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5"/>
    <p:sldMasterId id="2147485054" r:id="rId6"/>
    <p:sldMasterId id="2147485115" r:id="rId7"/>
    <p:sldMasterId id="2147485249" r:id="rId8"/>
    <p:sldMasterId id="2147483676" r:id="rId9"/>
    <p:sldMasterId id="2147485332" r:id="rId10"/>
  </p:sldMasterIdLst>
  <p:notesMasterIdLst>
    <p:notesMasterId r:id="rId68"/>
  </p:notesMasterIdLst>
  <p:sldIdLst>
    <p:sldId id="2144328287" r:id="rId11"/>
    <p:sldId id="2144328288" r:id="rId12"/>
    <p:sldId id="2144328289"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67" r:id="rId33"/>
    <p:sldId id="368" r:id="rId34"/>
    <p:sldId id="369" r:id="rId35"/>
    <p:sldId id="370" r:id="rId36"/>
    <p:sldId id="371" r:id="rId37"/>
    <p:sldId id="372" r:id="rId38"/>
    <p:sldId id="373" r:id="rId39"/>
    <p:sldId id="374"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102909" r:id="rId65"/>
    <p:sldId id="102910" r:id="rId66"/>
    <p:sldId id="102911"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04B8D"/>
    <a:srgbClr val="939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31" autoAdjust="0"/>
  </p:normalViewPr>
  <p:slideViewPr>
    <p:cSldViewPr>
      <p:cViewPr varScale="1">
        <p:scale>
          <a:sx n="111" d="100"/>
          <a:sy n="111" d="100"/>
        </p:scale>
        <p:origin x="1692" y="96"/>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1.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6B162C-9C08-427E-BB91-578D73416BE2}"/>
              </a:ext>
            </a:extLst>
          </p:cNvPr>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37A6A55A-950E-4BB1-A849-949E6AA74B25}"/>
              </a:ext>
            </a:extLst>
          </p:cNvPr>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atin typeface="Arial" charset="0"/>
              </a:defRPr>
            </a:lvl1pPr>
          </a:lstStyle>
          <a:p>
            <a:pPr>
              <a:defRPr/>
            </a:pPr>
            <a:fld id="{13A640C9-7632-4C88-867C-06B2D4DCA3AE}" type="datetimeFigureOut">
              <a:rPr lang="en-US"/>
              <a:pPr>
                <a:defRPr/>
              </a:pPr>
              <a:t>4/22/2026</a:t>
            </a:fld>
            <a:endParaRPr lang="en-US"/>
          </a:p>
        </p:txBody>
      </p:sp>
      <p:sp>
        <p:nvSpPr>
          <p:cNvPr id="4" name="Slide Image Placeholder 3">
            <a:extLst>
              <a:ext uri="{FF2B5EF4-FFF2-40B4-BE49-F238E27FC236}">
                <a16:creationId xmlns:a16="http://schemas.microsoft.com/office/drawing/2014/main" id="{3AC9F1CA-20B2-453E-B483-654379788437}"/>
              </a:ext>
            </a:extLst>
          </p:cNvPr>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a:extLst>
              <a:ext uri="{FF2B5EF4-FFF2-40B4-BE49-F238E27FC236}">
                <a16:creationId xmlns:a16="http://schemas.microsoft.com/office/drawing/2014/main" id="{EA5E53AB-81E5-4188-A5AE-9EC9A241C330}"/>
              </a:ext>
            </a:extLst>
          </p:cNvPr>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F3E63E3-30CF-4609-9F08-A199CAED4AE1}"/>
              </a:ext>
            </a:extLst>
          </p:cNvPr>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792A204-74F0-45A7-BF0A-CE794225792C}"/>
              </a:ext>
            </a:extLst>
          </p:cNvPr>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9813EB9D-48EA-4A97-91A5-7649601FA2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AB11579-BFC3-45C8-A289-3B908F298500}"/>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69153BD-31A4-467E-B75A-BAB1C6531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78734994-45D0-413F-9A90-297A5B9A9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FBAA8-0359-46DC-A181-564FED088EEB}" type="slidenum">
              <a:rPr kumimoji="0" lang="en-US" altLang="en-US" sz="1200" b="0" i="0" u="none" strike="noStrike" kern="1200" cap="none" spc="0" normalizeH="0" baseline="0" noProof="0">
                <a:ln>
                  <a:noFill/>
                </a:ln>
                <a:solidFill>
                  <a:prstClr val="black"/>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Bitter" pitchFamily="2" charset="77"/>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0981056-B556-4518-B660-9D9B51F29FE8}"/>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0AB27C3-FDA2-4F34-8863-5040906301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F95D7710-C428-4353-A38E-BBEEEB96DC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162B2-63E1-4186-A298-9BE7B345FD0C}"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C03263-D344-4A32-9025-DEA174CA6F1B}"/>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BFD7F21-7C75-49E7-B2AC-3C2635D7F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a:extLst>
              <a:ext uri="{FF2B5EF4-FFF2-40B4-BE49-F238E27FC236}">
                <a16:creationId xmlns:a16="http://schemas.microsoft.com/office/drawing/2014/main" id="{A458C900-5050-442F-81FB-A5093BE49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E0E54E-9F3F-4F2A-AE6B-EA52BE86F1BC}"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A4E5C0F-469C-4DA6-AEA3-879186E74F97}"/>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903629F-82A6-44A3-BB33-23C983FBF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a:extLst>
              <a:ext uri="{FF2B5EF4-FFF2-40B4-BE49-F238E27FC236}">
                <a16:creationId xmlns:a16="http://schemas.microsoft.com/office/drawing/2014/main" id="{A264259C-4AA6-433B-9192-6ACEE8F7A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4AE637-0C6A-441D-89E5-33D3375849CC}"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7168873-5D90-4BE2-979A-661F6BD3004F}"/>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63FD1B7-8752-42F4-8C98-F48B04992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F5E5F694-3704-44AC-894C-84C96A37C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ED0F97-D225-467E-B07F-EA594C9BE8EB}" type="slidenum">
              <a:rPr kumimoji="0" lang="en-US" altLang="en-US" sz="1200" b="0" i="0" u="none" strike="noStrike" kern="1200" cap="none" spc="0" normalizeH="0" baseline="0" noProof="0">
                <a:ln>
                  <a:noFill/>
                </a:ln>
                <a:solidFill>
                  <a:srgbClr val="000000"/>
                </a:solidFill>
                <a:effectLst/>
                <a:uLnTx/>
                <a:uFillTx/>
                <a:latin typeface="Bitter" pitchFamily="2" charset="77"/>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Bitter" pitchFamily="2" charset="77"/>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0E5B1-990E-4374-B00F-23D256EE5AB1}"/>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9D2BECEE-B501-4698-A624-0F27BBA956AB}"/>
              </a:ext>
            </a:extLst>
          </p:cNvPr>
          <p:cNvSpPr txBox="1">
            <a:spLocks noChangeArrowheads="1"/>
          </p:cNvSpPr>
          <p:nvPr userDrawn="1"/>
        </p:nvSpPr>
        <p:spPr bwMode="auto">
          <a:xfrm>
            <a:off x="685800" y="3505200"/>
            <a:ext cx="7772400" cy="64452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latin typeface="Trebuchet MS" pitchFamily="34" charset="0"/>
                <a:cs typeface="Arial" charset="0"/>
              </a:rPr>
              <a:t>To ask a question from your touchtone phone, press *# ("star" "pound"). </a:t>
            </a:r>
          </a:p>
          <a:p>
            <a:pPr eaLnBrk="1" hangingPunct="1">
              <a:lnSpc>
                <a:spcPct val="112000"/>
              </a:lnSpc>
              <a:buFont typeface="Arial" charset="0"/>
              <a:buNone/>
              <a:defRPr/>
            </a:pPr>
            <a:r>
              <a:rPr lang="en-US" altLang="en-US" sz="1600" dirty="0">
                <a:latin typeface="Trebuchet MS" pitchFamily="34" charset="0"/>
                <a:cs typeface="Arial" charset="0"/>
              </a:rPr>
              <a:t>To exit the queue, press *# ("star" "pound") again.</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A94282C-ECCC-452B-83B7-89A0CBDD61E8}"/>
              </a:ext>
            </a:extLst>
          </p:cNvPr>
          <p:cNvSpPr>
            <a:spLocks noGrp="1"/>
          </p:cNvSpPr>
          <p:nvPr>
            <p:ph type="sldNum" sz="quarter" idx="12"/>
          </p:nvPr>
        </p:nvSpPr>
        <p:spPr/>
        <p:txBody>
          <a:bodyPr/>
          <a:lstStyle>
            <a:lvl1pPr>
              <a:defRPr/>
            </a:lvl1pPr>
          </a:lstStyle>
          <a:p>
            <a:fld id="{CE9DF114-7D0A-44BB-A473-1F3DC6D31514}" type="slidenum">
              <a:rPr lang="en-US" altLang="en-US"/>
              <a:pPr/>
              <a:t>‹#›</a:t>
            </a:fld>
            <a:endParaRPr lang="en-US" altLang="en-US"/>
          </a:p>
        </p:txBody>
      </p:sp>
    </p:spTree>
    <p:extLst>
      <p:ext uri="{BB962C8B-B14F-4D97-AF65-F5344CB8AC3E}">
        <p14:creationId xmlns:p14="http://schemas.microsoft.com/office/powerpoint/2010/main" val="192135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79C038-768D-4559-862D-7DC626BE7AC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0834546B-E87E-44D9-B053-594DB3236EAF}"/>
              </a:ext>
            </a:extLst>
          </p:cNvPr>
          <p:cNvSpPr>
            <a:spLocks noGrp="1"/>
          </p:cNvSpPr>
          <p:nvPr>
            <p:ph type="sldNum" sz="quarter" idx="10"/>
          </p:nvPr>
        </p:nvSpPr>
        <p:spPr/>
        <p:txBody>
          <a:bodyPr/>
          <a:lstStyle>
            <a:lvl1pPr>
              <a:defRPr/>
            </a:lvl1pPr>
          </a:lstStyle>
          <a:p>
            <a:fld id="{267D9251-032D-41C5-930F-D12367FA5A6C}" type="slidenum">
              <a:rPr lang="en-US" altLang="en-US"/>
              <a:pPr/>
              <a:t>‹#›</a:t>
            </a:fld>
            <a:endParaRPr lang="en-US" altLang="en-US"/>
          </a:p>
        </p:txBody>
      </p:sp>
    </p:spTree>
    <p:extLst>
      <p:ext uri="{BB962C8B-B14F-4D97-AF65-F5344CB8AC3E}">
        <p14:creationId xmlns:p14="http://schemas.microsoft.com/office/powerpoint/2010/main" val="90931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64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105BF-8BF1-413A-959B-690C59EFCE0C}"/>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Q&amp;A</a:t>
            </a:r>
          </a:p>
        </p:txBody>
      </p:sp>
      <p:sp>
        <p:nvSpPr>
          <p:cNvPr id="4" name="TextBox 7">
            <a:extLst>
              <a:ext uri="{FF2B5EF4-FFF2-40B4-BE49-F238E27FC236}">
                <a16:creationId xmlns:a16="http://schemas.microsoft.com/office/drawing/2014/main" id="{0D164014-BE9F-4BFC-8DCB-DC8265C58F41}"/>
              </a:ext>
            </a:extLst>
          </p:cNvPr>
          <p:cNvSpPr txBox="1">
            <a:spLocks noChangeArrowheads="1"/>
          </p:cNvSpPr>
          <p:nvPr userDrawn="1"/>
        </p:nvSpPr>
        <p:spPr bwMode="auto">
          <a:xfrm>
            <a:off x="685800" y="3505200"/>
            <a:ext cx="777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To ask a question from your touchtone phone, press *1. </a:t>
            </a:r>
          </a:p>
          <a:p>
            <a:pPr eaLnBrk="1" hangingPunct="1">
              <a:lnSpc>
                <a:spcPct val="112000"/>
              </a:lnSpc>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To exit the queue, press *1 again. </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F822433-3925-4511-9DB6-F618273D1F13}"/>
              </a:ext>
            </a:extLst>
          </p:cNvPr>
          <p:cNvSpPr>
            <a:spLocks noGrp="1"/>
          </p:cNvSpPr>
          <p:nvPr>
            <p:ph type="sldNum" sz="quarter" idx="12"/>
          </p:nvPr>
        </p:nvSpPr>
        <p:spPr/>
        <p:txBody>
          <a:bodyPr/>
          <a:lstStyle>
            <a:lvl1pPr>
              <a:defRPr/>
            </a:lvl1pPr>
          </a:lstStyle>
          <a:p>
            <a:fld id="{073DBE3E-06B3-4529-9CDE-F29D9ABEF2D0}" type="slidenum">
              <a:rPr lang="en-US" altLang="en-US"/>
              <a:pPr/>
              <a:t>‹#›</a:t>
            </a:fld>
            <a:endParaRPr lang="en-US" altLang="en-US"/>
          </a:p>
        </p:txBody>
      </p:sp>
    </p:spTree>
    <p:extLst>
      <p:ext uri="{BB962C8B-B14F-4D97-AF65-F5344CB8AC3E}">
        <p14:creationId xmlns:p14="http://schemas.microsoft.com/office/powerpoint/2010/main" val="20969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ADBF-3748-4406-B06B-84D52AEFD91E}"/>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Thanks.</a:t>
            </a:r>
          </a:p>
        </p:txBody>
      </p:sp>
      <p:sp>
        <p:nvSpPr>
          <p:cNvPr id="4" name="TextBox 7">
            <a:extLst>
              <a:ext uri="{FF2B5EF4-FFF2-40B4-BE49-F238E27FC236}">
                <a16:creationId xmlns:a16="http://schemas.microsoft.com/office/drawing/2014/main" id="{505EBF5E-AFA8-4F79-90E0-5416D8B22539}"/>
              </a:ext>
            </a:extLst>
          </p:cNvPr>
          <p:cNvSpPr txBox="1">
            <a:spLocks noChangeArrowheads="1"/>
          </p:cNvSpPr>
          <p:nvPr userDrawn="1"/>
        </p:nvSpPr>
        <p:spPr bwMode="auto">
          <a:xfrm>
            <a:off x="685800" y="4876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rPr>
              <a:t>Strafford Publications, Inc.</a:t>
            </a:r>
          </a:p>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rPr>
              <a:t>1-800-926-7926</a:t>
            </a:r>
          </a:p>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hlinkClick r:id="rId2"/>
              </a:rPr>
              <a:t>www.straffordpub.com</a:t>
            </a:r>
            <a:endParaRPr lang="en-US" altLang="en-US" sz="1400">
              <a:solidFill>
                <a:srgbClr val="414042"/>
              </a:solidFill>
              <a:latin typeface="Trebuchet MS" panose="020B0603020202020204" pitchFamily="34" charset="0"/>
              <a:cs typeface="Arial" panose="020B0604020202020204" pitchFamily="34"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BAD55FD6-EEA1-49B4-9ADE-B031D07CE58A}"/>
              </a:ext>
            </a:extLst>
          </p:cNvPr>
          <p:cNvSpPr>
            <a:spLocks noGrp="1"/>
          </p:cNvSpPr>
          <p:nvPr>
            <p:ph type="sldNum" sz="quarter" idx="10"/>
          </p:nvPr>
        </p:nvSpPr>
        <p:spPr/>
        <p:txBody>
          <a:bodyPr/>
          <a:lstStyle>
            <a:lvl1pPr>
              <a:defRPr/>
            </a:lvl1pPr>
          </a:lstStyle>
          <a:p>
            <a:fld id="{CE0AA626-6AA1-45FB-8A09-64EA9DBBC532}" type="slidenum">
              <a:rPr lang="en-US" altLang="en-US"/>
              <a:pPr/>
              <a:t>‹#›</a:t>
            </a:fld>
            <a:endParaRPr lang="en-US" altLang="en-US"/>
          </a:p>
        </p:txBody>
      </p:sp>
    </p:spTree>
    <p:extLst>
      <p:ext uri="{BB962C8B-B14F-4D97-AF65-F5344CB8AC3E}">
        <p14:creationId xmlns:p14="http://schemas.microsoft.com/office/powerpoint/2010/main" val="59401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414-6ACC-4DC9-B7AA-EA3DDA2DECC2}"/>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cs typeface="Arial" charset="0"/>
              </a:rPr>
              <a:t>Tell us how we did!</a:t>
            </a:r>
          </a:p>
        </p:txBody>
      </p:sp>
      <p:grpSp>
        <p:nvGrpSpPr>
          <p:cNvPr id="3" name="Group 11">
            <a:extLst>
              <a:ext uri="{FF2B5EF4-FFF2-40B4-BE49-F238E27FC236}">
                <a16:creationId xmlns:a16="http://schemas.microsoft.com/office/drawing/2014/main" id="{2272321E-E1AA-4C59-9EF1-AE09B2B2E190}"/>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9ACDC455-4607-45E6-8437-A5FB6CAE9F13}"/>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4B8D"/>
                </a:solidFill>
              </a:endParaRPr>
            </a:p>
          </p:txBody>
        </p:sp>
        <p:sp>
          <p:nvSpPr>
            <p:cNvPr id="5" name="TextBox 9">
              <a:extLst>
                <a:ext uri="{FF2B5EF4-FFF2-40B4-BE49-F238E27FC236}">
                  <a16:creationId xmlns:a16="http://schemas.microsoft.com/office/drawing/2014/main" id="{606ECD15-E13A-4380-B0ED-5386F0BA227D}"/>
                </a:ext>
              </a:extLst>
            </p:cNvPr>
            <p:cNvSpPr txBox="1">
              <a:spLocks noChangeArrowheads="1"/>
            </p:cNvSpPr>
            <p:nvPr userDrawn="1"/>
          </p:nvSpPr>
          <p:spPr bwMode="auto">
            <a:xfrm>
              <a:off x="5257800" y="1916459"/>
              <a:ext cx="2667000" cy="21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2000"/>
                </a:lnSpc>
                <a:spcBef>
                  <a:spcPct val="20000"/>
                </a:spcBef>
                <a:buClr>
                  <a:srgbClr val="004B8D"/>
                </a:buClr>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Please complete a brief survey of this program.</a:t>
              </a:r>
            </a:p>
            <a:p>
              <a:pPr>
                <a:lnSpc>
                  <a:spcPct val="112000"/>
                </a:lnSpc>
                <a:spcBef>
                  <a:spcPct val="20000"/>
                </a:spcBef>
                <a:buClr>
                  <a:srgbClr val="004B8D"/>
                </a:buClr>
                <a:buFont typeface="Arial" panose="020B0604020202020204" pitchFamily="34" charset="0"/>
                <a:buNone/>
              </a:pPr>
              <a:endParaRPr lang="en-US" altLang="en-US" sz="1600">
                <a:solidFill>
                  <a:srgbClr val="414042"/>
                </a:solidFill>
                <a:latin typeface="Trebuchet MS" panose="020B0603020202020204" pitchFamily="34" charset="0"/>
                <a:cs typeface="Arial" panose="020B0604020202020204" pitchFamily="34" charset="0"/>
              </a:endParaRPr>
            </a:p>
            <a:p>
              <a:pPr>
                <a:lnSpc>
                  <a:spcPct val="112000"/>
                </a:lnSpc>
                <a:spcBef>
                  <a:spcPct val="20000"/>
                </a:spcBef>
                <a:buClr>
                  <a:srgbClr val="004B8D"/>
                </a:buClr>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Look for our 'Thank You' email (which you should receive shortly) for details and the survey link!</a:t>
              </a:r>
              <a:endParaRPr lang="en-US" altLang="en-US" sz="2000">
                <a:solidFill>
                  <a:srgbClr val="414042"/>
                </a:solidFill>
                <a:cs typeface="Arial" panose="020B0604020202020204" pitchFamily="34" charset="0"/>
              </a:endParaRPr>
            </a:p>
          </p:txBody>
        </p:sp>
      </p:grpSp>
      <p:sp>
        <p:nvSpPr>
          <p:cNvPr id="6" name="Slide Number Placeholder 2">
            <a:extLst>
              <a:ext uri="{FF2B5EF4-FFF2-40B4-BE49-F238E27FC236}">
                <a16:creationId xmlns:a16="http://schemas.microsoft.com/office/drawing/2014/main" id="{C4647F9E-3FD2-40C4-B30C-DF0E9B3A2362}"/>
              </a:ext>
            </a:extLst>
          </p:cNvPr>
          <p:cNvSpPr>
            <a:spLocks noGrp="1"/>
          </p:cNvSpPr>
          <p:nvPr>
            <p:ph type="sldNum" sz="quarter" idx="10"/>
          </p:nvPr>
        </p:nvSpPr>
        <p:spPr/>
        <p:txBody>
          <a:bodyPr/>
          <a:lstStyle>
            <a:lvl1pPr>
              <a:defRPr/>
            </a:lvl1pPr>
          </a:lstStyle>
          <a:p>
            <a:fld id="{9B719738-3B8B-473F-A02B-DA7C93B24E63}" type="slidenum">
              <a:rPr lang="en-US" altLang="en-US"/>
              <a:pPr/>
              <a:t>‹#›</a:t>
            </a:fld>
            <a:endParaRPr lang="en-US" altLang="en-US"/>
          </a:p>
        </p:txBody>
      </p:sp>
    </p:spTree>
    <p:extLst>
      <p:ext uri="{BB962C8B-B14F-4D97-AF65-F5344CB8AC3E}">
        <p14:creationId xmlns:p14="http://schemas.microsoft.com/office/powerpoint/2010/main" val="333451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4E52766-1B21-47BF-A487-6460DFFBA49D}"/>
              </a:ext>
            </a:extLst>
          </p:cNvPr>
          <p:cNvSpPr>
            <a:spLocks noGrp="1"/>
          </p:cNvSpPr>
          <p:nvPr>
            <p:ph type="sldNum" sz="quarter" idx="10"/>
          </p:nvPr>
        </p:nvSpPr>
        <p:spPr/>
        <p:txBody>
          <a:bodyPr/>
          <a:lstStyle>
            <a:lvl1pPr>
              <a:defRPr>
                <a:solidFill>
                  <a:srgbClr val="414042"/>
                </a:solidFill>
              </a:defRPr>
            </a:lvl1pPr>
          </a:lstStyle>
          <a:p>
            <a:fld id="{6F3C5611-AC40-4BCA-A521-D8E8B8E2BE6F}" type="slidenum">
              <a:rPr lang="en-US" altLang="en-US"/>
              <a:pPr/>
              <a:t>‹#›</a:t>
            </a:fld>
            <a:endParaRPr lang="en-US" altLang="en-US"/>
          </a:p>
        </p:txBody>
      </p:sp>
    </p:spTree>
    <p:extLst>
      <p:ext uri="{BB962C8B-B14F-4D97-AF65-F5344CB8AC3E}">
        <p14:creationId xmlns:p14="http://schemas.microsoft.com/office/powerpoint/2010/main" val="216725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EC92E0-36A0-444A-A583-EBDC40E506A6}"/>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FC8E14AD-590C-4C20-BF0F-7B150D5FD8D6}"/>
              </a:ext>
            </a:extLst>
          </p:cNvPr>
          <p:cNvSpPr>
            <a:spLocks noGrp="1"/>
          </p:cNvSpPr>
          <p:nvPr>
            <p:ph type="sldNum" sz="quarter" idx="10"/>
          </p:nvPr>
        </p:nvSpPr>
        <p:spPr/>
        <p:txBody>
          <a:bodyPr/>
          <a:lstStyle>
            <a:lvl1pPr>
              <a:defRPr/>
            </a:lvl1pPr>
          </a:lstStyle>
          <a:p>
            <a:fld id="{16A9A7F1-D964-455E-93EB-50A1EFF460C2}" type="slidenum">
              <a:rPr lang="en-US" altLang="en-US"/>
              <a:pPr/>
              <a:t>‹#›</a:t>
            </a:fld>
            <a:endParaRPr lang="en-US" altLang="en-US"/>
          </a:p>
        </p:txBody>
      </p:sp>
    </p:spTree>
    <p:extLst>
      <p:ext uri="{BB962C8B-B14F-4D97-AF65-F5344CB8AC3E}">
        <p14:creationId xmlns:p14="http://schemas.microsoft.com/office/powerpoint/2010/main" val="305421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3C450-D652-43F7-9E6B-39574BA1280F}"/>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35BF114F-D6EF-4F4B-8143-DBDBCA29967D}"/>
              </a:ext>
            </a:extLst>
          </p:cNvPr>
          <p:cNvSpPr txBox="1">
            <a:spLocks noChangeArrowheads="1"/>
          </p:cNvSpPr>
          <p:nvPr userDrawn="1"/>
        </p:nvSpPr>
        <p:spPr bwMode="auto">
          <a:xfrm>
            <a:off x="685800" y="3505200"/>
            <a:ext cx="7772400" cy="622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a:solidFill>
                  <a:srgbClr val="414042"/>
                </a:solidFill>
                <a:latin typeface="Trebuchet MS" pitchFamily="34" charset="0"/>
                <a:cs typeface="Arial" charset="0"/>
              </a:rPr>
              <a:t>To exit the queue, press *1 again. </a:t>
            </a:r>
            <a:endParaRPr 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837451F-E7D3-4E47-A7B1-454C4047DD85}"/>
              </a:ext>
            </a:extLst>
          </p:cNvPr>
          <p:cNvSpPr>
            <a:spLocks noGrp="1"/>
          </p:cNvSpPr>
          <p:nvPr>
            <p:ph type="sldNum" sz="quarter" idx="12"/>
          </p:nvPr>
        </p:nvSpPr>
        <p:spPr/>
        <p:txBody>
          <a:bodyPr/>
          <a:lstStyle>
            <a:lvl1pPr>
              <a:defRPr/>
            </a:lvl1pPr>
          </a:lstStyle>
          <a:p>
            <a:fld id="{12965C98-6EC0-4137-A12D-A778D6D0A1B5}" type="slidenum">
              <a:rPr lang="en-US" altLang="en-US"/>
              <a:pPr/>
              <a:t>‹#›</a:t>
            </a:fld>
            <a:endParaRPr lang="en-US" altLang="en-US"/>
          </a:p>
        </p:txBody>
      </p:sp>
    </p:spTree>
    <p:extLst>
      <p:ext uri="{BB962C8B-B14F-4D97-AF65-F5344CB8AC3E}">
        <p14:creationId xmlns:p14="http://schemas.microsoft.com/office/powerpoint/2010/main" val="102803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79795-5A42-4574-AB84-48E3936C9850}"/>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F25FF1B4-F43D-46AD-AAAC-3B0593B44660}"/>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a:solidFill>
                  <a:srgbClr val="414042"/>
                </a:solidFill>
                <a:latin typeface="Trebuchet MS" pitchFamily="34" charset="0"/>
                <a:cs typeface="Arial" charset="0"/>
              </a:rPr>
              <a:t>Strafford Publications, Inc.</a:t>
            </a:r>
          </a:p>
          <a:p>
            <a:pPr eaLnBrk="1" hangingPunct="1">
              <a:buFont typeface="Arial" charset="0"/>
              <a:buNone/>
              <a:defRPr/>
            </a:pPr>
            <a:r>
              <a:rPr lang="en-US" sz="1400">
                <a:solidFill>
                  <a:srgbClr val="414042"/>
                </a:solidFill>
                <a:latin typeface="Trebuchet MS" pitchFamily="34" charset="0"/>
                <a:cs typeface="Arial" charset="0"/>
              </a:rPr>
              <a:t>1-800-926-7926</a:t>
            </a:r>
          </a:p>
          <a:p>
            <a:pPr eaLnBrk="1" hangingPunct="1">
              <a:buFont typeface="Arial" charset="0"/>
              <a:buNone/>
              <a:defRPr/>
            </a:pPr>
            <a:r>
              <a:rPr lang="en-US" sz="1400">
                <a:solidFill>
                  <a:srgbClr val="414042"/>
                </a:solidFill>
                <a:latin typeface="Trebuchet MS" pitchFamily="34" charset="0"/>
                <a:cs typeface="Arial" charset="0"/>
                <a:hlinkClick r:id="rId2"/>
              </a:rPr>
              <a:t>www.straffordpub.com</a:t>
            </a:r>
            <a:endParaRPr 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1EC34782-9A55-4B56-AD25-6BD49F6C7798}"/>
              </a:ext>
            </a:extLst>
          </p:cNvPr>
          <p:cNvSpPr>
            <a:spLocks noGrp="1"/>
          </p:cNvSpPr>
          <p:nvPr>
            <p:ph type="sldNum" sz="quarter" idx="10"/>
          </p:nvPr>
        </p:nvSpPr>
        <p:spPr/>
        <p:txBody>
          <a:bodyPr/>
          <a:lstStyle>
            <a:lvl1pPr>
              <a:defRPr/>
            </a:lvl1pPr>
          </a:lstStyle>
          <a:p>
            <a:fld id="{DEA4D808-6E2E-4487-83F8-5A42F76996A7}" type="slidenum">
              <a:rPr lang="en-US" altLang="en-US"/>
              <a:pPr/>
              <a:t>‹#›</a:t>
            </a:fld>
            <a:endParaRPr lang="en-US" altLang="en-US"/>
          </a:p>
        </p:txBody>
      </p:sp>
    </p:spTree>
    <p:extLst>
      <p:ext uri="{BB962C8B-B14F-4D97-AF65-F5344CB8AC3E}">
        <p14:creationId xmlns:p14="http://schemas.microsoft.com/office/powerpoint/2010/main" val="1282144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E02-8B33-4BDC-B159-3F81B476B803}"/>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E2C8019A-0A2E-4BDF-A0D3-44F6EC3705C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02225258-9A25-4022-9C46-9718D57F7AEF}"/>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7721CC8F-6A57-4E18-942F-5209AD69F37F}"/>
                </a:ext>
              </a:extLst>
            </p:cNvPr>
            <p:cNvSpPr txBox="1">
              <a:spLocks noChangeArrowheads="1"/>
            </p:cNvSpPr>
            <p:nvPr userDrawn="1"/>
          </p:nvSpPr>
          <p:spPr bwMode="auto">
            <a:xfrm>
              <a:off x="5257800" y="1916459"/>
              <a:ext cx="2667000" cy="2122226"/>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solidFill>
                  <a:srgbClr val="414042"/>
                </a:solidFill>
              </a:endParaRPr>
            </a:p>
          </p:txBody>
        </p:sp>
      </p:grpSp>
      <p:sp>
        <p:nvSpPr>
          <p:cNvPr id="6" name="Slide Number Placeholder 2">
            <a:extLst>
              <a:ext uri="{FF2B5EF4-FFF2-40B4-BE49-F238E27FC236}">
                <a16:creationId xmlns:a16="http://schemas.microsoft.com/office/drawing/2014/main" id="{E272DDDB-C41B-421C-A53E-62720A3F87C3}"/>
              </a:ext>
            </a:extLst>
          </p:cNvPr>
          <p:cNvSpPr>
            <a:spLocks noGrp="1"/>
          </p:cNvSpPr>
          <p:nvPr>
            <p:ph type="sldNum" sz="quarter" idx="10"/>
          </p:nvPr>
        </p:nvSpPr>
        <p:spPr/>
        <p:txBody>
          <a:bodyPr/>
          <a:lstStyle>
            <a:lvl1pPr>
              <a:defRPr/>
            </a:lvl1pPr>
          </a:lstStyle>
          <a:p>
            <a:fld id="{50DDA35F-B5C8-45C7-BD75-678F6758A177}" type="slidenum">
              <a:rPr lang="en-US" altLang="en-US"/>
              <a:pPr/>
              <a:t>‹#›</a:t>
            </a:fld>
            <a:endParaRPr lang="en-US" altLang="en-US"/>
          </a:p>
        </p:txBody>
      </p:sp>
    </p:spTree>
    <p:extLst>
      <p:ext uri="{BB962C8B-B14F-4D97-AF65-F5344CB8AC3E}">
        <p14:creationId xmlns:p14="http://schemas.microsoft.com/office/powerpoint/2010/main" val="51151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153200-9BFE-4244-AE00-5D1BEE150AA9}"/>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0ADCFDEE-4AEC-42F0-AD5E-0C14B0D3614B}"/>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latin typeface="Trebuchet MS" pitchFamily="34" charset="0"/>
                <a:cs typeface="Arial" charset="0"/>
              </a:rPr>
              <a:t>Strafford Publications, Inc.</a:t>
            </a:r>
          </a:p>
          <a:p>
            <a:pPr eaLnBrk="1" hangingPunct="1">
              <a:buFont typeface="Arial" charset="0"/>
              <a:buNone/>
              <a:defRPr/>
            </a:pPr>
            <a:r>
              <a:rPr lang="en-US" altLang="en-US" sz="1400">
                <a:latin typeface="Trebuchet MS" pitchFamily="34" charset="0"/>
                <a:cs typeface="Arial" charset="0"/>
              </a:rPr>
              <a:t>1-800-926-7926</a:t>
            </a:r>
          </a:p>
          <a:p>
            <a:pPr eaLnBrk="1" hangingPunct="1">
              <a:buFont typeface="Arial" charset="0"/>
              <a:buNone/>
              <a:defRPr/>
            </a:pPr>
            <a:r>
              <a:rPr lang="en-US" altLang="en-US" sz="1400">
                <a:latin typeface="Trebuchet MS" pitchFamily="34" charset="0"/>
                <a:cs typeface="Arial" charset="0"/>
                <a:hlinkClick r:id="rId2"/>
              </a:rPr>
              <a:t>www.straffordpub.com</a:t>
            </a:r>
            <a:endParaRPr lang="en-US" altLang="en-US" sz="140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02F54FF-A848-4DEF-83BA-4D1782932BC0}"/>
              </a:ext>
            </a:extLst>
          </p:cNvPr>
          <p:cNvSpPr>
            <a:spLocks noGrp="1"/>
          </p:cNvSpPr>
          <p:nvPr>
            <p:ph type="sldNum" sz="quarter" idx="10"/>
          </p:nvPr>
        </p:nvSpPr>
        <p:spPr/>
        <p:txBody>
          <a:bodyPr/>
          <a:lstStyle>
            <a:lvl1pPr>
              <a:defRPr/>
            </a:lvl1pPr>
          </a:lstStyle>
          <a:p>
            <a:fld id="{DD71D781-1A7C-4BAF-8B0A-B4463548F7DA}" type="slidenum">
              <a:rPr lang="en-US" altLang="en-US"/>
              <a:pPr/>
              <a:t>‹#›</a:t>
            </a:fld>
            <a:endParaRPr lang="en-US" altLang="en-US"/>
          </a:p>
        </p:txBody>
      </p:sp>
    </p:spTree>
    <p:extLst>
      <p:ext uri="{BB962C8B-B14F-4D97-AF65-F5344CB8AC3E}">
        <p14:creationId xmlns:p14="http://schemas.microsoft.com/office/powerpoint/2010/main" val="3090125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B008FEEF-A83B-416C-A7F1-86A5C0A7D571}"/>
              </a:ext>
            </a:extLst>
          </p:cNvPr>
          <p:cNvSpPr>
            <a:spLocks noGrp="1"/>
          </p:cNvSpPr>
          <p:nvPr>
            <p:ph type="sldNum" sz="quarter" idx="10"/>
          </p:nvPr>
        </p:nvSpPr>
        <p:spPr/>
        <p:txBody>
          <a:bodyPr/>
          <a:lstStyle>
            <a:lvl1pPr>
              <a:defRPr>
                <a:solidFill>
                  <a:srgbClr val="414042"/>
                </a:solidFill>
              </a:defRPr>
            </a:lvl1pPr>
          </a:lstStyle>
          <a:p>
            <a:fld id="{739D9AAC-2F20-41FA-BE2B-EB421B28B639}" type="slidenum">
              <a:rPr lang="en-US" altLang="en-US"/>
              <a:pPr/>
              <a:t>‹#›</a:t>
            </a:fld>
            <a:endParaRPr lang="en-US" altLang="en-US"/>
          </a:p>
        </p:txBody>
      </p:sp>
    </p:spTree>
    <p:extLst>
      <p:ext uri="{BB962C8B-B14F-4D97-AF65-F5344CB8AC3E}">
        <p14:creationId xmlns:p14="http://schemas.microsoft.com/office/powerpoint/2010/main" val="112024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A3A83BC-0B9C-48EA-99F2-CA0398079213}"/>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44538FD3-1C89-494B-97B4-FC13AFBB955A}"/>
              </a:ext>
            </a:extLst>
          </p:cNvPr>
          <p:cNvSpPr>
            <a:spLocks noGrp="1"/>
          </p:cNvSpPr>
          <p:nvPr>
            <p:ph type="sldNum" sz="quarter" idx="10"/>
          </p:nvPr>
        </p:nvSpPr>
        <p:spPr/>
        <p:txBody>
          <a:bodyPr/>
          <a:lstStyle>
            <a:lvl1pPr>
              <a:defRPr/>
            </a:lvl1pPr>
          </a:lstStyle>
          <a:p>
            <a:fld id="{1C4EFF51-6564-43D0-9C7D-768BFBE82AFC}" type="slidenum">
              <a:rPr lang="en-US" altLang="en-US"/>
              <a:pPr/>
              <a:t>‹#›</a:t>
            </a:fld>
            <a:endParaRPr lang="en-US" altLang="en-US"/>
          </a:p>
        </p:txBody>
      </p:sp>
    </p:spTree>
    <p:extLst>
      <p:ext uri="{BB962C8B-B14F-4D97-AF65-F5344CB8AC3E}">
        <p14:creationId xmlns:p14="http://schemas.microsoft.com/office/powerpoint/2010/main" val="2559915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680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0B56C7-AD16-42B4-B8CB-1236D05E66D8}" type="datetime1">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a:extLst>
              <a:ext uri="{FF2B5EF4-FFF2-40B4-BE49-F238E27FC236}">
                <a16:creationId xmlns:a16="http://schemas.microsoft.com/office/drawing/2014/main" id="{A6CA4BD7-AC0E-4B73-AB45-8FD44E63B82F}"/>
              </a:ext>
            </a:extLst>
          </p:cNvPr>
          <p:cNvSpPr txBox="1">
            <a:spLocks noChangeArrowheads="1"/>
          </p:cNvSpPr>
          <p:nvPr userDrawn="1"/>
        </p:nvSpPr>
        <p:spPr bwMode="auto">
          <a:xfrm>
            <a:off x="5942410" y="6386041"/>
            <a:ext cx="2058590" cy="230832"/>
          </a:xfrm>
          <a:prstGeom prst="rect">
            <a:avLst/>
          </a:prstGeom>
          <a:noFill/>
          <a:ln>
            <a:noFill/>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56"/>
              </a:spcAft>
            </a:pPr>
            <a:endParaRPr/>
          </a:p>
        </p:txBody>
      </p:sp>
    </p:spTree>
    <p:extLst>
      <p:ext uri="{BB962C8B-B14F-4D97-AF65-F5344CB8AC3E}">
        <p14:creationId xmlns:p14="http://schemas.microsoft.com/office/powerpoint/2010/main" val="3382106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2146B-DD12-4770-961A-C0FB13710090}" type="datetime1">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74243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CB0AB-B9AA-4C59-837E-279C491A1EAD}" type="datetime1">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38338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2898C-2853-47B9-9A86-E0E42D0DEDCA}" type="datetime1">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359317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7A3F3-BE63-4FE2-999D-CE1DE6455FB8}" type="datetime1">
              <a:rPr lang="en-US" smtClean="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195251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82409-A584-42B6-81F3-827BC6849639}" type="datetime1">
              <a:rPr lang="en-US" smtClean="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061224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26934-0536-4641-BC9A-0F51DABD532D}" type="datetime1">
              <a:rPr lang="en-US" smtClean="0"/>
              <a:t>4/22/2026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20967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8E8F-EB5B-4CC3-BFB5-C00493D85B11}"/>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F7B34793-614B-47CC-A6AB-980CD74D4C28}"/>
              </a:ext>
            </a:extLst>
          </p:cNvPr>
          <p:cNvGrpSpPr>
            <a:grpSpLocks/>
          </p:cNvGrpSpPr>
          <p:nvPr userDrawn="1"/>
        </p:nvGrpSpPr>
        <p:grpSpPr bwMode="auto">
          <a:xfrm>
            <a:off x="5029200" y="1238250"/>
            <a:ext cx="3352800" cy="3486150"/>
            <a:chOff x="4572000" y="1238679"/>
            <a:chExt cx="3352800" cy="3485721"/>
          </a:xfrm>
        </p:grpSpPr>
        <p:sp>
          <p:nvSpPr>
            <p:cNvPr id="4" name="Left Brace 3">
              <a:extLst>
                <a:ext uri="{FF2B5EF4-FFF2-40B4-BE49-F238E27FC236}">
                  <a16:creationId xmlns:a16="http://schemas.microsoft.com/office/drawing/2014/main" id="{BB69D3C1-4851-42DD-8CAF-492806E06CA0}"/>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94349F07-F09D-4EFC-BC8C-29F7F02C70F1}"/>
                </a:ext>
              </a:extLst>
            </p:cNvPr>
            <p:cNvSpPr txBox="1">
              <a:spLocks noChangeArrowheads="1"/>
            </p:cNvSpPr>
            <p:nvPr userDrawn="1"/>
          </p:nvSpPr>
          <p:spPr bwMode="auto">
            <a:xfrm>
              <a:off x="5257800" y="1238679"/>
              <a:ext cx="2667000" cy="3477785"/>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After you complete a brief survey of this program, we'll send you a </a:t>
              </a:r>
              <a:r>
                <a:rPr lang="en-US" altLang="en-US" sz="1600">
                  <a:solidFill>
                    <a:srgbClr val="004B8D"/>
                  </a:solidFill>
                  <a:latin typeface="Trebuchet MS" pitchFamily="34" charset="0"/>
                  <a:cs typeface="Arial" charset="0"/>
                </a:rPr>
                <a:t>free $5 Starbucks Gift Card</a:t>
              </a:r>
              <a:r>
                <a:rPr lang="en-US" altLang="en-US" sz="1600">
                  <a:solidFill>
                    <a:srgbClr val="414042"/>
                  </a:solidFill>
                  <a:latin typeface="Trebuchet MS" pitchFamily="34" charset="0"/>
                  <a:cs typeface="Arial" charset="0"/>
                </a:rPr>
                <a:t> and you'll get a </a:t>
              </a:r>
              <a:r>
                <a:rPr lang="en-US" altLang="en-US" sz="1600">
                  <a:solidFill>
                    <a:srgbClr val="004B8D"/>
                  </a:solidFill>
                  <a:latin typeface="Trebuchet MS" pitchFamily="34" charset="0"/>
                  <a:cs typeface="Arial" charset="0"/>
                </a:rPr>
                <a:t>25% discount on an upcoming live webinar</a:t>
              </a:r>
              <a:r>
                <a:rPr lang="en-US" altLang="en-US" sz="160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altLang="en-US" sz="160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Look for our 'Thank You' email (which you should receive shortly) for details and the survey link!</a:t>
              </a:r>
              <a:endParaRPr lang="en-US" altLang="en-US" sz="2000"/>
            </a:p>
          </p:txBody>
        </p:sp>
      </p:grpSp>
      <p:sp>
        <p:nvSpPr>
          <p:cNvPr id="6" name="Slide Number Placeholder 2">
            <a:extLst>
              <a:ext uri="{FF2B5EF4-FFF2-40B4-BE49-F238E27FC236}">
                <a16:creationId xmlns:a16="http://schemas.microsoft.com/office/drawing/2014/main" id="{AE8A0CF8-0BB1-4701-B79E-72656502C4C5}"/>
              </a:ext>
            </a:extLst>
          </p:cNvPr>
          <p:cNvSpPr>
            <a:spLocks noGrp="1"/>
          </p:cNvSpPr>
          <p:nvPr>
            <p:ph type="sldNum" sz="quarter" idx="10"/>
          </p:nvPr>
        </p:nvSpPr>
        <p:spPr/>
        <p:txBody>
          <a:bodyPr/>
          <a:lstStyle>
            <a:lvl1pPr>
              <a:defRPr/>
            </a:lvl1pPr>
          </a:lstStyle>
          <a:p>
            <a:fld id="{1FEC17EE-BF50-401E-B64C-47F0AD378F22}" type="slidenum">
              <a:rPr lang="en-US" altLang="en-US"/>
              <a:pPr/>
              <a:t>‹#›</a:t>
            </a:fld>
            <a:endParaRPr lang="en-US" altLang="en-US"/>
          </a:p>
        </p:txBody>
      </p:sp>
    </p:spTree>
    <p:extLst>
      <p:ext uri="{BB962C8B-B14F-4D97-AF65-F5344CB8AC3E}">
        <p14:creationId xmlns:p14="http://schemas.microsoft.com/office/powerpoint/2010/main" val="1355144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D36B2B-38EC-4641-895B-47FD89C948FF}" type="datetime1">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712028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84F032-B7E7-4D43-808C-809D7C4BC98E}" type="datetime1">
              <a:rPr lang="en-US" smtClean="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007253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6BABD7-15F2-4E83-9D3A-E1570BD3681F}" type="datetime1">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79923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7671D-D374-42CF-BE63-608FEA927051}" type="datetime1">
              <a:rPr lang="en-US" smtClean="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486257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432822"/>
            <a:ext cx="7886700" cy="1719048"/>
          </a:xfrm>
        </p:spPr>
        <p:txBody>
          <a:bodyPr/>
          <a:lstStyle>
            <a:lvl1pPr algn="ctr">
              <a:defRPr sz="2100" baseline="0">
                <a:solidFill>
                  <a:srgbClr val="439D39"/>
                </a:solidFill>
                <a:latin typeface="Arial Black" panose="020B0A04020102020204" pitchFamily="34" charset="0"/>
                <a:cs typeface="Arial" panose="020B0604020202020204" pitchFamily="34" charset="0"/>
              </a:defRPr>
            </a:lvl1pPr>
          </a:lstStyle>
          <a:p>
            <a:r>
              <a:rPr lang="en-US" dirty="0"/>
              <a:t>Contact Name, Esq.</a:t>
            </a:r>
            <a:br>
              <a:rPr lang="en-US" dirty="0"/>
            </a:br>
            <a:r>
              <a:rPr lang="en-US" dirty="0"/>
              <a:t>###.###.####</a:t>
            </a:r>
            <a:br>
              <a:rPr lang="en-US" dirty="0"/>
            </a:br>
            <a:r>
              <a:rPr lang="en-US" dirty="0"/>
              <a:t>name@foxrothschild.com</a:t>
            </a:r>
          </a:p>
        </p:txBody>
      </p:sp>
      <p:sp>
        <p:nvSpPr>
          <p:cNvPr id="3" name="Date Placeholder 2"/>
          <p:cNvSpPr>
            <a:spLocks noGrp="1"/>
          </p:cNvSpPr>
          <p:nvPr>
            <p:ph type="dt" sz="half" idx="10"/>
          </p:nvPr>
        </p:nvSpPr>
        <p:spPr/>
        <p:txBody>
          <a:bodyPr/>
          <a:lstStyle/>
          <a:p>
            <a:fld id="{C2CF5C85-9799-4D3E-9966-FA65BC18A868}" type="datetime1">
              <a:rPr lang="en-US" smtClean="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659782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9EAA5C-AE3C-48BE-97A9-8A17662A5296}" type="datetime1">
              <a:rPr lang="en-US" smtClean="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761388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36A18-C5D5-DDE1-9B64-C45000C190E4}"/>
              </a:ext>
            </a:extLst>
          </p:cNvPr>
          <p:cNvPicPr>
            <a:picLocks noGrp="1" noRot="1" noChangeAspect="1" noMove="1" noResize="1" noEditPoints="1" noAdjustHandles="1" noChangeArrowheads="1" noChangeShapeType="1" noCrop="1"/>
          </p:cNvPicPr>
          <p:nvPr userDrawn="1"/>
        </p:nvPicPr>
        <p:blipFill>
          <a:blip r:embed="rId2" cstate="screen">
            <a:alphaModFix amt="47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115B1458-0FBD-EC64-8A57-8997E760BDE6}"/>
              </a:ext>
            </a:extLst>
          </p:cNvPr>
          <p:cNvSpPr/>
          <p:nvPr userDrawn="1"/>
        </p:nvSpPr>
        <p:spPr>
          <a:xfrm>
            <a:off x="0" y="4060833"/>
            <a:ext cx="9144000" cy="16362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3" name="Round Diagonal Corner Rectangle 2">
            <a:extLst>
              <a:ext uri="{FF2B5EF4-FFF2-40B4-BE49-F238E27FC236}">
                <a16:creationId xmlns:a16="http://schemas.microsoft.com/office/drawing/2014/main" id="{FB6C2FA4-27F9-87E5-25D0-C68241E4962E}"/>
              </a:ext>
            </a:extLst>
          </p:cNvPr>
          <p:cNvSpPr>
            <a:spLocks noGrp="1" noRot="1" noMove="1" noResize="1" noEditPoints="1" noAdjustHandles="1" noChangeArrowheads="1" noChangeShapeType="1"/>
          </p:cNvSpPr>
          <p:nvPr userDrawn="1"/>
        </p:nvSpPr>
        <p:spPr>
          <a:xfrm>
            <a:off x="0" y="0"/>
            <a:ext cx="5058965" cy="685800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Title 1">
            <a:extLst>
              <a:ext uri="{FF2B5EF4-FFF2-40B4-BE49-F238E27FC236}">
                <a16:creationId xmlns:a16="http://schemas.microsoft.com/office/drawing/2014/main" id="{C2705E29-152A-5415-0F96-8FE3ADFB2EE2}"/>
              </a:ext>
            </a:extLst>
          </p:cNvPr>
          <p:cNvSpPr txBox="1">
            <a:spLocks/>
          </p:cNvSpPr>
          <p:nvPr userDrawn="1"/>
        </p:nvSpPr>
        <p:spPr>
          <a:xfrm>
            <a:off x="1925054" y="666221"/>
            <a:ext cx="3222161" cy="567434"/>
          </a:xfrm>
          <a:prstGeom prst="rect">
            <a:avLst/>
          </a:prstGeom>
        </p:spPr>
        <p:txBody>
          <a:bodyPr/>
          <a:lstStyle>
            <a:lvl1pPr algn="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15" normalizeH="0" baseline="0" noProof="0" dirty="0">
                <a:ln>
                  <a:noFill/>
                </a:ln>
                <a:solidFill>
                  <a:srgbClr val="414042"/>
                </a:solidFill>
                <a:effectLst/>
                <a:uLnTx/>
                <a:uFillTx/>
                <a:latin typeface="Nunito Light" pitchFamily="2" charset="77"/>
                <a:ea typeface="+mn-ea"/>
                <a:cs typeface="+mn-cs"/>
              </a:rPr>
              <a:t>Presenting a live 90-minute webinar </a:t>
            </a:r>
            <a:br>
              <a:rPr kumimoji="0" lang="en-US" sz="1050" b="0" i="1" u="none" strike="noStrike" kern="1200" cap="none" spc="15" normalizeH="0" baseline="0" noProof="0" dirty="0">
                <a:ln>
                  <a:noFill/>
                </a:ln>
                <a:solidFill>
                  <a:srgbClr val="414042"/>
                </a:solidFill>
                <a:effectLst/>
                <a:uLnTx/>
                <a:uFillTx/>
                <a:latin typeface="Nunito Light" pitchFamily="2" charset="77"/>
                <a:ea typeface="+mn-ea"/>
                <a:cs typeface="+mn-cs"/>
              </a:rPr>
            </a:br>
            <a:r>
              <a:rPr kumimoji="0" lang="en-US" sz="1050" b="0" i="1" u="none" strike="noStrike" kern="1200" cap="none" spc="15" normalizeH="0" baseline="0" noProof="0" dirty="0">
                <a:ln>
                  <a:noFill/>
                </a:ln>
                <a:solidFill>
                  <a:srgbClr val="414042"/>
                </a:solidFill>
                <a:effectLst/>
                <a:uLnTx/>
                <a:uFillTx/>
                <a:latin typeface="Nunito Light" pitchFamily="2" charset="77"/>
                <a:ea typeface="+mn-ea"/>
                <a:cs typeface="+mn-cs"/>
              </a:rPr>
              <a:t>with interactive Q&amp;A</a:t>
            </a:r>
          </a:p>
        </p:txBody>
      </p:sp>
      <p:cxnSp>
        <p:nvCxnSpPr>
          <p:cNvPr id="9" name="Straight Connector 8">
            <a:extLst>
              <a:ext uri="{FF2B5EF4-FFF2-40B4-BE49-F238E27FC236}">
                <a16:creationId xmlns:a16="http://schemas.microsoft.com/office/drawing/2014/main" id="{AE43CFBC-504D-95B1-5F55-795E3DC9080F}"/>
              </a:ext>
            </a:extLst>
          </p:cNvPr>
          <p:cNvCxnSpPr>
            <a:cxnSpLocks/>
          </p:cNvCxnSpPr>
          <p:nvPr userDrawn="1"/>
        </p:nvCxnSpPr>
        <p:spPr>
          <a:xfrm>
            <a:off x="1816769" y="556667"/>
            <a:ext cx="0" cy="6769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D06F591A-5310-9B61-8D69-0A543502D8EE}"/>
              </a:ext>
            </a:extLst>
          </p:cNvPr>
          <p:cNvSpPr>
            <a:spLocks noGrp="1"/>
          </p:cNvSpPr>
          <p:nvPr>
            <p:ph type="title"/>
          </p:nvPr>
        </p:nvSpPr>
        <p:spPr>
          <a:xfrm>
            <a:off x="342901" y="1380953"/>
            <a:ext cx="4716066" cy="1578488"/>
          </a:xfrm>
        </p:spPr>
        <p:txBody>
          <a:bodyPr anchor="b" anchorCtr="0"/>
          <a:lstStyle>
            <a:lvl1pPr>
              <a:lnSpc>
                <a:spcPts val="2250"/>
              </a:lnSpc>
              <a:defRPr sz="1800" b="0" i="0">
                <a:latin typeface="Bitter" pitchFamily="2" charset="77"/>
              </a:defRPr>
            </a:lvl1pPr>
          </a:lstStyle>
          <a:p>
            <a:r>
              <a:rPr lang="en-US" dirty="0"/>
              <a:t>Click to edit Master title style</a:t>
            </a:r>
          </a:p>
        </p:txBody>
      </p:sp>
      <p:sp>
        <p:nvSpPr>
          <p:cNvPr id="16" name="Text Placeholder 15">
            <a:extLst>
              <a:ext uri="{FF2B5EF4-FFF2-40B4-BE49-F238E27FC236}">
                <a16:creationId xmlns:a16="http://schemas.microsoft.com/office/drawing/2014/main" id="{D6DE23F2-D2DD-B07B-895C-EF08184B8B16}"/>
              </a:ext>
            </a:extLst>
          </p:cNvPr>
          <p:cNvSpPr>
            <a:spLocks noGrp="1"/>
          </p:cNvSpPr>
          <p:nvPr>
            <p:ph type="body" sz="quarter" idx="10"/>
          </p:nvPr>
        </p:nvSpPr>
        <p:spPr>
          <a:xfrm>
            <a:off x="342900" y="3085476"/>
            <a:ext cx="4716066" cy="806295"/>
          </a:xfrm>
        </p:spPr>
        <p:txBody>
          <a:bodyPr/>
          <a:lstStyle>
            <a:lvl1pPr marL="0" indent="0">
              <a:lnSpc>
                <a:spcPts val="1500"/>
              </a:lnSpc>
              <a:buNone/>
              <a:defRPr sz="1050" b="0" i="0">
                <a:latin typeface="Nunito Ligh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0" name="Text Placeholder 19">
            <a:extLst>
              <a:ext uri="{FF2B5EF4-FFF2-40B4-BE49-F238E27FC236}">
                <a16:creationId xmlns:a16="http://schemas.microsoft.com/office/drawing/2014/main" id="{72A8DF4E-7373-5B88-8E93-E967AB6D01B9}"/>
              </a:ext>
            </a:extLst>
          </p:cNvPr>
          <p:cNvSpPr>
            <a:spLocks noGrp="1"/>
          </p:cNvSpPr>
          <p:nvPr>
            <p:ph type="body" sz="quarter" idx="12"/>
          </p:nvPr>
        </p:nvSpPr>
        <p:spPr>
          <a:xfrm>
            <a:off x="342900" y="4519179"/>
            <a:ext cx="4716066" cy="1177949"/>
          </a:xfrm>
        </p:spPr>
        <p:txBody>
          <a:bodyPr anchor="ctr" anchorCtr="0"/>
          <a:lstStyle>
            <a:lvl1pPr marL="128588" indent="-128588">
              <a:lnSpc>
                <a:spcPts val="1200"/>
              </a:lnSpc>
              <a:buFont typeface="Arial" panose="020B0604020202020204" pitchFamily="34" charset="0"/>
              <a:buChar char="•"/>
              <a:defRPr sz="900" b="0" i="0">
                <a:solidFill>
                  <a:schemeClr val="bg2"/>
                </a:solidFill>
                <a:latin typeface="Nunito" pitchFamily="2" charset="77"/>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sp>
        <p:nvSpPr>
          <p:cNvPr id="21" name="Text Placeholder 19">
            <a:extLst>
              <a:ext uri="{FF2B5EF4-FFF2-40B4-BE49-F238E27FC236}">
                <a16:creationId xmlns:a16="http://schemas.microsoft.com/office/drawing/2014/main" id="{BB089F1A-A89F-720B-F485-A09A5D49E75B}"/>
              </a:ext>
            </a:extLst>
          </p:cNvPr>
          <p:cNvSpPr>
            <a:spLocks noGrp="1"/>
          </p:cNvSpPr>
          <p:nvPr>
            <p:ph type="body" sz="quarter" idx="13"/>
          </p:nvPr>
        </p:nvSpPr>
        <p:spPr>
          <a:xfrm>
            <a:off x="5401866" y="4060833"/>
            <a:ext cx="3399235" cy="1636294"/>
          </a:xfrm>
        </p:spPr>
        <p:txBody>
          <a:bodyPr anchor="ctr" anchorCtr="0"/>
          <a:lstStyle>
            <a:lvl1pPr marL="0" indent="0">
              <a:lnSpc>
                <a:spcPts val="1350"/>
              </a:lnSpc>
              <a:buNone/>
              <a:defRPr sz="900" b="0" i="0">
                <a:solidFill>
                  <a:schemeClr val="bg1"/>
                </a:solidFill>
                <a:latin typeface="Nunito Light" pitchFamily="2" charset="77"/>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39361C75-922F-3B2C-A40B-2D5E8395E423}"/>
              </a:ext>
            </a:extLst>
          </p:cNvPr>
          <p:cNvPicPr/>
          <p:nvPr userDrawn="1"/>
        </p:nvPicPr>
        <p:blipFill>
          <a:blip r:embed="rId3" cstate="screen">
            <a:extLst>
              <a:ext uri="{28A0092B-C50C-407E-A947-70E740481C1C}">
                <a14:useLocalDpi xmlns:a14="http://schemas.microsoft.com/office/drawing/2010/main"/>
              </a:ext>
            </a:extLst>
          </a:blip>
          <a:srcRect/>
          <a:stretch/>
        </p:blipFill>
        <p:spPr>
          <a:xfrm>
            <a:off x="419100" y="6400800"/>
            <a:ext cx="3619500" cy="152400"/>
          </a:xfrm>
          <a:prstGeom prst="rect">
            <a:avLst/>
          </a:prstGeom>
        </p:spPr>
      </p:pic>
      <p:pic>
        <p:nvPicPr>
          <p:cNvPr id="2" name="Picture 1" descr="A blue and grey text on a black background&#10;&#10;Description automatically generated">
            <a:extLst>
              <a:ext uri="{FF2B5EF4-FFF2-40B4-BE49-F238E27FC236}">
                <a16:creationId xmlns:a16="http://schemas.microsoft.com/office/drawing/2014/main" id="{1617BF88-D6EE-68BD-AE22-593DD1D208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1" y="671345"/>
            <a:ext cx="1389238" cy="471655"/>
          </a:xfrm>
          <a:prstGeom prst="rect">
            <a:avLst/>
          </a:prstGeom>
        </p:spPr>
      </p:pic>
    </p:spTree>
    <p:extLst>
      <p:ext uri="{BB962C8B-B14F-4D97-AF65-F5344CB8AC3E}">
        <p14:creationId xmlns:p14="http://schemas.microsoft.com/office/powerpoint/2010/main" val="685521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F - dark/red phot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3112D-91B7-A165-F946-157D6055725D}"/>
              </a:ext>
            </a:extLst>
          </p:cNvPr>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170" name="Rectangle 2"/>
          <p:cNvSpPr>
            <a:spLocks noGrp="1" noChangeArrowheads="1"/>
          </p:cNvSpPr>
          <p:nvPr>
            <p:ph type="ctrTitle" hasCustomPrompt="1"/>
          </p:nvPr>
        </p:nvSpPr>
        <p:spPr bwMode="gray">
          <a:xfrm>
            <a:off x="356692" y="1929947"/>
            <a:ext cx="8465894" cy="793540"/>
          </a:xfrm>
        </p:spPr>
        <p:txBody>
          <a:bodyPr anchor="t" anchorCtr="0"/>
          <a:lstStyle>
            <a:lvl1pPr>
              <a:lnSpc>
                <a:spcPts val="2550"/>
              </a:lnSpc>
              <a:defRPr sz="2100" b="0" i="0" cap="none" baseline="0">
                <a:solidFill>
                  <a:schemeClr val="bg1"/>
                </a:solidFill>
                <a:latin typeface="Bitter Medium" pitchFamily="2" charset="77"/>
              </a:defRPr>
            </a:lvl1pPr>
          </a:lstStyle>
          <a:p>
            <a:r>
              <a:rPr lang="en-US" dirty="0"/>
              <a:t>Click To Edit Master Title Style</a:t>
            </a:r>
            <a:endParaRPr lang="en-GB" dirty="0"/>
          </a:p>
        </p:txBody>
      </p:sp>
      <p:sp>
        <p:nvSpPr>
          <p:cNvPr id="2" name="Rectangle 3">
            <a:extLst>
              <a:ext uri="{FF2B5EF4-FFF2-40B4-BE49-F238E27FC236}">
                <a16:creationId xmlns:a16="http://schemas.microsoft.com/office/drawing/2014/main" id="{B1A116E9-A215-0603-7B94-5BDBBA484F52}"/>
              </a:ext>
            </a:extLst>
          </p:cNvPr>
          <p:cNvSpPr>
            <a:spLocks noGrp="1" noChangeArrowheads="1"/>
          </p:cNvSpPr>
          <p:nvPr>
            <p:ph type="subTitle" idx="1"/>
          </p:nvPr>
        </p:nvSpPr>
        <p:spPr bwMode="gray">
          <a:xfrm>
            <a:off x="356692" y="3950729"/>
            <a:ext cx="3069267" cy="179986"/>
          </a:xfrm>
          <a:prstGeom prst="rect">
            <a:avLst/>
          </a:prstGeom>
          <a:noFill/>
        </p:spPr>
        <p:txBody>
          <a:bodyPr wrap="square" lIns="0" tIns="0" rIns="0" bIns="0">
            <a:spAutoFit/>
          </a:bodyPr>
          <a:lstStyle>
            <a:lvl1pPr marL="0" indent="0">
              <a:buNone/>
              <a:defRPr sz="1050" b="1" i="0">
                <a:solidFill>
                  <a:schemeClr val="bg1"/>
                </a:solidFill>
                <a:latin typeface="Bitter SemiBold" pitchFamily="2" charset="77"/>
              </a:defRPr>
            </a:lvl1pPr>
          </a:lstStyle>
          <a:p>
            <a:r>
              <a:rPr lang="en-US" dirty="0"/>
              <a:t>Click to edit Master subtitle style</a:t>
            </a:r>
            <a:endParaRPr lang="en-GB" dirty="0"/>
          </a:p>
        </p:txBody>
      </p:sp>
      <p:sp>
        <p:nvSpPr>
          <p:cNvPr id="10" name="Text Placeholder 9">
            <a:extLst>
              <a:ext uri="{FF2B5EF4-FFF2-40B4-BE49-F238E27FC236}">
                <a16:creationId xmlns:a16="http://schemas.microsoft.com/office/drawing/2014/main" id="{0B0BCDF1-305E-FD1C-947D-B8CAF74E6D58}"/>
              </a:ext>
            </a:extLst>
          </p:cNvPr>
          <p:cNvSpPr>
            <a:spLocks noGrp="1"/>
          </p:cNvSpPr>
          <p:nvPr>
            <p:ph type="body" sz="quarter" idx="10"/>
          </p:nvPr>
        </p:nvSpPr>
        <p:spPr>
          <a:xfrm>
            <a:off x="357187" y="2470639"/>
            <a:ext cx="8465894" cy="1407624"/>
          </a:xfrm>
        </p:spPr>
        <p:txBody>
          <a:bodyPr/>
          <a:lstStyle>
            <a:lvl1pPr marL="0" indent="0">
              <a:lnSpc>
                <a:spcPts val="1650"/>
              </a:lnSpc>
              <a:buNone/>
              <a:defRPr sz="1350" b="0" i="0">
                <a:solidFill>
                  <a:schemeClr val="bg1"/>
                </a:solidFill>
                <a:latin typeface="Nunito Medium" pitchFamily="2" charset="77"/>
              </a:defRPr>
            </a:lvl1pPr>
            <a:lvl2pPr marL="342900" indent="0">
              <a:buNone/>
              <a:defRPr b="0" i="0">
                <a:solidFill>
                  <a:schemeClr val="bg1"/>
                </a:solidFill>
                <a:latin typeface="Nunito Medium" pitchFamily="2" charset="77"/>
              </a:defRPr>
            </a:lvl2pPr>
            <a:lvl3pPr marL="685800" indent="0">
              <a:buNone/>
              <a:defRPr b="0" i="0">
                <a:solidFill>
                  <a:schemeClr val="bg1"/>
                </a:solidFill>
                <a:latin typeface="Nunito Medium" pitchFamily="2" charset="77"/>
              </a:defRPr>
            </a:lvl3pPr>
            <a:lvl4pPr marL="1028700" indent="0">
              <a:buNone/>
              <a:defRPr b="0" i="0">
                <a:solidFill>
                  <a:schemeClr val="bg1"/>
                </a:solidFill>
                <a:latin typeface="Nunito Medium" pitchFamily="2" charset="77"/>
              </a:defRPr>
            </a:lvl4pPr>
            <a:lvl5pPr marL="1371600" indent="0">
              <a:buNone/>
              <a:defRPr b="0" i="0">
                <a:solidFill>
                  <a:schemeClr val="bg1"/>
                </a:solidFill>
                <a:latin typeface="Nunito Medium" pitchFamily="2" charset="77"/>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BE704F40-737A-DD54-F003-D446880111E8}"/>
              </a:ext>
            </a:extLst>
          </p:cNvPr>
          <p:cNvSpPr>
            <a:spLocks noGrp="1"/>
          </p:cNvSpPr>
          <p:nvPr>
            <p:ph type="body" sz="quarter" idx="11"/>
          </p:nvPr>
        </p:nvSpPr>
        <p:spPr>
          <a:xfrm>
            <a:off x="356692" y="6178796"/>
            <a:ext cx="8466389" cy="380389"/>
          </a:xfrm>
        </p:spPr>
        <p:txBody>
          <a:bodyPr/>
          <a:lstStyle>
            <a:lvl1pPr marL="0" indent="0" algn="r">
              <a:buNone/>
              <a:defRPr sz="1050" b="0" i="0">
                <a:solidFill>
                  <a:schemeClr val="bg1"/>
                </a:solidFill>
                <a:latin typeface="Nunito" pitchFamily="2" charset="77"/>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E62DB893-2444-2576-0DC6-2B0E1C9F5ED4}"/>
              </a:ext>
            </a:extLst>
          </p:cNvPr>
          <p:cNvSpPr>
            <a:spLocks noGrp="1"/>
          </p:cNvSpPr>
          <p:nvPr>
            <p:ph type="body" sz="quarter" idx="12" hasCustomPrompt="1"/>
          </p:nvPr>
        </p:nvSpPr>
        <p:spPr>
          <a:xfrm>
            <a:off x="356692" y="1575518"/>
            <a:ext cx="2366963" cy="281964"/>
          </a:xfrm>
        </p:spPr>
        <p:txBody>
          <a:bodyPr/>
          <a:lstStyle>
            <a:lvl1pPr marL="0" indent="0">
              <a:buNone/>
              <a:defRPr sz="900" b="1" i="0">
                <a:solidFill>
                  <a:schemeClr val="bg1"/>
                </a:solidFill>
                <a:latin typeface="Nunito SemiBold" pitchFamily="2" charset="77"/>
              </a:defRPr>
            </a:lvl1pPr>
          </a:lstStyle>
          <a:p>
            <a:pPr lvl="0"/>
            <a:r>
              <a:rPr lang="en-US" dirty="0"/>
              <a:t>CLICK TO EDIT MASTER TEXT STYLES</a:t>
            </a:r>
          </a:p>
        </p:txBody>
      </p:sp>
    </p:spTree>
    <p:extLst>
      <p:ext uri="{BB962C8B-B14F-4D97-AF65-F5344CB8AC3E}">
        <p14:creationId xmlns:p14="http://schemas.microsoft.com/office/powerpoint/2010/main" val="2279309751"/>
      </p:ext>
    </p:extLst>
  </p:cSld>
  <p:clrMapOvr>
    <a:masterClrMapping/>
  </p:clrMapOvr>
  <p:extLst>
    <p:ext uri="{DCECCB84-F9BA-43D5-87BE-67443E8EF086}">
      <p15:sldGuideLst xmlns:p15="http://schemas.microsoft.com/office/powerpoint/2012/main">
        <p15:guide id="2" orient="horz" pos="720">
          <p15:clr>
            <a:srgbClr val="FBAE40"/>
          </p15:clr>
        </p15:guide>
        <p15:guide id="3" orient="horz" pos="31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ext Slide 18p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2262E-C4DB-DCD4-F5DA-89F7A6E766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9144000" cy="6911529"/>
          </a:xfrm>
          <a:prstGeom prst="rect">
            <a:avLst/>
          </a:prstGeom>
        </p:spPr>
      </p:pic>
      <p:sp>
        <p:nvSpPr>
          <p:cNvPr id="4" name="Rectangle 3">
            <a:extLst>
              <a:ext uri="{FF2B5EF4-FFF2-40B4-BE49-F238E27FC236}">
                <a16:creationId xmlns:a16="http://schemas.microsoft.com/office/drawing/2014/main" id="{FB970A47-AF03-9E13-49FD-5F83A74EB428}"/>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DF6CC5FF-2437-B4E8-1B6F-80B65E7AF885}"/>
              </a:ext>
            </a:extLst>
          </p:cNvPr>
          <p:cNvSpPr>
            <a:spLocks noChangeAspect="1"/>
          </p:cNvSpPr>
          <p:nvPr userDrawn="1"/>
        </p:nvSpPr>
        <p:spPr>
          <a:xfrm rot="16200000" flipV="1">
            <a:off x="1116234" y="-1116229"/>
            <a:ext cx="6911529"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514349" y="548640"/>
            <a:ext cx="6980271"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514348" y="1604742"/>
            <a:ext cx="6980273" cy="4572000"/>
          </a:xfrm>
        </p:spPr>
        <p:txBody>
          <a:bodyPr/>
          <a:lstStyle>
            <a:lvl1pPr marL="257175" indent="-257175">
              <a:spcAft>
                <a:spcPts val="900"/>
              </a:spcAft>
              <a:buFont typeface="+mj-lt"/>
              <a:buAutoNum type="romanUcPeriod"/>
              <a:defRPr sz="1350">
                <a:solidFill>
                  <a:schemeClr val="bg2"/>
                </a:solidFill>
              </a:defRPr>
            </a:lvl1pPr>
            <a:lvl2pPr marL="600075" indent="-257175">
              <a:lnSpc>
                <a:spcPts val="1500"/>
              </a:lnSpc>
              <a:spcAft>
                <a:spcPts val="900"/>
              </a:spcAft>
              <a:buFont typeface="+mj-lt"/>
              <a:buAutoNum type="alphaUcPeriod"/>
              <a:defRPr sz="1200">
                <a:solidFill>
                  <a:schemeClr val="bg2"/>
                </a:solidFill>
              </a:defRPr>
            </a:lvl2pPr>
            <a:lvl3pPr>
              <a:lnSpc>
                <a:spcPts val="1500"/>
              </a:lnSpc>
              <a:spcAft>
                <a:spcPts val="900"/>
              </a:spcAft>
              <a:defRPr sz="1200">
                <a:solidFill>
                  <a:schemeClr val="bg2"/>
                </a:solidFill>
              </a:defRPr>
            </a:lvl3pPr>
            <a:lvl4pPr>
              <a:lnSpc>
                <a:spcPts val="1500"/>
              </a:lnSpc>
              <a:spcAft>
                <a:spcPts val="900"/>
              </a:spcAft>
              <a:defRPr sz="1200">
                <a:solidFill>
                  <a:schemeClr val="bg2"/>
                </a:solidFill>
              </a:defRPr>
            </a:lvl4pPr>
            <a:lvl5pPr>
              <a:lnSpc>
                <a:spcPts val="1500"/>
              </a:lnSpc>
              <a:spcAft>
                <a:spcPts val="900"/>
              </a:spcAft>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083BA80D-3F7F-BD01-92DA-0ED55D85E3E7}"/>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1929800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End Slide A">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building, outdoor, city&#10;&#10;Description automatically generated">
            <a:extLst>
              <a:ext uri="{FF2B5EF4-FFF2-40B4-BE49-F238E27FC236}">
                <a16:creationId xmlns:a16="http://schemas.microsoft.com/office/drawing/2014/main" id="{E65C41B9-07E2-AC79-331F-8B4CC0A1DD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3999" cy="6858001"/>
          </a:xfrm>
          <a:prstGeom prst="rect">
            <a:avLst/>
          </a:prstGeom>
        </p:spPr>
      </p:pic>
      <p:sp>
        <p:nvSpPr>
          <p:cNvPr id="12" name="Rectangle 15"/>
          <p:cNvSpPr>
            <a:spLocks noChangeArrowheads="1"/>
          </p:cNvSpPr>
          <p:nvPr/>
        </p:nvSpPr>
        <p:spPr bwMode="gray">
          <a:xfrm>
            <a:off x="0" y="0"/>
            <a:ext cx="9144000" cy="6858000"/>
          </a:xfrm>
          <a:prstGeom prst="rect">
            <a:avLst/>
          </a:prstGeom>
          <a:solidFill>
            <a:schemeClr val="tx2">
              <a:alpha val="61169"/>
            </a:schemeClr>
          </a:solidFill>
          <a:ln w="9525">
            <a:noFill/>
            <a:miter lim="800000"/>
            <a:headEnd/>
            <a:tailEnd/>
          </a:ln>
          <a:effectLst/>
        </p:spPr>
        <p:txBody>
          <a:bodyPr wrap="none" anchor="ctr"/>
          <a:lstStyle/>
          <a:p>
            <a:endParaRPr lang="en-GB" sz="1350" b="0" i="0" dirty="0">
              <a:latin typeface="Bitter" pitchFamily="2" charset="77"/>
            </a:endParaRPr>
          </a:p>
        </p:txBody>
      </p:sp>
      <p:sp>
        <p:nvSpPr>
          <p:cNvPr id="5" name="Rectangle 15">
            <a:extLst>
              <a:ext uri="{FF2B5EF4-FFF2-40B4-BE49-F238E27FC236}">
                <a16:creationId xmlns:a16="http://schemas.microsoft.com/office/drawing/2014/main" id="{944B6644-368E-69EA-3BA7-95EDDB9B0FFB}"/>
              </a:ext>
            </a:extLst>
          </p:cNvPr>
          <p:cNvSpPr>
            <a:spLocks noChangeArrowheads="1"/>
          </p:cNvSpPr>
          <p:nvPr userDrawn="1"/>
        </p:nvSpPr>
        <p:spPr bwMode="gray">
          <a:xfrm rot="16200000">
            <a:off x="1142998" y="-1142998"/>
            <a:ext cx="6858003" cy="9143999"/>
          </a:xfrm>
          <a:prstGeom prst="rect">
            <a:avLst/>
          </a:prstGeom>
          <a:gradFill>
            <a:gsLst>
              <a:gs pos="0">
                <a:schemeClr val="tx1">
                  <a:lumMod val="0"/>
                  <a:alpha val="42526"/>
                </a:schemeClr>
              </a:gs>
              <a:gs pos="100000">
                <a:schemeClr val="bg1">
                  <a:alpha val="0"/>
                  <a:lumMod val="0"/>
                </a:schemeClr>
              </a:gs>
            </a:gsLst>
            <a:lin ang="5400000" scaled="1"/>
          </a:gradFill>
          <a:ln w="9525">
            <a:noFill/>
            <a:miter lim="800000"/>
            <a:headEnd/>
            <a:tailEnd/>
          </a:ln>
          <a:effectLst/>
        </p:spPr>
        <p:txBody>
          <a:bodyPr wrap="none" anchor="ctr"/>
          <a:lstStyle/>
          <a:p>
            <a:endParaRPr lang="en-GB" sz="1350" b="0" i="0" dirty="0">
              <a:latin typeface="Bitter" pitchFamily="2" charset="77"/>
            </a:endParaRPr>
          </a:p>
        </p:txBody>
      </p:sp>
      <p:sp>
        <p:nvSpPr>
          <p:cNvPr id="18" name="TextBox 9">
            <a:extLst>
              <a:ext uri="{FF2B5EF4-FFF2-40B4-BE49-F238E27FC236}">
                <a16:creationId xmlns:a16="http://schemas.microsoft.com/office/drawing/2014/main" id="{D1423A20-B615-47ED-B0CA-7DC4882CF900}"/>
              </a:ext>
            </a:extLst>
          </p:cNvPr>
          <p:cNvSpPr txBox="1">
            <a:spLocks noChangeArrowheads="1"/>
          </p:cNvSpPr>
          <p:nvPr userDrawn="1"/>
        </p:nvSpPr>
        <p:spPr bwMode="auto">
          <a:xfrm>
            <a:off x="342900" y="4465063"/>
            <a:ext cx="4661587" cy="1289327"/>
          </a:xfrm>
          <a:prstGeom prst="rect">
            <a:avLst/>
          </a:prstGeom>
          <a:noFill/>
          <a:ln w="9525">
            <a:noFill/>
            <a:miter lim="800000"/>
            <a:headEnd/>
            <a:tailEnd/>
          </a:ln>
        </p:spPr>
        <p:txBody>
          <a:bodyPr wrap="square" lIns="0" tIns="0" rIns="0" bIns="0">
            <a:spAutoFit/>
          </a:bodyPr>
          <a:lstStyle/>
          <a:p>
            <a:pPr>
              <a:spcBef>
                <a:spcPts val="0"/>
              </a:spcBef>
              <a:spcAft>
                <a:spcPts val="450"/>
              </a:spcAft>
            </a:pPr>
            <a:r>
              <a:rPr lang="en-US" sz="788" b="0" i="0" kern="1200" dirty="0">
                <a:solidFill>
                  <a:schemeClr val="bg1"/>
                </a:solidFill>
                <a:effectLst/>
                <a:latin typeface="Nunito Light" pitchFamily="2" charset="77"/>
                <a:ea typeface="+mn-ea"/>
                <a:cs typeface="+mn-cs"/>
              </a:rPr>
              <a:t>About BDO USA </a:t>
            </a:r>
          </a:p>
          <a:p>
            <a:pPr>
              <a:spcBef>
                <a:spcPts val="0"/>
              </a:spcBef>
              <a:spcAft>
                <a:spcPts val="450"/>
              </a:spcAft>
            </a:pPr>
            <a:r>
              <a:rPr lang="en-US" sz="788" b="0" i="0" kern="1200" dirty="0">
                <a:solidFill>
                  <a:schemeClr val="bg1"/>
                </a:solidFill>
                <a:effectLst/>
                <a:latin typeface="Nunito Light" pitchFamily="2" charset="77"/>
                <a:ea typeface="+mn-ea"/>
                <a:cs typeface="+mn-cs"/>
              </a:rPr>
              <a:t>At BDO, our purpose is helping people thrive, every day. Together, we are focused on delivering exceptional and sustainable outcomes — for our people, our clients and our communities. Across the U.S., and in over 160 countries through our global organization, BDO professionals provide assurance, tax and advisory services for a diverse range of clients. </a:t>
            </a:r>
          </a:p>
          <a:p>
            <a:pPr>
              <a:spcBef>
                <a:spcPts val="0"/>
              </a:spcBef>
              <a:spcAft>
                <a:spcPts val="450"/>
              </a:spcAft>
            </a:pPr>
            <a:r>
              <a:rPr lang="en-US" sz="788" b="0" i="0" kern="1200" dirty="0">
                <a:solidFill>
                  <a:schemeClr val="bg1"/>
                </a:solidFill>
                <a:effectLst/>
                <a:latin typeface="Nunito Light" pitchFamily="2" charset="77"/>
                <a:ea typeface="+mn-ea"/>
                <a:cs typeface="+mn-cs"/>
              </a:rPr>
              <a:t>BDO is the brand name for the BDO network and for each of the BDO Member Firms. BDO USA, P.C, a Virginia professional corporation, is the U.S. member of BDO International Limited, a UK company limited by guarantee, and forms part of the international BDO network of independent member firms.</a:t>
            </a:r>
          </a:p>
          <a:p>
            <a:pPr marL="0" marR="0" lvl="0" indent="0" algn="l" defTabSz="754380" rtl="0" eaLnBrk="1" fontAlgn="base" latinLnBrk="0" hangingPunct="1">
              <a:lnSpc>
                <a:spcPct val="100000"/>
              </a:lnSpc>
              <a:spcBef>
                <a:spcPts val="0"/>
              </a:spcBef>
              <a:spcAft>
                <a:spcPts val="450"/>
              </a:spcAft>
              <a:buClrTx/>
              <a:buSzTx/>
              <a:buFontTx/>
              <a:buNone/>
              <a:tabLst/>
              <a:defRPr/>
            </a:pPr>
            <a:r>
              <a:rPr lang="en-US" sz="825" b="0" i="0" dirty="0">
                <a:solidFill>
                  <a:schemeClr val="bg1"/>
                </a:solidFill>
                <a:latin typeface="Nunito Light" pitchFamily="2" charset="77"/>
              </a:rPr>
              <a:t>www.bdo.com</a:t>
            </a:r>
          </a:p>
        </p:txBody>
      </p:sp>
      <p:sp>
        <p:nvSpPr>
          <p:cNvPr id="21" name="TextBox 9">
            <a:extLst>
              <a:ext uri="{FF2B5EF4-FFF2-40B4-BE49-F238E27FC236}">
                <a16:creationId xmlns:a16="http://schemas.microsoft.com/office/drawing/2014/main" id="{C54D2AFB-971E-48D2-9B00-EC69BF039746}"/>
              </a:ext>
            </a:extLst>
          </p:cNvPr>
          <p:cNvSpPr txBox="1">
            <a:spLocks noChangeArrowheads="1"/>
          </p:cNvSpPr>
          <p:nvPr userDrawn="1"/>
        </p:nvSpPr>
        <p:spPr bwMode="auto">
          <a:xfrm>
            <a:off x="342899" y="6271312"/>
            <a:ext cx="5479931" cy="311624"/>
          </a:xfrm>
          <a:prstGeom prst="rect">
            <a:avLst/>
          </a:prstGeom>
          <a:noFill/>
          <a:ln w="9525">
            <a:noFill/>
            <a:miter lim="800000"/>
            <a:headEnd/>
            <a:tailEnd/>
          </a:ln>
        </p:spPr>
        <p:txBody>
          <a:bodyPr wrap="square" lIns="0" tIns="0" rIns="0" bIns="0" anchor="ctr">
            <a:spAutoFit/>
          </a:bodyPr>
          <a:lstStyle/>
          <a:p>
            <a:pPr marL="0" marR="0" lvl="0" indent="0" algn="l" defTabSz="754380" rtl="0" eaLnBrk="1" fontAlgn="base" latinLnBrk="0" hangingPunct="1">
              <a:lnSpc>
                <a:spcPct val="100000"/>
              </a:lnSpc>
              <a:spcBef>
                <a:spcPct val="0"/>
              </a:spcBef>
              <a:spcAft>
                <a:spcPct val="0"/>
              </a:spcAft>
              <a:buClrTx/>
              <a:buSzTx/>
              <a:buFontTx/>
              <a:buNone/>
              <a:tabLst/>
              <a:defRPr/>
            </a:pPr>
            <a:r>
              <a:rPr lang="en-US" sz="675" b="0" i="0" kern="1200" dirty="0">
                <a:solidFill>
                  <a:schemeClr val="bg1"/>
                </a:solidFill>
                <a:latin typeface="Nunito Light" pitchFamily="2" charset="77"/>
                <a:ea typeface="+mn-ea"/>
                <a:cs typeface="+mn-cs"/>
              </a:rPr>
              <a:t>Material discussed is meant to provide general information and should not be acted on without professional advice tailored to your needs.</a:t>
            </a:r>
          </a:p>
          <a:p>
            <a:pPr marL="0" marR="0" lvl="0" indent="0" algn="l" defTabSz="754380" rtl="0" eaLnBrk="1" fontAlgn="base" latinLnBrk="0" hangingPunct="1">
              <a:lnSpc>
                <a:spcPct val="100000"/>
              </a:lnSpc>
              <a:spcBef>
                <a:spcPct val="0"/>
              </a:spcBef>
              <a:spcAft>
                <a:spcPct val="0"/>
              </a:spcAft>
              <a:buClrTx/>
              <a:buSzTx/>
              <a:buFontTx/>
              <a:buNone/>
              <a:tabLst/>
              <a:defRPr/>
            </a:pPr>
            <a:endParaRPr lang="en-US" sz="675" b="0" i="0" kern="1200" dirty="0">
              <a:solidFill>
                <a:schemeClr val="bg1"/>
              </a:solidFill>
              <a:latin typeface="Nunito Light" pitchFamily="2" charset="77"/>
              <a:ea typeface="+mn-ea"/>
              <a:cs typeface="+mn-cs"/>
            </a:endParaRPr>
          </a:p>
          <a:p>
            <a:pPr marL="0" marR="0" lvl="0" indent="0" algn="l" defTabSz="754380" rtl="0" eaLnBrk="1" fontAlgn="base" latinLnBrk="0" hangingPunct="1">
              <a:lnSpc>
                <a:spcPct val="100000"/>
              </a:lnSpc>
              <a:spcBef>
                <a:spcPct val="0"/>
              </a:spcBef>
              <a:spcAft>
                <a:spcPct val="0"/>
              </a:spcAft>
              <a:buClrTx/>
              <a:buSzTx/>
              <a:buFontTx/>
              <a:buNone/>
              <a:tabLst/>
              <a:defRPr/>
            </a:pPr>
            <a:r>
              <a:rPr lang="en-US" sz="675" b="0" i="0" kern="1200" dirty="0">
                <a:solidFill>
                  <a:schemeClr val="bg1"/>
                </a:solidFill>
                <a:latin typeface="Nunito Light" pitchFamily="2" charset="77"/>
                <a:ea typeface="+mn-ea"/>
                <a:cs typeface="+mn-cs"/>
              </a:rPr>
              <a:t>© 2023 BDO USA, P.C. All rights reserved. </a:t>
            </a:r>
          </a:p>
        </p:txBody>
      </p:sp>
      <p:pic>
        <p:nvPicPr>
          <p:cNvPr id="10" name="Graphic 6">
            <a:extLst>
              <a:ext uri="{FF2B5EF4-FFF2-40B4-BE49-F238E27FC236}">
                <a16:creationId xmlns:a16="http://schemas.microsoft.com/office/drawing/2014/main" id="{5A21E8C9-F2B0-4917-A7A0-3F45F4B37FD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23126" y="4598202"/>
            <a:ext cx="2420874" cy="2259799"/>
          </a:xfrm>
          <a:prstGeom prst="rect">
            <a:avLst/>
          </a:prstGeom>
        </p:spPr>
      </p:pic>
      <p:sp>
        <p:nvSpPr>
          <p:cNvPr id="2" name="TextBox 1">
            <a:extLst>
              <a:ext uri="{FF2B5EF4-FFF2-40B4-BE49-F238E27FC236}">
                <a16:creationId xmlns:a16="http://schemas.microsoft.com/office/drawing/2014/main" id="{B020BA20-36F4-DBAC-F216-2264FC1ABADD}"/>
              </a:ext>
            </a:extLst>
          </p:cNvPr>
          <p:cNvSpPr txBox="1"/>
          <p:nvPr userDrawn="1"/>
        </p:nvSpPr>
        <p:spPr>
          <a:xfrm>
            <a:off x="245591" y="-148281"/>
            <a:ext cx="0" cy="0"/>
          </a:xfrm>
          <a:prstGeom prst="rect">
            <a:avLst/>
          </a:prstGeom>
          <a:noFill/>
        </p:spPr>
        <p:txBody>
          <a:bodyPr wrap="none" lIns="0" tIns="0" rIns="0" bIns="0" rtlCol="0">
            <a:noAutofit/>
          </a:bodyPr>
          <a:lstStyle/>
          <a:p>
            <a:pPr algn="l"/>
            <a:endParaRPr lang="en-US" b="0" i="0" dirty="0">
              <a:solidFill>
                <a:schemeClr val="tx2"/>
              </a:solidFill>
              <a:latin typeface="Bitter" pitchFamily="2" charset="77"/>
            </a:endParaRPr>
          </a:p>
        </p:txBody>
      </p:sp>
    </p:spTree>
    <p:extLst>
      <p:ext uri="{BB962C8B-B14F-4D97-AF65-F5344CB8AC3E}">
        <p14:creationId xmlns:p14="http://schemas.microsoft.com/office/powerpoint/2010/main" val="3111651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9BA09AB-50EA-4471-8456-DE4C6982FA67}"/>
              </a:ext>
            </a:extLst>
          </p:cNvPr>
          <p:cNvSpPr>
            <a:spLocks noGrp="1"/>
          </p:cNvSpPr>
          <p:nvPr>
            <p:ph type="sldNum" sz="quarter" idx="10"/>
          </p:nvPr>
        </p:nvSpPr>
        <p:spPr/>
        <p:txBody>
          <a:bodyPr/>
          <a:lstStyle>
            <a:lvl1pPr>
              <a:defRPr>
                <a:solidFill>
                  <a:srgbClr val="414042"/>
                </a:solidFill>
              </a:defRPr>
            </a:lvl1pPr>
          </a:lstStyle>
          <a:p>
            <a:fld id="{F7B6C5DD-4248-4566-88FB-6FD18FA63B46}" type="slidenum">
              <a:rPr lang="en-US" altLang="en-US"/>
              <a:pPr/>
              <a:t>‹#›</a:t>
            </a:fld>
            <a:endParaRPr lang="en-US" altLang="en-US"/>
          </a:p>
        </p:txBody>
      </p:sp>
    </p:spTree>
    <p:extLst>
      <p:ext uri="{BB962C8B-B14F-4D97-AF65-F5344CB8AC3E}">
        <p14:creationId xmlns:p14="http://schemas.microsoft.com/office/powerpoint/2010/main" val="368061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 pt Text w/Subhead/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1F2F-51A5-6A94-B266-7D8388F188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9144000" cy="6911529"/>
          </a:xfrm>
          <a:prstGeom prst="rect">
            <a:avLst/>
          </a:prstGeom>
        </p:spPr>
      </p:pic>
      <p:sp>
        <p:nvSpPr>
          <p:cNvPr id="11" name="Rectangle 10">
            <a:extLst>
              <a:ext uri="{FF2B5EF4-FFF2-40B4-BE49-F238E27FC236}">
                <a16:creationId xmlns:a16="http://schemas.microsoft.com/office/drawing/2014/main" id="{F5925B9F-172B-E28A-80E5-AA724242AF87}"/>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2" name="Freeform: Shape 13">
            <a:extLst>
              <a:ext uri="{FF2B5EF4-FFF2-40B4-BE49-F238E27FC236}">
                <a16:creationId xmlns:a16="http://schemas.microsoft.com/office/drawing/2014/main" id="{A5CAAE39-CE7D-203E-3DAA-7D4174EE98E8}"/>
              </a:ext>
            </a:extLst>
          </p:cNvPr>
          <p:cNvSpPr>
            <a:spLocks noChangeAspect="1"/>
          </p:cNvSpPr>
          <p:nvPr userDrawn="1"/>
        </p:nvSpPr>
        <p:spPr>
          <a:xfrm rot="16200000" flipV="1">
            <a:off x="1116234" y="-1116229"/>
            <a:ext cx="6911529"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514348" y="548640"/>
            <a:ext cx="8229601"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514350" y="2250831"/>
            <a:ext cx="8229600" cy="3919855"/>
          </a:xfrm>
        </p:spPr>
        <p:txBody>
          <a:bodyPr/>
          <a:lstStyle>
            <a:lvl1pPr>
              <a:lnSpc>
                <a:spcPts val="1650"/>
              </a:lnSpc>
              <a:spcAft>
                <a:spcPts val="900"/>
              </a:spcAft>
              <a:defRPr sz="1350">
                <a:solidFill>
                  <a:schemeClr val="bg2"/>
                </a:solidFill>
              </a:defRPr>
            </a:lvl1pPr>
            <a:lvl2pPr>
              <a:lnSpc>
                <a:spcPts val="1650"/>
              </a:lnSpc>
              <a:spcAft>
                <a:spcPts val="900"/>
              </a:spcAft>
              <a:defRPr sz="1350" b="0" i="0">
                <a:solidFill>
                  <a:schemeClr val="bg2"/>
                </a:solidFill>
                <a:latin typeface="Nunito" pitchFamily="2" charset="77"/>
              </a:defRPr>
            </a:lvl2pPr>
            <a:lvl3pPr>
              <a:spcAft>
                <a:spcPts val="900"/>
              </a:spcAft>
              <a:defRPr sz="1200">
                <a:solidFill>
                  <a:schemeClr val="bg2"/>
                </a:solidFill>
              </a:defRPr>
            </a:lvl3pPr>
            <a:lvl4pPr>
              <a:spcAft>
                <a:spcPts val="900"/>
              </a:spcAft>
              <a:defRPr sz="1200">
                <a:solidFill>
                  <a:schemeClr val="bg2"/>
                </a:solidFill>
              </a:defRPr>
            </a:lvl4pPr>
            <a:lvl5pPr>
              <a:spcAft>
                <a:spcPts val="900"/>
              </a:spcAft>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noChangeAspect="1"/>
          </p:cNvSpPr>
          <p:nvPr>
            <p:ph type="body" sz="quarter" idx="12"/>
          </p:nvPr>
        </p:nvSpPr>
        <p:spPr>
          <a:xfrm>
            <a:off x="514349" y="1138428"/>
            <a:ext cx="8229601" cy="457200"/>
          </a:xfrm>
        </p:spPr>
        <p:txBody>
          <a:bodyPr/>
          <a:lstStyle>
            <a:lvl1pPr marL="0" indent="0">
              <a:lnSpc>
                <a:spcPts val="1800"/>
              </a:lnSpc>
              <a:spcBef>
                <a:spcPts val="0"/>
              </a:spcBef>
              <a:spcAft>
                <a:spcPts val="0"/>
              </a:spcAft>
              <a:buNone/>
              <a:defRPr sz="1500" b="0" i="0">
                <a:solidFill>
                  <a:schemeClr val="bg2"/>
                </a:solidFill>
                <a:latin typeface="Nunito"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B9964A66-F55B-ED11-5339-DE2ADAC74224}"/>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Nunito" pitchFamily="2" charset="77"/>
              <a:ea typeface="+mn-ea"/>
              <a:cs typeface="+mn-cs"/>
            </a:endParaRPr>
          </a:p>
        </p:txBody>
      </p:sp>
    </p:spTree>
    <p:extLst>
      <p:ext uri="{BB962C8B-B14F-4D97-AF65-F5344CB8AC3E}">
        <p14:creationId xmlns:p14="http://schemas.microsoft.com/office/powerpoint/2010/main" val="3074061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18p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6AC13F-6955-5711-124B-AB86A7E2FA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67"/>
          <a:stretch/>
        </p:blipFill>
        <p:spPr>
          <a:xfrm>
            <a:off x="0" y="1"/>
            <a:ext cx="9144000" cy="6857999"/>
          </a:xfrm>
          <a:prstGeom prst="rect">
            <a:avLst/>
          </a:prstGeom>
        </p:spPr>
      </p:pic>
      <p:sp>
        <p:nvSpPr>
          <p:cNvPr id="9" name="Rectangle 8">
            <a:extLst>
              <a:ext uri="{FF2B5EF4-FFF2-40B4-BE49-F238E27FC236}">
                <a16:creationId xmlns:a16="http://schemas.microsoft.com/office/drawing/2014/main" id="{B779A5E9-3783-C771-3D31-7117050DDCA2}"/>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0" name="Freeform: Shape 13">
            <a:extLst>
              <a:ext uri="{FF2B5EF4-FFF2-40B4-BE49-F238E27FC236}">
                <a16:creationId xmlns:a16="http://schemas.microsoft.com/office/drawing/2014/main" id="{A87F0F93-7FC7-A016-DE89-98F43B84D1DE}"/>
              </a:ext>
            </a:extLst>
          </p:cNvPr>
          <p:cNvSpPr>
            <a:spLocks noChangeAspect="1"/>
          </p:cNvSpPr>
          <p:nvPr userDrawn="1"/>
        </p:nvSpPr>
        <p:spPr>
          <a:xfrm rot="16200000" flipV="1">
            <a:off x="1142999" y="-1143002"/>
            <a:ext cx="6858000" cy="9144002"/>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1" name="Slide Number Placeholder 5">
            <a:extLst>
              <a:ext uri="{FF2B5EF4-FFF2-40B4-BE49-F238E27FC236}">
                <a16:creationId xmlns:a16="http://schemas.microsoft.com/office/drawing/2014/main" id="{E91296BA-1FC9-E858-3982-C8968BF938AA}"/>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520942" y="548640"/>
            <a:ext cx="8223007"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520942" y="1933832"/>
            <a:ext cx="8223008" cy="4710668"/>
          </a:xfrm>
        </p:spPr>
        <p:txBody>
          <a:bodyPr/>
          <a:lstStyle>
            <a:lvl1pPr>
              <a:lnSpc>
                <a:spcPts val="1650"/>
              </a:lnSpc>
              <a:spcAft>
                <a:spcPts val="900"/>
              </a:spcAft>
              <a:defRPr sz="1350" b="0" i="0">
                <a:solidFill>
                  <a:schemeClr val="bg2"/>
                </a:solidFill>
                <a:latin typeface="Nunito" pitchFamily="2" charset="77"/>
              </a:defRPr>
            </a:lvl1pPr>
            <a:lvl2pPr>
              <a:lnSpc>
                <a:spcPts val="1650"/>
              </a:lnSpc>
              <a:spcAft>
                <a:spcPts val="900"/>
              </a:spcAft>
              <a:defRPr sz="1350" b="0" i="0">
                <a:solidFill>
                  <a:schemeClr val="bg2"/>
                </a:solidFill>
                <a:latin typeface="Nunito" pitchFamily="2" charset="77"/>
              </a:defRPr>
            </a:lvl2pPr>
            <a:lvl3pPr>
              <a:lnSpc>
                <a:spcPts val="1500"/>
              </a:lnSpc>
              <a:defRPr sz="1200">
                <a:solidFill>
                  <a:schemeClr val="bg2"/>
                </a:solidFill>
              </a:defRPr>
            </a:lvl3pPr>
            <a:lvl4pPr>
              <a:lnSpc>
                <a:spcPts val="1500"/>
              </a:lnSpc>
              <a:defRPr sz="1200">
                <a:solidFill>
                  <a:schemeClr val="bg2"/>
                </a:solidFill>
              </a:defRPr>
            </a:lvl4pPr>
            <a:lvl5pPr>
              <a:lnSpc>
                <a:spcPts val="1500"/>
              </a:lnSpc>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172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18 pt Text w/Subhead/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5A3B0-5F60-CF30-4A0B-0580CC4EF286}"/>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55907"/>
          <a:stretch/>
        </p:blipFill>
        <p:spPr>
          <a:xfrm>
            <a:off x="11945" y="0"/>
            <a:ext cx="9144000" cy="6858000"/>
          </a:xfrm>
          <a:prstGeom prst="rect">
            <a:avLst/>
          </a:prstGeom>
        </p:spPr>
      </p:pic>
      <p:sp>
        <p:nvSpPr>
          <p:cNvPr id="14" name="Rectangle 13">
            <a:extLst>
              <a:ext uri="{FF2B5EF4-FFF2-40B4-BE49-F238E27FC236}">
                <a16:creationId xmlns:a16="http://schemas.microsoft.com/office/drawing/2014/main" id="{1A074A41-38E3-4C75-5998-A108184B1588}"/>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5" name="Freeform: Shape 13">
            <a:extLst>
              <a:ext uri="{FF2B5EF4-FFF2-40B4-BE49-F238E27FC236}">
                <a16:creationId xmlns:a16="http://schemas.microsoft.com/office/drawing/2014/main" id="{40941A72-E968-63A9-E069-A97BECE943D2}"/>
              </a:ext>
            </a:extLst>
          </p:cNvPr>
          <p:cNvSpPr>
            <a:spLocks noChangeAspect="1"/>
          </p:cNvSpPr>
          <p:nvPr userDrawn="1"/>
        </p:nvSpPr>
        <p:spPr>
          <a:xfrm rot="16200000" flipV="1">
            <a:off x="1122207" y="-1122202"/>
            <a:ext cx="6911529" cy="9155946"/>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1486759" y="776896"/>
            <a:ext cx="7257191" cy="821928"/>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1486759" y="2165685"/>
            <a:ext cx="4379612" cy="3650723"/>
          </a:xfrm>
        </p:spPr>
        <p:txBody>
          <a:bodyPr/>
          <a:lstStyle>
            <a:lvl1pPr marL="0" indent="0">
              <a:lnSpc>
                <a:spcPts val="1500"/>
              </a:lnSpc>
              <a:spcAft>
                <a:spcPts val="900"/>
              </a:spcAft>
              <a:buNone/>
              <a:defRPr sz="1350">
                <a:solidFill>
                  <a:schemeClr val="bg2"/>
                </a:solidFill>
              </a:defRPr>
            </a:lvl1pPr>
            <a:lvl2pPr marL="342900" indent="0">
              <a:lnSpc>
                <a:spcPts val="1500"/>
              </a:lnSpc>
              <a:spcAft>
                <a:spcPts val="900"/>
              </a:spcAft>
              <a:buNone/>
              <a:defRPr sz="1350">
                <a:solidFill>
                  <a:schemeClr val="bg2"/>
                </a:solidFill>
              </a:defRPr>
            </a:lvl2pPr>
            <a:lvl3pPr marL="685800" indent="0">
              <a:lnSpc>
                <a:spcPts val="1500"/>
              </a:lnSpc>
              <a:spcAft>
                <a:spcPts val="900"/>
              </a:spcAft>
              <a:buNone/>
              <a:defRPr sz="1200">
                <a:solidFill>
                  <a:schemeClr val="bg2"/>
                </a:solidFill>
              </a:defRPr>
            </a:lvl3pPr>
            <a:lvl4pPr marL="1028700" indent="0">
              <a:lnSpc>
                <a:spcPts val="1500"/>
              </a:lnSpc>
              <a:spcAft>
                <a:spcPts val="900"/>
              </a:spcAft>
              <a:buNone/>
              <a:defRPr sz="1200">
                <a:solidFill>
                  <a:schemeClr val="bg2"/>
                </a:solidFill>
              </a:defRPr>
            </a:lvl4pPr>
            <a:lvl5pPr marL="1371600" indent="0">
              <a:lnSpc>
                <a:spcPts val="1500"/>
              </a:lnSpc>
              <a:spcAft>
                <a:spcPts val="900"/>
              </a:spcAft>
              <a:buNone/>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a:extLst>
              <a:ext uri="{FF2B5EF4-FFF2-40B4-BE49-F238E27FC236}">
                <a16:creationId xmlns:a16="http://schemas.microsoft.com/office/drawing/2014/main" id="{60BB6AA6-EEAC-6955-7AAE-FFBD71C5842C}"/>
              </a:ext>
            </a:extLst>
          </p:cNvPr>
          <p:cNvSpPr/>
          <p:nvPr userDrawn="1"/>
        </p:nvSpPr>
        <p:spPr>
          <a:xfrm>
            <a:off x="291766" y="1557435"/>
            <a:ext cx="1841833" cy="27136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6" name="Text Placeholder 8">
            <a:extLst>
              <a:ext uri="{FF2B5EF4-FFF2-40B4-BE49-F238E27FC236}">
                <a16:creationId xmlns:a16="http://schemas.microsoft.com/office/drawing/2014/main" id="{0557D53B-C1D7-FC9D-1503-46D7A28EFC36}"/>
              </a:ext>
            </a:extLst>
          </p:cNvPr>
          <p:cNvSpPr>
            <a:spLocks noGrp="1"/>
          </p:cNvSpPr>
          <p:nvPr>
            <p:ph type="body" sz="quarter" idx="13"/>
          </p:nvPr>
        </p:nvSpPr>
        <p:spPr>
          <a:xfrm>
            <a:off x="291391" y="1509307"/>
            <a:ext cx="1448991" cy="350636"/>
          </a:xfrm>
        </p:spPr>
        <p:txBody>
          <a:bodyPr anchor="ctr" anchorCtr="0"/>
          <a:lstStyle>
            <a:lvl1pPr marL="0" indent="0" algn="ctr">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a:t>
            </a:r>
          </a:p>
        </p:txBody>
      </p:sp>
      <p:sp>
        <p:nvSpPr>
          <p:cNvPr id="9" name="Slide Number Placeholder 5">
            <a:extLst>
              <a:ext uri="{FF2B5EF4-FFF2-40B4-BE49-F238E27FC236}">
                <a16:creationId xmlns:a16="http://schemas.microsoft.com/office/drawing/2014/main" id="{B1602F2B-3EF4-AF2A-1D87-A2D2FD0DC5CD}"/>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Nunito" pitchFamily="2" charset="77"/>
              <a:ea typeface="+mn-ea"/>
              <a:cs typeface="+mn-cs"/>
            </a:endParaRPr>
          </a:p>
        </p:txBody>
      </p:sp>
      <p:pic>
        <p:nvPicPr>
          <p:cNvPr id="10" name="Picture 9" descr="A blue and grey text on a black background&#10;&#10;Description automatically generated">
            <a:extLst>
              <a:ext uri="{FF2B5EF4-FFF2-40B4-BE49-F238E27FC236}">
                <a16:creationId xmlns:a16="http://schemas.microsoft.com/office/drawing/2014/main" id="{9D778B43-E177-3306-2E9C-A5782E1055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7599" y="6190648"/>
            <a:ext cx="1364367" cy="463212"/>
          </a:xfrm>
          <a:prstGeom prst="rect">
            <a:avLst/>
          </a:prstGeom>
        </p:spPr>
      </p:pic>
      <p:pic>
        <p:nvPicPr>
          <p:cNvPr id="13" name="Picture 12">
            <a:extLst>
              <a:ext uri="{FF2B5EF4-FFF2-40B4-BE49-F238E27FC236}">
                <a16:creationId xmlns:a16="http://schemas.microsoft.com/office/drawing/2014/main" id="{536F76D3-46C6-0970-436B-7FE8DB19DA2C}"/>
              </a:ext>
            </a:extLst>
          </p:cNvPr>
          <p:cNvPicPr/>
          <p:nvPr userDrawn="1"/>
        </p:nvPicPr>
        <p:blipFill>
          <a:blip r:embed="rId4" cstate="screen">
            <a:extLst>
              <a:ext uri="{28A0092B-C50C-407E-A947-70E740481C1C}">
                <a14:useLocalDpi xmlns:a14="http://schemas.microsoft.com/office/drawing/2010/main"/>
              </a:ext>
            </a:extLst>
          </a:blip>
          <a:srcRect/>
          <a:stretch/>
        </p:blipFill>
        <p:spPr>
          <a:xfrm>
            <a:off x="419100" y="6400800"/>
            <a:ext cx="3619500" cy="152400"/>
          </a:xfrm>
          <a:prstGeom prst="rect">
            <a:avLst/>
          </a:prstGeom>
        </p:spPr>
      </p:pic>
    </p:spTree>
    <p:extLst>
      <p:ext uri="{BB962C8B-B14F-4D97-AF65-F5344CB8AC3E}">
        <p14:creationId xmlns:p14="http://schemas.microsoft.com/office/powerpoint/2010/main" val="2733801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18 pt Text w/Subhead/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2CCAD-8C8B-F8E2-5982-D8AFB68AC4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0"/>
            <a:ext cx="9144000" cy="6858000"/>
          </a:xfrm>
          <a:prstGeom prst="rect">
            <a:avLst/>
          </a:prstGeom>
        </p:spPr>
      </p:pic>
      <p:sp>
        <p:nvSpPr>
          <p:cNvPr id="7" name="Rectangle 6">
            <a:extLst>
              <a:ext uri="{FF2B5EF4-FFF2-40B4-BE49-F238E27FC236}">
                <a16:creationId xmlns:a16="http://schemas.microsoft.com/office/drawing/2014/main" id="{A8B4C31B-D539-BE26-EF5A-5470AA4CE23E}"/>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9" name="Freeform: Shape 13">
            <a:extLst>
              <a:ext uri="{FF2B5EF4-FFF2-40B4-BE49-F238E27FC236}">
                <a16:creationId xmlns:a16="http://schemas.microsoft.com/office/drawing/2014/main" id="{4168B930-6A32-575D-6713-F29DFB1DC81D}"/>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1486758" y="2165685"/>
            <a:ext cx="4680809" cy="3217587"/>
          </a:xfrm>
        </p:spPr>
        <p:txBody>
          <a:bodyPr/>
          <a:lstStyle>
            <a:lvl1pPr marL="0" indent="0">
              <a:lnSpc>
                <a:spcPts val="1500"/>
              </a:lnSpc>
              <a:buNone/>
              <a:defRPr sz="1350">
                <a:solidFill>
                  <a:schemeClr val="bg2"/>
                </a:solidFill>
              </a:defRPr>
            </a:lvl1pPr>
            <a:lvl2pPr marL="342900" indent="0">
              <a:lnSpc>
                <a:spcPts val="1500"/>
              </a:lnSpc>
              <a:buFont typeface="Arial" panose="020B0604020202020204" pitchFamily="34" charset="0"/>
              <a:buNone/>
              <a:defRPr sz="1350">
                <a:solidFill>
                  <a:schemeClr val="bg2"/>
                </a:solidFill>
              </a:defRPr>
            </a:lvl2pPr>
            <a:lvl3pPr marL="685800" indent="0">
              <a:lnSpc>
                <a:spcPts val="1500"/>
              </a:lnSpc>
              <a:buNone/>
              <a:defRPr sz="1200">
                <a:solidFill>
                  <a:schemeClr val="bg2"/>
                </a:solidFill>
              </a:defRPr>
            </a:lvl3pPr>
            <a:lvl4pPr marL="1028700" indent="0">
              <a:lnSpc>
                <a:spcPts val="1500"/>
              </a:lnSpc>
              <a:buNone/>
              <a:defRPr sz="1200">
                <a:solidFill>
                  <a:schemeClr val="bg2"/>
                </a:solidFill>
              </a:defRPr>
            </a:lvl4pPr>
            <a:lvl5pPr marL="1371600" indent="0">
              <a:lnSpc>
                <a:spcPts val="1500"/>
              </a:lnSpc>
              <a:buNone/>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ounded Rectangle 13">
            <a:extLst>
              <a:ext uri="{FF2B5EF4-FFF2-40B4-BE49-F238E27FC236}">
                <a16:creationId xmlns:a16="http://schemas.microsoft.com/office/drawing/2014/main" id="{159C498E-19ED-9A40-E7B5-3ECFCE1BCB80}"/>
              </a:ext>
            </a:extLst>
          </p:cNvPr>
          <p:cNvSpPr/>
          <p:nvPr userDrawn="1"/>
        </p:nvSpPr>
        <p:spPr>
          <a:xfrm>
            <a:off x="291766" y="1557435"/>
            <a:ext cx="1841833" cy="30250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5" name="Text Placeholder 8">
            <a:extLst>
              <a:ext uri="{FF2B5EF4-FFF2-40B4-BE49-F238E27FC236}">
                <a16:creationId xmlns:a16="http://schemas.microsoft.com/office/drawing/2014/main" id="{9B096149-D9D8-6B74-F3C0-53FA8E0B31CB}"/>
              </a:ext>
            </a:extLst>
          </p:cNvPr>
          <p:cNvSpPr>
            <a:spLocks noGrp="1"/>
          </p:cNvSpPr>
          <p:nvPr>
            <p:ph type="body" sz="quarter" idx="13"/>
          </p:nvPr>
        </p:nvSpPr>
        <p:spPr>
          <a:xfrm>
            <a:off x="291766" y="1509307"/>
            <a:ext cx="1841832" cy="350636"/>
          </a:xfrm>
        </p:spPr>
        <p:txBody>
          <a:bodyPr anchor="ctr" anchorCtr="0"/>
          <a:lstStyle>
            <a:lvl1pPr marL="0" indent="0" algn="ctr">
              <a:buNone/>
              <a:defRPr sz="9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a:t>
            </a:r>
          </a:p>
        </p:txBody>
      </p:sp>
      <p:sp>
        <p:nvSpPr>
          <p:cNvPr id="8" name="Slide Number Placeholder 5">
            <a:extLst>
              <a:ext uri="{FF2B5EF4-FFF2-40B4-BE49-F238E27FC236}">
                <a16:creationId xmlns:a16="http://schemas.microsoft.com/office/drawing/2014/main" id="{996F6FD0-37C0-E089-8EAC-FC610D70B470}"/>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Nunito" pitchFamily="2" charset="77"/>
              <a:ea typeface="+mn-ea"/>
              <a:cs typeface="+mn-cs"/>
            </a:endParaRPr>
          </a:p>
        </p:txBody>
      </p:sp>
      <p:pic>
        <p:nvPicPr>
          <p:cNvPr id="10" name="Picture 9">
            <a:extLst>
              <a:ext uri="{FF2B5EF4-FFF2-40B4-BE49-F238E27FC236}">
                <a16:creationId xmlns:a16="http://schemas.microsoft.com/office/drawing/2014/main" id="{802D7F45-C38D-C250-1CCA-1999FC1ED828}"/>
              </a:ext>
            </a:extLst>
          </p:cNvPr>
          <p:cNvPicPr/>
          <p:nvPr userDrawn="1"/>
        </p:nvPicPr>
        <p:blipFill>
          <a:blip r:embed="rId3" cstate="screen">
            <a:extLst>
              <a:ext uri="{28A0092B-C50C-407E-A947-70E740481C1C}">
                <a14:useLocalDpi xmlns:a14="http://schemas.microsoft.com/office/drawing/2010/main"/>
              </a:ext>
            </a:extLst>
          </a:blip>
          <a:srcRect/>
          <a:stretch/>
        </p:blipFill>
        <p:spPr>
          <a:xfrm>
            <a:off x="419100" y="6400800"/>
            <a:ext cx="3619500" cy="152400"/>
          </a:xfrm>
          <a:prstGeom prst="rect">
            <a:avLst/>
          </a:prstGeom>
        </p:spPr>
      </p:pic>
      <p:pic>
        <p:nvPicPr>
          <p:cNvPr id="3" name="Picture 2" descr="A blue and grey text on a black background&#10;&#10;Description automatically generated">
            <a:extLst>
              <a:ext uri="{FF2B5EF4-FFF2-40B4-BE49-F238E27FC236}">
                <a16:creationId xmlns:a16="http://schemas.microsoft.com/office/drawing/2014/main" id="{041F6165-EC00-6A60-91B8-1ABC342CEB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67599" y="6190648"/>
            <a:ext cx="1364367" cy="463212"/>
          </a:xfrm>
          <a:prstGeom prst="rect">
            <a:avLst/>
          </a:prstGeom>
        </p:spPr>
      </p:pic>
    </p:spTree>
    <p:extLst>
      <p:ext uri="{BB962C8B-B14F-4D97-AF65-F5344CB8AC3E}">
        <p14:creationId xmlns:p14="http://schemas.microsoft.com/office/powerpoint/2010/main" val="1991802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14 pt Text w/Subhead/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BB14BD-3B96-2AAE-4359-42C2F47A83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858" t="-392"/>
          <a:stretch/>
        </p:blipFill>
        <p:spPr>
          <a:xfrm>
            <a:off x="0" y="-26758"/>
            <a:ext cx="9144000" cy="6911529"/>
          </a:xfrm>
          <a:prstGeom prst="rect">
            <a:avLst/>
          </a:prstGeom>
        </p:spPr>
      </p:pic>
      <p:sp>
        <p:nvSpPr>
          <p:cNvPr id="9" name="Rectangle 8">
            <a:extLst>
              <a:ext uri="{FF2B5EF4-FFF2-40B4-BE49-F238E27FC236}">
                <a16:creationId xmlns:a16="http://schemas.microsoft.com/office/drawing/2014/main" id="{F92D5762-6329-A8BE-1F4F-AB378531122C}"/>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0" name="Freeform: Shape 13">
            <a:extLst>
              <a:ext uri="{FF2B5EF4-FFF2-40B4-BE49-F238E27FC236}">
                <a16:creationId xmlns:a16="http://schemas.microsoft.com/office/drawing/2014/main" id="{A330BB55-AECE-372B-C1A9-DEA5656E0A20}"/>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494567" y="548640"/>
            <a:ext cx="4749047" cy="9652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494567" y="1757680"/>
            <a:ext cx="4749048" cy="4412585"/>
          </a:xfrm>
        </p:spPr>
        <p:txBody>
          <a:bodyPr/>
          <a:lstStyle>
            <a:lvl1pPr>
              <a:lnSpc>
                <a:spcPts val="1500"/>
              </a:lnSpc>
              <a:spcAft>
                <a:spcPts val="450"/>
              </a:spcAft>
              <a:defRPr sz="1350"/>
            </a:lvl1pPr>
            <a:lvl2pPr>
              <a:lnSpc>
                <a:spcPts val="1500"/>
              </a:lnSpc>
              <a:spcAft>
                <a:spcPts val="450"/>
              </a:spcAft>
              <a:defRPr sz="1350"/>
            </a:lvl2pPr>
            <a:lvl3pPr>
              <a:lnSpc>
                <a:spcPts val="1350"/>
              </a:lnSpc>
              <a:spcAft>
                <a:spcPts val="450"/>
              </a:spcAft>
              <a:defRPr sz="1200"/>
            </a:lvl3pPr>
            <a:lvl4pPr>
              <a:lnSpc>
                <a:spcPts val="1350"/>
              </a:lnSpc>
              <a:spcAft>
                <a:spcPts val="450"/>
              </a:spcAft>
              <a:defRPr sz="1200"/>
            </a:lvl4pPr>
            <a:lvl5pPr>
              <a:lnSpc>
                <a:spcPts val="1350"/>
              </a:lnSpc>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pplication&#10;&#10;Description automatically generated with low confidence">
            <a:extLst>
              <a:ext uri="{FF2B5EF4-FFF2-40B4-BE49-F238E27FC236}">
                <a16:creationId xmlns:a16="http://schemas.microsoft.com/office/drawing/2014/main" id="{8B760834-51B7-6F2A-9222-49ABFA0A1A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83554" y="-1"/>
            <a:ext cx="3500336" cy="6729413"/>
          </a:xfrm>
          <a:prstGeom prst="rect">
            <a:avLst/>
          </a:prstGeom>
        </p:spPr>
      </p:pic>
      <p:sp>
        <p:nvSpPr>
          <p:cNvPr id="4" name="Picture Placeholder 5">
            <a:extLst>
              <a:ext uri="{FF2B5EF4-FFF2-40B4-BE49-F238E27FC236}">
                <a16:creationId xmlns:a16="http://schemas.microsoft.com/office/drawing/2014/main" id="{A3C06017-CEE5-8DB9-6870-1C5F2A17C250}"/>
              </a:ext>
            </a:extLst>
          </p:cNvPr>
          <p:cNvSpPr>
            <a:spLocks noGrp="1"/>
          </p:cNvSpPr>
          <p:nvPr>
            <p:ph type="pic" sz="quarter" idx="12"/>
          </p:nvPr>
        </p:nvSpPr>
        <p:spPr>
          <a:xfrm>
            <a:off x="5618683" y="1"/>
            <a:ext cx="2821658" cy="6467975"/>
          </a:xfrm>
          <a:custGeom>
            <a:avLst/>
            <a:gdLst>
              <a:gd name="connsiteX0" fmla="*/ 0 w 3370262"/>
              <a:gd name="connsiteY0" fmla="*/ 355259 h 6091084"/>
              <a:gd name="connsiteX1" fmla="*/ 355259 w 3370262"/>
              <a:gd name="connsiteY1" fmla="*/ 0 h 6091084"/>
              <a:gd name="connsiteX2" fmla="*/ 3015003 w 3370262"/>
              <a:gd name="connsiteY2" fmla="*/ 0 h 6091084"/>
              <a:gd name="connsiteX3" fmla="*/ 3370262 w 3370262"/>
              <a:gd name="connsiteY3" fmla="*/ 355259 h 6091084"/>
              <a:gd name="connsiteX4" fmla="*/ 3370262 w 3370262"/>
              <a:gd name="connsiteY4" fmla="*/ 5735825 h 6091084"/>
              <a:gd name="connsiteX5" fmla="*/ 3015003 w 3370262"/>
              <a:gd name="connsiteY5" fmla="*/ 6091084 h 6091084"/>
              <a:gd name="connsiteX6" fmla="*/ 355259 w 3370262"/>
              <a:gd name="connsiteY6" fmla="*/ 6091084 h 6091084"/>
              <a:gd name="connsiteX7" fmla="*/ 0 w 3370262"/>
              <a:gd name="connsiteY7" fmla="*/ 5735825 h 6091084"/>
              <a:gd name="connsiteX8" fmla="*/ 0 w 3370262"/>
              <a:gd name="connsiteY8" fmla="*/ 355259 h 6091084"/>
              <a:gd name="connsiteX0" fmla="*/ 0 w 3370262"/>
              <a:gd name="connsiteY0" fmla="*/ 541553 h 6277378"/>
              <a:gd name="connsiteX1" fmla="*/ 3015003 w 3370262"/>
              <a:gd name="connsiteY1" fmla="*/ 186294 h 6277378"/>
              <a:gd name="connsiteX2" fmla="*/ 3370262 w 3370262"/>
              <a:gd name="connsiteY2" fmla="*/ 541553 h 6277378"/>
              <a:gd name="connsiteX3" fmla="*/ 3370262 w 3370262"/>
              <a:gd name="connsiteY3" fmla="*/ 5922119 h 6277378"/>
              <a:gd name="connsiteX4" fmla="*/ 3015003 w 3370262"/>
              <a:gd name="connsiteY4" fmla="*/ 6277378 h 6277378"/>
              <a:gd name="connsiteX5" fmla="*/ 355259 w 3370262"/>
              <a:gd name="connsiteY5" fmla="*/ 6277378 h 6277378"/>
              <a:gd name="connsiteX6" fmla="*/ 0 w 3370262"/>
              <a:gd name="connsiteY6" fmla="*/ 5922119 h 6277378"/>
              <a:gd name="connsiteX7" fmla="*/ 0 w 3370262"/>
              <a:gd name="connsiteY7" fmla="*/ 541553 h 6277378"/>
              <a:gd name="connsiteX0" fmla="*/ 0 w 3370262"/>
              <a:gd name="connsiteY0" fmla="*/ 672570 h 6408395"/>
              <a:gd name="connsiteX1" fmla="*/ 3370262 w 3370262"/>
              <a:gd name="connsiteY1" fmla="*/ 672570 h 6408395"/>
              <a:gd name="connsiteX2" fmla="*/ 3370262 w 3370262"/>
              <a:gd name="connsiteY2" fmla="*/ 6053136 h 6408395"/>
              <a:gd name="connsiteX3" fmla="*/ 3015003 w 3370262"/>
              <a:gd name="connsiteY3" fmla="*/ 6408395 h 6408395"/>
              <a:gd name="connsiteX4" fmla="*/ 355259 w 3370262"/>
              <a:gd name="connsiteY4" fmla="*/ 6408395 h 6408395"/>
              <a:gd name="connsiteX5" fmla="*/ 0 w 3370262"/>
              <a:gd name="connsiteY5" fmla="*/ 6053136 h 6408395"/>
              <a:gd name="connsiteX6" fmla="*/ 0 w 3370262"/>
              <a:gd name="connsiteY6" fmla="*/ 672570 h 6408395"/>
              <a:gd name="connsiteX0" fmla="*/ 0 w 3370262"/>
              <a:gd name="connsiteY0" fmla="*/ 398561 h 6134386"/>
              <a:gd name="connsiteX1" fmla="*/ 3370262 w 3370262"/>
              <a:gd name="connsiteY1" fmla="*/ 398561 h 6134386"/>
              <a:gd name="connsiteX2" fmla="*/ 3370262 w 3370262"/>
              <a:gd name="connsiteY2" fmla="*/ 5779127 h 6134386"/>
              <a:gd name="connsiteX3" fmla="*/ 3015003 w 3370262"/>
              <a:gd name="connsiteY3" fmla="*/ 6134386 h 6134386"/>
              <a:gd name="connsiteX4" fmla="*/ 355259 w 3370262"/>
              <a:gd name="connsiteY4" fmla="*/ 6134386 h 6134386"/>
              <a:gd name="connsiteX5" fmla="*/ 0 w 3370262"/>
              <a:gd name="connsiteY5" fmla="*/ 5779127 h 6134386"/>
              <a:gd name="connsiteX6" fmla="*/ 0 w 3370262"/>
              <a:gd name="connsiteY6" fmla="*/ 398561 h 6134386"/>
              <a:gd name="connsiteX0" fmla="*/ 0 w 3370262"/>
              <a:gd name="connsiteY0" fmla="*/ 0 h 5735825"/>
              <a:gd name="connsiteX1" fmla="*/ 3370262 w 3370262"/>
              <a:gd name="connsiteY1" fmla="*/ 0 h 5735825"/>
              <a:gd name="connsiteX2" fmla="*/ 3370262 w 3370262"/>
              <a:gd name="connsiteY2" fmla="*/ 5380566 h 5735825"/>
              <a:gd name="connsiteX3" fmla="*/ 3015003 w 3370262"/>
              <a:gd name="connsiteY3" fmla="*/ 5735825 h 5735825"/>
              <a:gd name="connsiteX4" fmla="*/ 355259 w 3370262"/>
              <a:gd name="connsiteY4" fmla="*/ 5735825 h 5735825"/>
              <a:gd name="connsiteX5" fmla="*/ 0 w 3370262"/>
              <a:gd name="connsiteY5" fmla="*/ 5380566 h 5735825"/>
              <a:gd name="connsiteX6" fmla="*/ 0 w 3370262"/>
              <a:gd name="connsiteY6" fmla="*/ 0 h 573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0262" h="5735825">
                <a:moveTo>
                  <a:pt x="0" y="0"/>
                </a:moveTo>
                <a:lnTo>
                  <a:pt x="3370262" y="0"/>
                </a:lnTo>
                <a:lnTo>
                  <a:pt x="3370262" y="5380566"/>
                </a:lnTo>
                <a:cubicBezTo>
                  <a:pt x="3370262" y="5576770"/>
                  <a:pt x="3211207" y="5735825"/>
                  <a:pt x="3015003" y="5735825"/>
                </a:cubicBezTo>
                <a:lnTo>
                  <a:pt x="355259" y="5735825"/>
                </a:lnTo>
                <a:cubicBezTo>
                  <a:pt x="159055" y="5735825"/>
                  <a:pt x="0" y="5576770"/>
                  <a:pt x="0" y="5380566"/>
                </a:cubicBezTo>
                <a:lnTo>
                  <a:pt x="0" y="0"/>
                </a:lnTo>
                <a:close/>
              </a:path>
            </a:pathLst>
          </a:custGeom>
          <a:solidFill>
            <a:schemeClr val="bg2"/>
          </a:solidFill>
        </p:spPr>
        <p:txBody>
          <a:bodyPr tIns="457200"/>
          <a:lstStyle>
            <a:lvl1pPr algn="ctr">
              <a:defRPr/>
            </a:lvl1pPr>
          </a:lstStyle>
          <a:p>
            <a:r>
              <a:rPr lang="en-US" dirty="0"/>
              <a:t>Click icon to add picture</a:t>
            </a:r>
          </a:p>
        </p:txBody>
      </p:sp>
      <p:sp>
        <p:nvSpPr>
          <p:cNvPr id="11" name="Slide Number Placeholder 5">
            <a:extLst>
              <a:ext uri="{FF2B5EF4-FFF2-40B4-BE49-F238E27FC236}">
                <a16:creationId xmlns:a16="http://schemas.microsoft.com/office/drawing/2014/main" id="{D1E1B1D4-B83D-036A-D0D4-0F54F30FEE61}"/>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2489632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14 pt Text w/Subhead/bulle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408775-43F7-0896-DA86-2AC9C8EFEA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
            <a:ext cx="9144000" cy="6857999"/>
          </a:xfrm>
          <a:prstGeom prst="rect">
            <a:avLst/>
          </a:prstGeom>
        </p:spPr>
      </p:pic>
      <p:sp>
        <p:nvSpPr>
          <p:cNvPr id="4" name="Rectangle 3">
            <a:extLst>
              <a:ext uri="{FF2B5EF4-FFF2-40B4-BE49-F238E27FC236}">
                <a16:creationId xmlns:a16="http://schemas.microsoft.com/office/drawing/2014/main" id="{31380A14-52C8-AF5E-B945-32F147501BCA}"/>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6" name="Freeform: Shape 13">
            <a:extLst>
              <a:ext uri="{FF2B5EF4-FFF2-40B4-BE49-F238E27FC236}">
                <a16:creationId xmlns:a16="http://schemas.microsoft.com/office/drawing/2014/main" id="{8079B3FB-B8FD-8320-5BA4-FE94E035150C}"/>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p:cNvSpPr>
          <p:nvPr>
            <p:ph type="title"/>
          </p:nvPr>
        </p:nvSpPr>
        <p:spPr>
          <a:xfrm>
            <a:off x="527538" y="548640"/>
            <a:ext cx="8216412" cy="685800"/>
          </a:xfrm>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noChangeAspect="1"/>
          </p:cNvSpPr>
          <p:nvPr>
            <p:ph type="body" sz="quarter" idx="11"/>
          </p:nvPr>
        </p:nvSpPr>
        <p:spPr>
          <a:xfrm>
            <a:off x="527539" y="1598265"/>
            <a:ext cx="5417576" cy="4572000"/>
          </a:xfrm>
        </p:spPr>
        <p:txBody>
          <a:bodyPr/>
          <a:lstStyle>
            <a:lvl1pPr>
              <a:lnSpc>
                <a:spcPts val="1500"/>
              </a:lnSpc>
              <a:spcAft>
                <a:spcPts val="450"/>
              </a:spcAft>
              <a:defRPr sz="1350"/>
            </a:lvl1pPr>
            <a:lvl2pPr>
              <a:lnSpc>
                <a:spcPts val="1500"/>
              </a:lnSpc>
              <a:spcAft>
                <a:spcPts val="450"/>
              </a:spcAft>
              <a:defRPr sz="1350"/>
            </a:lvl2pPr>
            <a:lvl3pPr>
              <a:lnSpc>
                <a:spcPts val="1350"/>
              </a:lnSpc>
              <a:spcAft>
                <a:spcPts val="450"/>
              </a:spcAft>
              <a:defRPr sz="1200"/>
            </a:lvl3pPr>
            <a:lvl4pPr>
              <a:lnSpc>
                <a:spcPts val="1350"/>
              </a:lnSpc>
              <a:spcAft>
                <a:spcPts val="450"/>
              </a:spcAft>
              <a:defRPr sz="1200"/>
            </a:lvl4pPr>
            <a:lvl5pPr>
              <a:lnSpc>
                <a:spcPts val="1350"/>
              </a:lnSpc>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noChangeAspect="1"/>
          </p:cNvSpPr>
          <p:nvPr>
            <p:ph type="body" sz="quarter" idx="12"/>
          </p:nvPr>
        </p:nvSpPr>
        <p:spPr>
          <a:xfrm>
            <a:off x="527538" y="1023401"/>
            <a:ext cx="8216410" cy="457200"/>
          </a:xfrm>
        </p:spPr>
        <p:txBody>
          <a:bodyPr/>
          <a:lstStyle>
            <a:lvl1pPr marL="0" indent="0">
              <a:lnSpc>
                <a:spcPts val="1800"/>
              </a:lnSpc>
              <a:spcBef>
                <a:spcPts val="0"/>
              </a:spcBef>
              <a:spcAft>
                <a:spcPts val="0"/>
              </a:spcAft>
              <a:buNone/>
              <a:defRPr sz="1500" b="0" i="0">
                <a:solidFill>
                  <a:schemeClr val="bg2"/>
                </a:solidFill>
                <a:latin typeface="Nunito"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3C84A2C0-36C9-1599-2AE2-BDC61FF26DCF}"/>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3343743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by side bulleted with su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E4ED4-1B05-3761-EA21-4FE3F7EF8D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a:off x="11945" y="0"/>
            <a:ext cx="9144000" cy="6858000"/>
          </a:xfrm>
          <a:prstGeom prst="rect">
            <a:avLst/>
          </a:prstGeom>
        </p:spPr>
      </p:pic>
      <p:sp>
        <p:nvSpPr>
          <p:cNvPr id="6" name="Rectangle 5">
            <a:extLst>
              <a:ext uri="{FF2B5EF4-FFF2-40B4-BE49-F238E27FC236}">
                <a16:creationId xmlns:a16="http://schemas.microsoft.com/office/drawing/2014/main" id="{41E2835B-950B-CDAC-10A2-9950BE8B435C}"/>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D9F8CA58-1C25-56B4-56D7-241FE4C0499F}"/>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noChangeAspect="1"/>
          </p:cNvSpPr>
          <p:nvPr>
            <p:ph type="title"/>
          </p:nvPr>
        </p:nvSpPr>
        <p:spPr/>
        <p:txBody>
          <a:bodyPr/>
          <a:lstStyle>
            <a:lvl1pPr>
              <a:defRPr b="0" i="0">
                <a:latin typeface="Bitter" pitchFamily="2" charset="77"/>
              </a:defRPr>
            </a:lvl1pPr>
          </a:lstStyle>
          <a:p>
            <a:r>
              <a:rPr lang="en-US" dirty="0"/>
              <a:t>Click to edit Master title style</a:t>
            </a:r>
          </a:p>
        </p:txBody>
      </p:sp>
      <p:sp>
        <p:nvSpPr>
          <p:cNvPr id="5" name="Text Placeholder 4">
            <a:extLst>
              <a:ext uri="{FF2B5EF4-FFF2-40B4-BE49-F238E27FC236}">
                <a16:creationId xmlns:a16="http://schemas.microsoft.com/office/drawing/2014/main" id="{2ED7DEFF-63E2-C50B-4CAF-13D02D301562}"/>
              </a:ext>
            </a:extLst>
          </p:cNvPr>
          <p:cNvSpPr>
            <a:spLocks noGrp="1"/>
          </p:cNvSpPr>
          <p:nvPr>
            <p:ph type="body" sz="quarter" idx="11"/>
          </p:nvPr>
        </p:nvSpPr>
        <p:spPr>
          <a:xfrm>
            <a:off x="4726108" y="2206871"/>
            <a:ext cx="4017842" cy="3147645"/>
          </a:xfrm>
        </p:spPr>
        <p:txBody>
          <a:bodyPr/>
          <a:lstStyle>
            <a:lvl1pPr>
              <a:defRPr sz="1200">
                <a:solidFill>
                  <a:schemeClr val="bg2"/>
                </a:solidFill>
              </a:defRPr>
            </a:lvl1pPr>
            <a:lvl2pPr>
              <a:defRPr sz="1200">
                <a:solidFill>
                  <a:schemeClr val="bg2"/>
                </a:solidFill>
              </a:defRPr>
            </a:lvl2pPr>
            <a:lvl3pPr>
              <a:defRPr sz="1050">
                <a:solidFill>
                  <a:schemeClr val="bg2"/>
                </a:solidFill>
              </a:defRPr>
            </a:lvl3pPr>
            <a:lvl4pPr>
              <a:defRPr sz="1050">
                <a:solidFill>
                  <a:schemeClr val="bg2"/>
                </a:solidFill>
              </a:defRPr>
            </a:lvl4pPr>
            <a:lvl5pPr>
              <a:defRPr sz="105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69BD06F-6666-5D78-82D4-7C206A647908}"/>
              </a:ext>
            </a:extLst>
          </p:cNvPr>
          <p:cNvSpPr>
            <a:spLocks noGrp="1"/>
          </p:cNvSpPr>
          <p:nvPr>
            <p:ph type="body" sz="quarter" idx="12"/>
          </p:nvPr>
        </p:nvSpPr>
        <p:spPr>
          <a:xfrm>
            <a:off x="505082" y="1022076"/>
            <a:ext cx="8238868" cy="457200"/>
          </a:xfrm>
        </p:spPr>
        <p:txBody>
          <a:bodyPr/>
          <a:lstStyle>
            <a:lvl1pPr marL="0" indent="0">
              <a:lnSpc>
                <a:spcPts val="1800"/>
              </a:lnSpc>
              <a:spcBef>
                <a:spcPts val="0"/>
              </a:spcBef>
              <a:spcAft>
                <a:spcPts val="0"/>
              </a:spcAft>
              <a:buNone/>
              <a:defRPr sz="1500" b="0" i="0">
                <a:solidFill>
                  <a:schemeClr val="bg2"/>
                </a:solidFill>
                <a:latin typeface="Nunito"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39D0C72A-4AF6-7D3E-B967-63BB0BFFB1E4}"/>
              </a:ext>
            </a:extLst>
          </p:cNvPr>
          <p:cNvSpPr>
            <a:spLocks noGrp="1"/>
          </p:cNvSpPr>
          <p:nvPr>
            <p:ph type="body" sz="quarter" idx="13"/>
          </p:nvPr>
        </p:nvSpPr>
        <p:spPr>
          <a:xfrm>
            <a:off x="505082" y="2206871"/>
            <a:ext cx="3912811" cy="3147645"/>
          </a:xfrm>
        </p:spPr>
        <p:txBody>
          <a:bodyPr/>
          <a:lstStyle>
            <a:lvl1pPr>
              <a:defRPr sz="1200" b="0" i="0">
                <a:solidFill>
                  <a:schemeClr val="bg2"/>
                </a:solidFill>
                <a:latin typeface="Nunito" pitchFamily="2" charset="77"/>
              </a:defRPr>
            </a:lvl1pPr>
            <a:lvl2pPr>
              <a:defRPr sz="1200">
                <a:solidFill>
                  <a:schemeClr val="bg2"/>
                </a:solidFill>
              </a:defRPr>
            </a:lvl2pPr>
            <a:lvl3pPr>
              <a:defRPr sz="1050">
                <a:solidFill>
                  <a:schemeClr val="bg2"/>
                </a:solidFill>
              </a:defRPr>
            </a:lvl3pPr>
            <a:lvl4pPr>
              <a:defRPr sz="1050">
                <a:solidFill>
                  <a:schemeClr val="bg2"/>
                </a:solidFill>
              </a:defRPr>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BAC6A7A-FE46-D52A-3FF5-CC00EA406682}"/>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3623196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1A7730-52E9-5828-18DC-703618ECBB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1"/>
            <a:ext cx="9144000" cy="6857995"/>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520944" y="545007"/>
            <a:ext cx="8223005"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2531310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M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520944" y="545007"/>
            <a:ext cx="8223005"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473551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B4AE2-375D-C747-C42E-4CBCF102D4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71"/>
          <a:stretch/>
        </p:blipFill>
        <p:spPr>
          <a:xfrm>
            <a:off x="0" y="8287"/>
            <a:ext cx="9144000" cy="6857989"/>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Grp="1" noRot="1" noChangeAspect="1" noMove="1" noResize="1" noEditPoints="1" noAdjustHandles="1" noChangeArrowheads="1" noChangeShapeType="1"/>
          </p:cNvSpPr>
          <p:nvPr userDrawn="1"/>
        </p:nvSpPr>
        <p:spPr>
          <a:xfrm rot="16200000" flipV="1">
            <a:off x="1143006" y="-113471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1" name="Picture Placeholder 10">
            <a:extLst>
              <a:ext uri="{FF2B5EF4-FFF2-40B4-BE49-F238E27FC236}">
                <a16:creationId xmlns:a16="http://schemas.microsoft.com/office/drawing/2014/main" id="{B6004D5C-F571-16C5-88FD-ED65CB7B4F95}"/>
              </a:ext>
            </a:extLst>
          </p:cNvPr>
          <p:cNvSpPr>
            <a:spLocks noGrp="1"/>
          </p:cNvSpPr>
          <p:nvPr>
            <p:ph type="pic" sz="quarter" idx="10"/>
          </p:nvPr>
        </p:nvSpPr>
        <p:spPr>
          <a:xfrm>
            <a:off x="1580327" y="1784351"/>
            <a:ext cx="1189434" cy="1565275"/>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520944" y="545007"/>
            <a:ext cx="8223005"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12" name="Picture Placeholder 10">
            <a:extLst>
              <a:ext uri="{FF2B5EF4-FFF2-40B4-BE49-F238E27FC236}">
                <a16:creationId xmlns:a16="http://schemas.microsoft.com/office/drawing/2014/main" id="{26AE1108-F750-0CBF-BDCF-02F1DF4BAF04}"/>
              </a:ext>
            </a:extLst>
          </p:cNvPr>
          <p:cNvSpPr>
            <a:spLocks noGrp="1"/>
          </p:cNvSpPr>
          <p:nvPr>
            <p:ph type="pic" sz="quarter" idx="11"/>
          </p:nvPr>
        </p:nvSpPr>
        <p:spPr>
          <a:xfrm>
            <a:off x="1580327" y="4017597"/>
            <a:ext cx="1189434" cy="1565275"/>
          </a:xfrm>
          <a:prstGeom prst="round2DiagRect">
            <a:avLst/>
          </a:prstGeom>
          <a:solidFill>
            <a:schemeClr val="tx1"/>
          </a:solidFill>
        </p:spPr>
        <p:txBody>
          <a:bodyPr/>
          <a:lstStyle/>
          <a:p>
            <a:endParaRPr lang="en-US" dirty="0"/>
          </a:p>
        </p:txBody>
      </p:sp>
      <p:sp>
        <p:nvSpPr>
          <p:cNvPr id="16" name="Text Placeholder 15">
            <a:extLst>
              <a:ext uri="{FF2B5EF4-FFF2-40B4-BE49-F238E27FC236}">
                <a16:creationId xmlns:a16="http://schemas.microsoft.com/office/drawing/2014/main" id="{092C592D-71E8-2D14-196B-FA475F68FCEA}"/>
              </a:ext>
            </a:extLst>
          </p:cNvPr>
          <p:cNvSpPr>
            <a:spLocks noGrp="1"/>
          </p:cNvSpPr>
          <p:nvPr>
            <p:ph type="body" sz="quarter" idx="12"/>
          </p:nvPr>
        </p:nvSpPr>
        <p:spPr>
          <a:xfrm>
            <a:off x="3000375" y="1784350"/>
            <a:ext cx="4035669" cy="1565275"/>
          </a:xfrm>
        </p:spPr>
        <p:txBody>
          <a:bodyPr anchor="ctr" anchorCtr="0"/>
          <a:lstStyle>
            <a:lvl1pPr marL="0" indent="0">
              <a:lnSpc>
                <a:spcPts val="1650"/>
              </a:lnSpc>
              <a:buNone/>
              <a:defRPr sz="1350"/>
            </a:lvl1pPr>
            <a:lvl2pPr marL="342900" indent="0">
              <a:buNone/>
              <a:defRPr sz="1500"/>
            </a:lvl2pPr>
            <a:lvl3pPr marL="685800" indent="0">
              <a:buNone/>
              <a:defRPr sz="1350"/>
            </a:lvl3pPr>
            <a:lvl4pPr marL="1028700" indent="0">
              <a:buNone/>
              <a:defRPr sz="1350"/>
            </a:lvl4pPr>
            <a:lvl5pPr marL="1371600" indent="0">
              <a:buNone/>
              <a:defRPr sz="1350"/>
            </a:lvl5pPr>
          </a:lstStyle>
          <a:p>
            <a:pPr lvl="0"/>
            <a:r>
              <a:rPr lang="en-US" dirty="0"/>
              <a:t>Click to edit Master text styles</a:t>
            </a:r>
          </a:p>
        </p:txBody>
      </p:sp>
      <p:sp>
        <p:nvSpPr>
          <p:cNvPr id="21" name="Text Placeholder 15">
            <a:extLst>
              <a:ext uri="{FF2B5EF4-FFF2-40B4-BE49-F238E27FC236}">
                <a16:creationId xmlns:a16="http://schemas.microsoft.com/office/drawing/2014/main" id="{27730C8C-2764-8056-90EA-6EE96D1D3D19}"/>
              </a:ext>
            </a:extLst>
          </p:cNvPr>
          <p:cNvSpPr>
            <a:spLocks noGrp="1"/>
          </p:cNvSpPr>
          <p:nvPr>
            <p:ph type="body" sz="quarter" idx="13"/>
          </p:nvPr>
        </p:nvSpPr>
        <p:spPr>
          <a:xfrm>
            <a:off x="3000375" y="4024256"/>
            <a:ext cx="4035669" cy="1565275"/>
          </a:xfrm>
        </p:spPr>
        <p:txBody>
          <a:bodyPr anchor="ctr" anchorCtr="0"/>
          <a:lstStyle>
            <a:lvl1pPr marL="0" indent="0">
              <a:lnSpc>
                <a:spcPts val="1650"/>
              </a:lnSpc>
              <a:buNone/>
              <a:defRPr sz="1350"/>
            </a:lvl1pPr>
            <a:lvl2pPr marL="342900" indent="0">
              <a:buNone/>
              <a:defRPr sz="1500"/>
            </a:lvl2pPr>
            <a:lvl3pPr marL="685800" indent="0">
              <a:buNone/>
              <a:defRPr sz="1350"/>
            </a:lvl3pPr>
            <a:lvl4pPr marL="1028700" indent="0">
              <a:buNone/>
              <a:defRPr sz="1350"/>
            </a:lvl4pPr>
            <a:lvl5pPr marL="1371600" indent="0">
              <a:buNone/>
              <a:defRPr sz="1350"/>
            </a:lvl5pPr>
          </a:lstStyle>
          <a:p>
            <a:pPr lvl="0"/>
            <a:r>
              <a:rPr lang="en-US" dirty="0"/>
              <a:t>Click to edit Master text styles</a:t>
            </a:r>
          </a:p>
        </p:txBody>
      </p:sp>
    </p:spTree>
    <p:extLst>
      <p:ext uri="{BB962C8B-B14F-4D97-AF65-F5344CB8AC3E}">
        <p14:creationId xmlns:p14="http://schemas.microsoft.com/office/powerpoint/2010/main" val="193154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C6C8F3-EA38-4110-9550-5D3599DD249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B36D5E1A-4B21-4E02-B067-1FA4D6BB8F9C}"/>
              </a:ext>
            </a:extLst>
          </p:cNvPr>
          <p:cNvSpPr>
            <a:spLocks noGrp="1"/>
          </p:cNvSpPr>
          <p:nvPr>
            <p:ph type="sldNum" sz="quarter" idx="10"/>
          </p:nvPr>
        </p:nvSpPr>
        <p:spPr/>
        <p:txBody>
          <a:bodyPr/>
          <a:lstStyle>
            <a:lvl1pPr>
              <a:defRPr/>
            </a:lvl1pPr>
          </a:lstStyle>
          <a:p>
            <a:fld id="{19D7928B-83BE-4BF5-BF91-E7FBE364F40E}" type="slidenum">
              <a:rPr lang="en-US" altLang="en-US"/>
              <a:pPr/>
              <a:t>‹#›</a:t>
            </a:fld>
            <a:endParaRPr lang="en-US" altLang="en-US"/>
          </a:p>
        </p:txBody>
      </p:sp>
    </p:spTree>
    <p:extLst>
      <p:ext uri="{BB962C8B-B14F-4D97-AF65-F5344CB8AC3E}">
        <p14:creationId xmlns:p14="http://schemas.microsoft.com/office/powerpoint/2010/main" val="557701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Main 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3A702-9B2E-98C1-E443-7AE6489742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67"/>
          <a:stretch/>
        </p:blipFill>
        <p:spPr>
          <a:xfrm>
            <a:off x="0" y="1"/>
            <a:ext cx="9144000" cy="6857999"/>
          </a:xfrm>
          <a:prstGeom prst="rect">
            <a:avLst/>
          </a:prstGeom>
        </p:spPr>
      </p:pic>
      <p:sp>
        <p:nvSpPr>
          <p:cNvPr id="4" name="Rectangle 3">
            <a:extLst>
              <a:ext uri="{FF2B5EF4-FFF2-40B4-BE49-F238E27FC236}">
                <a16:creationId xmlns:a16="http://schemas.microsoft.com/office/drawing/2014/main" id="{94A11F22-F53A-AD7B-069D-14B433E06BDC}"/>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5" name="Freeform: Shape 13">
            <a:extLst>
              <a:ext uri="{FF2B5EF4-FFF2-40B4-BE49-F238E27FC236}">
                <a16:creationId xmlns:a16="http://schemas.microsoft.com/office/drawing/2014/main" id="{4B6692A7-EED5-E092-E7D7-6F28DADFCF83}"/>
              </a:ext>
            </a:extLst>
          </p:cNvPr>
          <p:cNvSpPr>
            <a:spLocks noGrp="1" noRot="1" noChangeAspect="1" noMove="1" noResize="1" noEditPoints="1" noAdjustHandles="1" noChangeArrowheads="1" noChangeShapeType="1"/>
          </p:cNvSpPr>
          <p:nvPr userDrawn="1"/>
        </p:nvSpPr>
        <p:spPr>
          <a:xfrm rot="16200000" flipV="1">
            <a:off x="1143006" y="-113471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520944" y="545007"/>
            <a:ext cx="8223005"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F8EBE39-905D-E471-D1C3-D9CB5E207D7D}"/>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12" name="Picture Placeholder 10">
            <a:extLst>
              <a:ext uri="{FF2B5EF4-FFF2-40B4-BE49-F238E27FC236}">
                <a16:creationId xmlns:a16="http://schemas.microsoft.com/office/drawing/2014/main" id="{26AE1108-F750-0CBF-BDCF-02F1DF4BAF04}"/>
              </a:ext>
            </a:extLst>
          </p:cNvPr>
          <p:cNvSpPr>
            <a:spLocks noGrp="1"/>
          </p:cNvSpPr>
          <p:nvPr>
            <p:ph type="pic" sz="quarter" idx="11"/>
          </p:nvPr>
        </p:nvSpPr>
        <p:spPr>
          <a:xfrm>
            <a:off x="1580327" y="2865804"/>
            <a:ext cx="1189434" cy="1565275"/>
          </a:xfrm>
          <a:prstGeom prst="round2DiagRect">
            <a:avLst/>
          </a:prstGeom>
          <a:solidFill>
            <a:schemeClr val="tx1"/>
          </a:solidFill>
        </p:spPr>
        <p:txBody>
          <a:bodyPr/>
          <a:lstStyle/>
          <a:p>
            <a:endParaRPr lang="en-US" dirty="0"/>
          </a:p>
        </p:txBody>
      </p:sp>
      <p:sp>
        <p:nvSpPr>
          <p:cNvPr id="21" name="Text Placeholder 15">
            <a:extLst>
              <a:ext uri="{FF2B5EF4-FFF2-40B4-BE49-F238E27FC236}">
                <a16:creationId xmlns:a16="http://schemas.microsoft.com/office/drawing/2014/main" id="{27730C8C-2764-8056-90EA-6EE96D1D3D19}"/>
              </a:ext>
            </a:extLst>
          </p:cNvPr>
          <p:cNvSpPr>
            <a:spLocks noGrp="1"/>
          </p:cNvSpPr>
          <p:nvPr>
            <p:ph type="body" sz="quarter" idx="13"/>
          </p:nvPr>
        </p:nvSpPr>
        <p:spPr>
          <a:xfrm>
            <a:off x="3000375" y="2872463"/>
            <a:ext cx="4035669" cy="1565275"/>
          </a:xfrm>
        </p:spPr>
        <p:txBody>
          <a:bodyPr anchor="ctr" anchorCtr="0"/>
          <a:lstStyle>
            <a:lvl1pPr marL="0" indent="0">
              <a:lnSpc>
                <a:spcPts val="1650"/>
              </a:lnSpc>
              <a:buNone/>
              <a:defRPr sz="1350"/>
            </a:lvl1pPr>
            <a:lvl2pPr marL="342900" indent="0">
              <a:buNone/>
              <a:defRPr sz="1500"/>
            </a:lvl2pPr>
            <a:lvl3pPr marL="685800" indent="0">
              <a:buNone/>
              <a:defRPr sz="1350"/>
            </a:lvl3pPr>
            <a:lvl4pPr marL="1028700" indent="0">
              <a:buNone/>
              <a:defRPr sz="1350"/>
            </a:lvl4pPr>
            <a:lvl5pPr marL="1371600" indent="0">
              <a:buNone/>
              <a:defRPr sz="1350"/>
            </a:lvl5pPr>
          </a:lstStyle>
          <a:p>
            <a:pPr lvl="0"/>
            <a:r>
              <a:rPr lang="en-US" dirty="0"/>
              <a:t>Click to edit Master text styles</a:t>
            </a:r>
          </a:p>
        </p:txBody>
      </p:sp>
    </p:spTree>
    <p:extLst>
      <p:ext uri="{BB962C8B-B14F-4D97-AF65-F5344CB8AC3E}">
        <p14:creationId xmlns:p14="http://schemas.microsoft.com/office/powerpoint/2010/main" val="3965338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Main 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72813C-5750-F492-7F2A-064201E80864}"/>
              </a:ext>
            </a:extLst>
          </p:cNvPr>
          <p:cNvPicPr>
            <a:picLocks noChangeAspect="1"/>
          </p:cNvPicPr>
          <p:nvPr userDrawn="1"/>
        </p:nvPicPr>
        <p:blipFill rotWithShape="1">
          <a:blip r:embed="rId2" cstate="screen">
            <a:alphaModFix amt="64000"/>
            <a:extLst>
              <a:ext uri="{28A0092B-C50C-407E-A947-70E740481C1C}">
                <a14:useLocalDpi xmlns:a14="http://schemas.microsoft.com/office/drawing/2010/main"/>
              </a:ext>
            </a:extLst>
          </a:blip>
          <a:srcRect l="-61192"/>
          <a:stretch/>
        </p:blipFill>
        <p:spPr>
          <a:xfrm flipV="1">
            <a:off x="0" y="4"/>
            <a:ext cx="9144000" cy="6857995"/>
          </a:xfrm>
          <a:prstGeom prst="rect">
            <a:avLst/>
          </a:prstGeom>
        </p:spPr>
      </p:pic>
      <p:sp>
        <p:nvSpPr>
          <p:cNvPr id="22" name="Rectangle 21">
            <a:extLst>
              <a:ext uri="{FF2B5EF4-FFF2-40B4-BE49-F238E27FC236}">
                <a16:creationId xmlns:a16="http://schemas.microsoft.com/office/drawing/2014/main" id="{547B03F9-F6C1-0CDE-2E69-C762D75606D9}"/>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23" name="Freeform: Shape 13">
            <a:extLst>
              <a:ext uri="{FF2B5EF4-FFF2-40B4-BE49-F238E27FC236}">
                <a16:creationId xmlns:a16="http://schemas.microsoft.com/office/drawing/2014/main" id="{29E49141-EF47-5A5D-91FD-23358DC81E40}"/>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7" name="Picture Placeholder 16">
            <a:extLst>
              <a:ext uri="{FF2B5EF4-FFF2-40B4-BE49-F238E27FC236}">
                <a16:creationId xmlns:a16="http://schemas.microsoft.com/office/drawing/2014/main" id="{2524168E-2A13-7348-5D78-CA47980EC23B}"/>
              </a:ext>
            </a:extLst>
          </p:cNvPr>
          <p:cNvSpPr>
            <a:spLocks noGrp="1"/>
          </p:cNvSpPr>
          <p:nvPr>
            <p:ph type="pic" sz="quarter" idx="12"/>
          </p:nvPr>
        </p:nvSpPr>
        <p:spPr>
          <a:xfrm>
            <a:off x="2228376" y="2214724"/>
            <a:ext cx="1470422" cy="1911350"/>
          </a:xfrm>
          <a:prstGeom prst="round2DiagRect">
            <a:avLst/>
          </a:prstGeom>
          <a:solidFill>
            <a:schemeClr val="tx1"/>
          </a:solidFill>
        </p:spPr>
        <p:txBody>
          <a:bodyPr/>
          <a:lstStyle/>
          <a:p>
            <a:endParaRPr lang="en-US" dirty="0"/>
          </a:p>
        </p:txBody>
      </p:sp>
      <p:sp>
        <p:nvSpPr>
          <p:cNvPr id="20" name="Picture Placeholder 16">
            <a:extLst>
              <a:ext uri="{FF2B5EF4-FFF2-40B4-BE49-F238E27FC236}">
                <a16:creationId xmlns:a16="http://schemas.microsoft.com/office/drawing/2014/main" id="{8A92EC50-C1DF-D1B7-F0CC-3F0DF307F216}"/>
              </a:ext>
            </a:extLst>
          </p:cNvPr>
          <p:cNvSpPr>
            <a:spLocks noGrp="1"/>
          </p:cNvSpPr>
          <p:nvPr>
            <p:ph type="pic" sz="quarter" idx="13"/>
          </p:nvPr>
        </p:nvSpPr>
        <p:spPr>
          <a:xfrm>
            <a:off x="4747372" y="2214724"/>
            <a:ext cx="1470422" cy="1911350"/>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342899" y="545007"/>
            <a:ext cx="8401050"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10774D4D-9FBF-25D6-40B4-7D977A777093}"/>
              </a:ext>
            </a:extLst>
          </p:cNvPr>
          <p:cNvSpPr>
            <a:spLocks noGrp="1"/>
          </p:cNvSpPr>
          <p:nvPr>
            <p:ph type="body" sz="quarter" idx="10"/>
          </p:nvPr>
        </p:nvSpPr>
        <p:spPr>
          <a:xfrm>
            <a:off x="1914646" y="4237892"/>
            <a:ext cx="2097881" cy="2197100"/>
          </a:xfrm>
        </p:spPr>
        <p:txBody>
          <a:bodyPr/>
          <a:lstStyle>
            <a:lvl1pPr marL="0" indent="0" algn="ctr">
              <a:lnSpc>
                <a:spcPts val="1500"/>
              </a:lnSpc>
              <a:spcAft>
                <a:spcPts val="0"/>
              </a:spcAft>
              <a:buNone/>
              <a:defRPr sz="1350"/>
            </a:lvl1pPr>
            <a:lvl2pPr marL="45244" indent="0" algn="ctr">
              <a:lnSpc>
                <a:spcPts val="1500"/>
              </a:lnSpc>
              <a:spcAft>
                <a:spcPts val="0"/>
              </a:spcAft>
              <a:buNone/>
              <a:tabLst>
                <a:tab pos="123825" algn="l"/>
              </a:tabLst>
              <a:defRPr sz="1350"/>
            </a:lvl2pPr>
            <a:lvl3pPr marL="45244" indent="0" algn="ctr">
              <a:lnSpc>
                <a:spcPts val="1500"/>
              </a:lnSpc>
              <a:spcAft>
                <a:spcPts val="0"/>
              </a:spcAft>
              <a:buNone/>
              <a:tabLst>
                <a:tab pos="123825" algn="l"/>
              </a:tabLst>
              <a:defRPr sz="1350"/>
            </a:lvl3pPr>
            <a:lvl4pPr marL="45244" indent="0" algn="ctr">
              <a:buNone/>
              <a:tabLst>
                <a:tab pos="123825" algn="l"/>
              </a:tabLst>
              <a:defRPr/>
            </a:lvl4pPr>
            <a:lvl5pPr marL="45244" indent="0" algn="ctr">
              <a:buNone/>
              <a:tabLst>
                <a:tab pos="123825" algn="l"/>
              </a:tabLst>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8F15C81B-877A-DF50-09DA-8E1CE5925CDE}"/>
              </a:ext>
            </a:extLst>
          </p:cNvPr>
          <p:cNvSpPr>
            <a:spLocks noGrp="1"/>
          </p:cNvSpPr>
          <p:nvPr>
            <p:ph type="body" sz="quarter" idx="11"/>
          </p:nvPr>
        </p:nvSpPr>
        <p:spPr>
          <a:xfrm>
            <a:off x="4433643" y="4237892"/>
            <a:ext cx="2097881" cy="2197100"/>
          </a:xfrm>
        </p:spPr>
        <p:txBody>
          <a:bodyPr/>
          <a:lstStyle>
            <a:lvl1pPr marL="0" indent="0" algn="ctr">
              <a:lnSpc>
                <a:spcPts val="1500"/>
              </a:lnSpc>
              <a:spcAft>
                <a:spcPts val="0"/>
              </a:spcAft>
              <a:buNone/>
              <a:defRPr sz="1350"/>
            </a:lvl1pPr>
            <a:lvl2pPr marL="45244" indent="0" algn="ctr">
              <a:lnSpc>
                <a:spcPts val="1500"/>
              </a:lnSpc>
              <a:spcAft>
                <a:spcPts val="0"/>
              </a:spcAft>
              <a:buNone/>
              <a:tabLst>
                <a:tab pos="123825" algn="l"/>
              </a:tabLst>
              <a:defRPr sz="1350"/>
            </a:lvl2pPr>
            <a:lvl3pPr marL="45244" indent="0" algn="ctr">
              <a:lnSpc>
                <a:spcPts val="1500"/>
              </a:lnSpc>
              <a:spcAft>
                <a:spcPts val="0"/>
              </a:spcAft>
              <a:buNone/>
              <a:tabLst>
                <a:tab pos="123825" algn="l"/>
              </a:tabLst>
              <a:defRPr sz="1350"/>
            </a:lvl3pPr>
            <a:lvl4pPr marL="45244" indent="0" algn="ctr">
              <a:buNone/>
              <a:tabLst>
                <a:tab pos="123825" algn="l"/>
              </a:tabLst>
              <a:defRPr/>
            </a:lvl4pPr>
            <a:lvl5pPr marL="45244" indent="0" algn="ctr">
              <a:buNone/>
              <a:tabLst>
                <a:tab pos="123825" algn="l"/>
              </a:tabLst>
              <a:defRPr/>
            </a:lvl5pPr>
          </a:lstStyle>
          <a:p>
            <a:pPr lvl="0"/>
            <a:r>
              <a:rPr lang="en-US" dirty="0"/>
              <a:t>Click to edit Master text styles</a:t>
            </a:r>
          </a:p>
          <a:p>
            <a:pPr lvl="1"/>
            <a:r>
              <a:rPr lang="en-US" dirty="0"/>
              <a:t>Second level</a:t>
            </a:r>
          </a:p>
          <a:p>
            <a:pPr lvl="2"/>
            <a:r>
              <a:rPr lang="en-US" dirty="0"/>
              <a:t>Third level</a:t>
            </a:r>
          </a:p>
        </p:txBody>
      </p:sp>
      <p:sp>
        <p:nvSpPr>
          <p:cNvPr id="24" name="Slide Number Placeholder 5">
            <a:extLst>
              <a:ext uri="{FF2B5EF4-FFF2-40B4-BE49-F238E27FC236}">
                <a16:creationId xmlns:a16="http://schemas.microsoft.com/office/drawing/2014/main" id="{B1FEA0E2-4E14-7DA6-70E4-793F722B65C7}"/>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1187961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AFD2A8-5F22-B06A-3B5C-8F64C78513DB}"/>
              </a:ext>
            </a:extLst>
          </p:cNvPr>
          <p:cNvPicPr>
            <a:picLocks noChangeAspect="1"/>
          </p:cNvPicPr>
          <p:nvPr userDrawn="1"/>
        </p:nvPicPr>
        <p:blipFill rotWithShape="1">
          <a:blip r:embed="rId2" cstate="screen">
            <a:alphaModFix amt="64000"/>
            <a:extLst>
              <a:ext uri="{28A0092B-C50C-407E-A947-70E740481C1C}">
                <a14:useLocalDpi xmlns:a14="http://schemas.microsoft.com/office/drawing/2010/main"/>
              </a:ext>
            </a:extLst>
          </a:blip>
          <a:srcRect l="-61192"/>
          <a:stretch/>
        </p:blipFill>
        <p:spPr>
          <a:xfrm flipV="1">
            <a:off x="0" y="6"/>
            <a:ext cx="9144000" cy="6857995"/>
          </a:xfrm>
          <a:prstGeom prst="rect">
            <a:avLst/>
          </a:prstGeom>
        </p:spPr>
      </p:pic>
      <p:sp>
        <p:nvSpPr>
          <p:cNvPr id="10" name="Rectangle 9">
            <a:extLst>
              <a:ext uri="{FF2B5EF4-FFF2-40B4-BE49-F238E27FC236}">
                <a16:creationId xmlns:a16="http://schemas.microsoft.com/office/drawing/2014/main" id="{8DA2648F-9F9A-EF7D-BCE9-8F231CBEC4C2}"/>
              </a:ext>
            </a:extLst>
          </p:cNvPr>
          <p:cNvSpPr/>
          <p:nvPr userDrawn="1"/>
        </p:nvSpPr>
        <p:spPr>
          <a:xfrm>
            <a:off x="1" y="3"/>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11" name="Freeform: Shape 13">
            <a:extLst>
              <a:ext uri="{FF2B5EF4-FFF2-40B4-BE49-F238E27FC236}">
                <a16:creationId xmlns:a16="http://schemas.microsoft.com/office/drawing/2014/main" id="{46D46B95-41F2-E064-57B5-57411F382912}"/>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17" name="Picture Placeholder 16">
            <a:extLst>
              <a:ext uri="{FF2B5EF4-FFF2-40B4-BE49-F238E27FC236}">
                <a16:creationId xmlns:a16="http://schemas.microsoft.com/office/drawing/2014/main" id="{2524168E-2A13-7348-5D78-CA47980EC23B}"/>
              </a:ext>
            </a:extLst>
          </p:cNvPr>
          <p:cNvSpPr>
            <a:spLocks noGrp="1"/>
          </p:cNvSpPr>
          <p:nvPr>
            <p:ph type="pic" sz="quarter" idx="12"/>
          </p:nvPr>
        </p:nvSpPr>
        <p:spPr>
          <a:xfrm>
            <a:off x="3657481" y="1939359"/>
            <a:ext cx="1470422" cy="1911350"/>
          </a:xfrm>
          <a:prstGeom prst="round2DiagRect">
            <a:avLst/>
          </a:prstGeom>
          <a:solidFill>
            <a:schemeClr val="tx1"/>
          </a:solidFill>
        </p:spPr>
        <p:txBody>
          <a:bodyPr/>
          <a:lstStyle/>
          <a:p>
            <a:endParaRPr lang="en-US" dirty="0"/>
          </a:p>
        </p:txBody>
      </p:sp>
      <p:sp>
        <p:nvSpPr>
          <p:cNvPr id="20" name="Picture Placeholder 16">
            <a:extLst>
              <a:ext uri="{FF2B5EF4-FFF2-40B4-BE49-F238E27FC236}">
                <a16:creationId xmlns:a16="http://schemas.microsoft.com/office/drawing/2014/main" id="{8A92EC50-C1DF-D1B7-F0CC-3F0DF307F216}"/>
              </a:ext>
            </a:extLst>
          </p:cNvPr>
          <p:cNvSpPr>
            <a:spLocks noGrp="1"/>
          </p:cNvSpPr>
          <p:nvPr>
            <p:ph type="pic" sz="quarter" idx="13"/>
          </p:nvPr>
        </p:nvSpPr>
        <p:spPr>
          <a:xfrm>
            <a:off x="5665528" y="1939359"/>
            <a:ext cx="1470422" cy="1911350"/>
          </a:xfrm>
          <a:prstGeom prst="round2DiagRect">
            <a:avLst/>
          </a:prstGeom>
          <a:solidFill>
            <a:schemeClr val="tx1"/>
          </a:solidFill>
        </p:spPr>
        <p:txBody>
          <a:bodyPr/>
          <a:lstStyle/>
          <a:p>
            <a:endParaRPr lang="en-US" dirty="0"/>
          </a:p>
        </p:txBody>
      </p:sp>
      <p:sp>
        <p:nvSpPr>
          <p:cNvPr id="2" name="Title 1">
            <a:extLst>
              <a:ext uri="{FF2B5EF4-FFF2-40B4-BE49-F238E27FC236}">
                <a16:creationId xmlns:a16="http://schemas.microsoft.com/office/drawing/2014/main" id="{481FCADE-FBCD-C9EC-ABC1-55A4AF7A88FF}"/>
              </a:ext>
            </a:extLst>
          </p:cNvPr>
          <p:cNvSpPr>
            <a:spLocks noGrp="1" noChangeAspect="1"/>
          </p:cNvSpPr>
          <p:nvPr>
            <p:ph type="title"/>
          </p:nvPr>
        </p:nvSpPr>
        <p:spPr>
          <a:xfrm>
            <a:off x="342899" y="545007"/>
            <a:ext cx="8401050" cy="695985"/>
          </a:xfrm>
        </p:spPr>
        <p:txBody>
          <a:bodyPr wrap="none" anchor="t" anchorCtr="0"/>
          <a:lstStyle>
            <a:lvl1pPr>
              <a:lnSpc>
                <a:spcPts val="2850"/>
              </a:lnSpc>
              <a:defRPr b="0" i="0">
                <a:latin typeface="Bitter" pitchFamily="2"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10774D4D-9FBF-25D6-40B4-7D977A777093}"/>
              </a:ext>
            </a:extLst>
          </p:cNvPr>
          <p:cNvSpPr>
            <a:spLocks noGrp="1"/>
          </p:cNvSpPr>
          <p:nvPr>
            <p:ph type="body" sz="quarter" idx="10"/>
          </p:nvPr>
        </p:nvSpPr>
        <p:spPr>
          <a:xfrm>
            <a:off x="1520800" y="4115894"/>
            <a:ext cx="1625900" cy="2197100"/>
          </a:xfrm>
        </p:spPr>
        <p:txBody>
          <a:bodyPr/>
          <a:lstStyle>
            <a:lvl1pPr marL="0" indent="0" algn="ctr">
              <a:lnSpc>
                <a:spcPts val="1500"/>
              </a:lnSpc>
              <a:spcAft>
                <a:spcPts val="0"/>
              </a:spcAft>
              <a:buNone/>
              <a:defRPr sz="1350"/>
            </a:lvl1pPr>
            <a:lvl2pPr marL="45244" indent="0" algn="ctr">
              <a:lnSpc>
                <a:spcPts val="1500"/>
              </a:lnSpc>
              <a:spcAft>
                <a:spcPts val="0"/>
              </a:spcAft>
              <a:buNone/>
              <a:tabLst>
                <a:tab pos="123825" algn="l"/>
              </a:tabLst>
              <a:defRPr sz="1350"/>
            </a:lvl2pPr>
            <a:lvl3pPr marL="45244" indent="0" algn="ctr">
              <a:lnSpc>
                <a:spcPts val="1500"/>
              </a:lnSpc>
              <a:spcAft>
                <a:spcPts val="0"/>
              </a:spcAft>
              <a:buNone/>
              <a:tabLst>
                <a:tab pos="123825" algn="l"/>
              </a:tabLst>
              <a:defRPr sz="1350"/>
            </a:lvl3pPr>
            <a:lvl4pPr marL="45244" indent="0" algn="ctr">
              <a:buNone/>
              <a:tabLst>
                <a:tab pos="123825" algn="l"/>
              </a:tabLst>
              <a:defRPr/>
            </a:lvl4pPr>
            <a:lvl5pPr marL="45244" indent="0" algn="ctr">
              <a:buNone/>
              <a:tabLst>
                <a:tab pos="123825" algn="l"/>
              </a:tabLst>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11">
            <a:extLst>
              <a:ext uri="{FF2B5EF4-FFF2-40B4-BE49-F238E27FC236}">
                <a16:creationId xmlns:a16="http://schemas.microsoft.com/office/drawing/2014/main" id="{8F15C81B-877A-DF50-09DA-8E1CE5925CDE}"/>
              </a:ext>
            </a:extLst>
          </p:cNvPr>
          <p:cNvSpPr>
            <a:spLocks noGrp="1"/>
          </p:cNvSpPr>
          <p:nvPr>
            <p:ph type="body" sz="quarter" idx="11"/>
          </p:nvPr>
        </p:nvSpPr>
        <p:spPr>
          <a:xfrm>
            <a:off x="3577282" y="4115894"/>
            <a:ext cx="1584755" cy="2197100"/>
          </a:xfrm>
        </p:spPr>
        <p:txBody>
          <a:bodyPr/>
          <a:lstStyle>
            <a:lvl1pPr marL="0" indent="0" algn="ctr">
              <a:lnSpc>
                <a:spcPts val="1500"/>
              </a:lnSpc>
              <a:spcAft>
                <a:spcPts val="0"/>
              </a:spcAft>
              <a:buNone/>
              <a:defRPr sz="1350"/>
            </a:lvl1pPr>
            <a:lvl2pPr marL="45244" indent="0" algn="ctr">
              <a:lnSpc>
                <a:spcPts val="1500"/>
              </a:lnSpc>
              <a:spcAft>
                <a:spcPts val="0"/>
              </a:spcAft>
              <a:buNone/>
              <a:tabLst>
                <a:tab pos="123825" algn="l"/>
              </a:tabLst>
              <a:defRPr sz="1350"/>
            </a:lvl2pPr>
            <a:lvl3pPr marL="45244" indent="0" algn="ctr">
              <a:lnSpc>
                <a:spcPts val="1500"/>
              </a:lnSpc>
              <a:spcAft>
                <a:spcPts val="0"/>
              </a:spcAft>
              <a:buNone/>
              <a:tabLst>
                <a:tab pos="123825" algn="l"/>
              </a:tabLst>
              <a:defRPr sz="1350"/>
            </a:lvl3pPr>
            <a:lvl4pPr marL="45244" indent="0" algn="ctr">
              <a:buNone/>
              <a:tabLst>
                <a:tab pos="123825" algn="l"/>
              </a:tabLst>
              <a:defRPr/>
            </a:lvl4pPr>
            <a:lvl5pPr marL="45244" indent="0" algn="ctr">
              <a:buNone/>
              <a:tabLst>
                <a:tab pos="123825" algn="l"/>
              </a:tabLst>
              <a:defRPr/>
            </a:lvl5pPr>
          </a:lstStyle>
          <a:p>
            <a:pPr lvl="0"/>
            <a:r>
              <a:rPr lang="en-US" dirty="0"/>
              <a:t>Click to edit Master text styles</a:t>
            </a:r>
          </a:p>
          <a:p>
            <a:pPr lvl="1"/>
            <a:r>
              <a:rPr lang="en-US" dirty="0"/>
              <a:t>Second level</a:t>
            </a:r>
          </a:p>
          <a:p>
            <a:pPr lvl="2"/>
            <a:r>
              <a:rPr lang="en-US" dirty="0"/>
              <a:t>Third level</a:t>
            </a:r>
          </a:p>
        </p:txBody>
      </p:sp>
      <p:sp>
        <p:nvSpPr>
          <p:cNvPr id="24" name="Slide Number Placeholder 5">
            <a:extLst>
              <a:ext uri="{FF2B5EF4-FFF2-40B4-BE49-F238E27FC236}">
                <a16:creationId xmlns:a16="http://schemas.microsoft.com/office/drawing/2014/main" id="{B1FEA0E2-4E14-7DA6-70E4-793F722B65C7}"/>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
        <p:nvSpPr>
          <p:cNvPr id="3" name="Picture Placeholder 16">
            <a:extLst>
              <a:ext uri="{FF2B5EF4-FFF2-40B4-BE49-F238E27FC236}">
                <a16:creationId xmlns:a16="http://schemas.microsoft.com/office/drawing/2014/main" id="{DD8BEB23-94FB-775A-99A0-A73FE80426C2}"/>
              </a:ext>
            </a:extLst>
          </p:cNvPr>
          <p:cNvSpPr>
            <a:spLocks noGrp="1"/>
          </p:cNvSpPr>
          <p:nvPr>
            <p:ph type="pic" sz="quarter" idx="14"/>
          </p:nvPr>
        </p:nvSpPr>
        <p:spPr>
          <a:xfrm>
            <a:off x="1635132" y="1939359"/>
            <a:ext cx="1470422" cy="1911350"/>
          </a:xfrm>
          <a:prstGeom prst="round2DiagRect">
            <a:avLst/>
          </a:prstGeom>
          <a:solidFill>
            <a:schemeClr val="tx1"/>
          </a:solidFill>
        </p:spPr>
        <p:txBody>
          <a:bodyPr/>
          <a:lstStyle/>
          <a:p>
            <a:endParaRPr lang="en-US" dirty="0"/>
          </a:p>
        </p:txBody>
      </p:sp>
      <p:sp>
        <p:nvSpPr>
          <p:cNvPr id="5" name="Text Placeholder 11">
            <a:extLst>
              <a:ext uri="{FF2B5EF4-FFF2-40B4-BE49-F238E27FC236}">
                <a16:creationId xmlns:a16="http://schemas.microsoft.com/office/drawing/2014/main" id="{76D5CBE3-4F54-BEFA-2ED8-E7BBC6DD844D}"/>
              </a:ext>
            </a:extLst>
          </p:cNvPr>
          <p:cNvSpPr>
            <a:spLocks noGrp="1"/>
          </p:cNvSpPr>
          <p:nvPr>
            <p:ph type="body" sz="quarter" idx="15"/>
          </p:nvPr>
        </p:nvSpPr>
        <p:spPr>
          <a:xfrm>
            <a:off x="5592619" y="4115894"/>
            <a:ext cx="1626817" cy="2197100"/>
          </a:xfrm>
        </p:spPr>
        <p:txBody>
          <a:bodyPr/>
          <a:lstStyle>
            <a:lvl1pPr marL="0" indent="0" algn="ctr">
              <a:lnSpc>
                <a:spcPts val="1500"/>
              </a:lnSpc>
              <a:spcAft>
                <a:spcPts val="0"/>
              </a:spcAft>
              <a:buNone/>
              <a:defRPr sz="1350"/>
            </a:lvl1pPr>
            <a:lvl2pPr marL="45244" indent="0" algn="ctr">
              <a:lnSpc>
                <a:spcPts val="1500"/>
              </a:lnSpc>
              <a:spcAft>
                <a:spcPts val="0"/>
              </a:spcAft>
              <a:buNone/>
              <a:tabLst>
                <a:tab pos="123825" algn="l"/>
              </a:tabLst>
              <a:defRPr sz="1350"/>
            </a:lvl2pPr>
            <a:lvl3pPr marL="45244" indent="0" algn="ctr">
              <a:lnSpc>
                <a:spcPts val="1500"/>
              </a:lnSpc>
              <a:spcAft>
                <a:spcPts val="0"/>
              </a:spcAft>
              <a:buNone/>
              <a:tabLst>
                <a:tab pos="123825" algn="l"/>
              </a:tabLst>
              <a:defRPr sz="1350"/>
            </a:lvl3pPr>
            <a:lvl4pPr marL="45244" indent="0" algn="ctr">
              <a:buNone/>
              <a:tabLst>
                <a:tab pos="123825" algn="l"/>
              </a:tabLst>
              <a:defRPr/>
            </a:lvl4pPr>
            <a:lvl5pPr marL="45244" indent="0" algn="ctr">
              <a:buNone/>
              <a:tabLst>
                <a:tab pos="123825" algn="l"/>
              </a:tabLs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39753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ck">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ED45CCCE-F27C-730E-912F-A003CE32060A}"/>
              </a:ext>
            </a:extLst>
          </p:cNvPr>
          <p:cNvSpPr>
            <a:spLocks/>
          </p:cNvSpPr>
          <p:nvPr userDrawn="1"/>
        </p:nvSpPr>
        <p:spPr>
          <a:xfrm>
            <a:off x="449580" y="6156960"/>
            <a:ext cx="3749040" cy="629920"/>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Tree>
    <p:extLst>
      <p:ext uri="{BB962C8B-B14F-4D97-AF65-F5344CB8AC3E}">
        <p14:creationId xmlns:p14="http://schemas.microsoft.com/office/powerpoint/2010/main" val="891247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E29A9-0F7C-8454-3189-DC87D9D841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a:off x="11945" y="0"/>
            <a:ext cx="9144000" cy="6858000"/>
          </a:xfrm>
          <a:prstGeom prst="rect">
            <a:avLst/>
          </a:prstGeom>
        </p:spPr>
      </p:pic>
      <p:sp>
        <p:nvSpPr>
          <p:cNvPr id="7" name="Rectangle 6">
            <a:extLst>
              <a:ext uri="{FF2B5EF4-FFF2-40B4-BE49-F238E27FC236}">
                <a16:creationId xmlns:a16="http://schemas.microsoft.com/office/drawing/2014/main" id="{4CAC874B-1357-8A0D-CADD-6B8B669258B9}"/>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8" name="Freeform: Shape 13">
            <a:extLst>
              <a:ext uri="{FF2B5EF4-FFF2-40B4-BE49-F238E27FC236}">
                <a16:creationId xmlns:a16="http://schemas.microsoft.com/office/drawing/2014/main" id="{601EA436-7675-DAEE-4A27-CC7BCA286BAC}"/>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9" name="Slide Number Placeholder 5">
            <a:extLst>
              <a:ext uri="{FF2B5EF4-FFF2-40B4-BE49-F238E27FC236}">
                <a16:creationId xmlns:a16="http://schemas.microsoft.com/office/drawing/2014/main" id="{1535E6A4-7A78-179E-DD05-ECBD40D2B257}"/>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393458769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ed or 1 pic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EB710F-1A80-8541-8E9C-DF2078EBC5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907"/>
          <a:stretch/>
        </p:blipFill>
        <p:spPr>
          <a:xfrm flipH="1">
            <a:off x="3283385" y="0"/>
            <a:ext cx="9144000" cy="6858000"/>
          </a:xfrm>
          <a:prstGeom prst="rect">
            <a:avLst/>
          </a:prstGeom>
        </p:spPr>
      </p:pic>
      <p:sp>
        <p:nvSpPr>
          <p:cNvPr id="5" name="Rectangle 4">
            <a:extLst>
              <a:ext uri="{FF2B5EF4-FFF2-40B4-BE49-F238E27FC236}">
                <a16:creationId xmlns:a16="http://schemas.microsoft.com/office/drawing/2014/main" id="{EC3D954A-F5ED-F660-B594-A146915C56A0}"/>
              </a:ext>
            </a:extLst>
          </p:cNvPr>
          <p:cNvSpPr/>
          <p:nvPr userDrawn="1"/>
        </p:nvSpPr>
        <p:spPr>
          <a:xfrm>
            <a:off x="1" y="0"/>
            <a:ext cx="4223084" cy="377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Bitter" pitchFamily="2" charset="77"/>
            </a:endParaRPr>
          </a:p>
        </p:txBody>
      </p:sp>
      <p:sp>
        <p:nvSpPr>
          <p:cNvPr id="7" name="Freeform: Shape 13">
            <a:extLst>
              <a:ext uri="{FF2B5EF4-FFF2-40B4-BE49-F238E27FC236}">
                <a16:creationId xmlns:a16="http://schemas.microsoft.com/office/drawing/2014/main" id="{70B7A199-574D-38E5-0F04-26A129013A88}"/>
              </a:ext>
            </a:extLst>
          </p:cNvPr>
          <p:cNvSpPr>
            <a:spLocks noChangeAspect="1"/>
          </p:cNvSpPr>
          <p:nvPr userDrawn="1"/>
        </p:nvSpPr>
        <p:spPr>
          <a:xfrm rot="16200000" flipV="1">
            <a:off x="1143005" y="-1142999"/>
            <a:ext cx="6857988" cy="9144000"/>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b="0" i="0" dirty="0">
              <a:latin typeface="Bitter" pitchFamily="2" charset="77"/>
            </a:endParaRPr>
          </a:p>
        </p:txBody>
      </p:sp>
      <p:sp>
        <p:nvSpPr>
          <p:cNvPr id="2" name="Title 1">
            <a:extLst>
              <a:ext uri="{FF2B5EF4-FFF2-40B4-BE49-F238E27FC236}">
                <a16:creationId xmlns:a16="http://schemas.microsoft.com/office/drawing/2014/main" id="{6C0DA56C-9EB6-B94A-352F-46FE62B3FEBC}"/>
              </a:ext>
            </a:extLst>
          </p:cNvPr>
          <p:cNvSpPr>
            <a:spLocks noGrp="1" noChangeAspect="1"/>
          </p:cNvSpPr>
          <p:nvPr>
            <p:ph type="title"/>
          </p:nvPr>
        </p:nvSpPr>
        <p:spPr/>
        <p:txBody>
          <a:bodyPr/>
          <a:lstStyle>
            <a:lvl1pPr>
              <a:defRPr b="0" i="0">
                <a:latin typeface="Bitter" pitchFamily="2" charset="77"/>
              </a:defRPr>
            </a:lvl1pPr>
          </a:lstStyle>
          <a:p>
            <a:r>
              <a:rPr lang="en-US" dirty="0"/>
              <a:t>Click to edit Master title style</a:t>
            </a:r>
          </a:p>
        </p:txBody>
      </p:sp>
      <p:sp>
        <p:nvSpPr>
          <p:cNvPr id="6" name="Picture Placeholder 5">
            <a:extLst>
              <a:ext uri="{FF2B5EF4-FFF2-40B4-BE49-F238E27FC236}">
                <a16:creationId xmlns:a16="http://schemas.microsoft.com/office/drawing/2014/main" id="{ED467852-1622-7447-1AE3-842F7CC97C24}"/>
              </a:ext>
            </a:extLst>
          </p:cNvPr>
          <p:cNvSpPr>
            <a:spLocks noGrp="1"/>
          </p:cNvSpPr>
          <p:nvPr>
            <p:ph type="pic" sz="quarter" idx="14"/>
          </p:nvPr>
        </p:nvSpPr>
        <p:spPr>
          <a:xfrm>
            <a:off x="505082" y="1600200"/>
            <a:ext cx="8238867" cy="4572000"/>
          </a:xfrm>
        </p:spPr>
        <p:txBody>
          <a:bodyPr/>
          <a:lstStyle>
            <a:lvl1pPr>
              <a:defRPr>
                <a:solidFill>
                  <a:schemeClr val="bg2"/>
                </a:solidFill>
              </a:defRPr>
            </a:lvl1pPr>
          </a:lstStyle>
          <a:p>
            <a:endParaRPr lang="en-US" dirty="0"/>
          </a:p>
        </p:txBody>
      </p:sp>
      <p:sp>
        <p:nvSpPr>
          <p:cNvPr id="4" name="Text Placeholder 3">
            <a:extLst>
              <a:ext uri="{FF2B5EF4-FFF2-40B4-BE49-F238E27FC236}">
                <a16:creationId xmlns:a16="http://schemas.microsoft.com/office/drawing/2014/main" id="{5C18E6D5-9493-DDE9-8D7A-BA7A570D6570}"/>
              </a:ext>
            </a:extLst>
          </p:cNvPr>
          <p:cNvSpPr>
            <a:spLocks noGrp="1"/>
          </p:cNvSpPr>
          <p:nvPr>
            <p:ph type="body" sz="quarter" idx="10" hasCustomPrompt="1"/>
          </p:nvPr>
        </p:nvSpPr>
        <p:spPr>
          <a:xfrm>
            <a:off x="505082" y="193675"/>
            <a:ext cx="2310746" cy="247650"/>
          </a:xfrm>
        </p:spPr>
        <p:txBody>
          <a:bodyPr/>
          <a:lstStyle>
            <a:lvl1pPr marL="0" indent="0">
              <a:buNone/>
              <a:defRPr sz="750" b="1" i="0">
                <a:solidFill>
                  <a:schemeClr val="bg2"/>
                </a:solidFill>
                <a:latin typeface="Nunito SemiBold" pitchFamily="2" charset="77"/>
              </a:defRPr>
            </a:lvl1pPr>
          </a:lstStyle>
          <a:p>
            <a:pPr lvl="0"/>
            <a:r>
              <a:rPr lang="en-US" dirty="0"/>
              <a:t>EYEBROW ALL CAPS</a:t>
            </a:r>
          </a:p>
        </p:txBody>
      </p:sp>
      <p:sp>
        <p:nvSpPr>
          <p:cNvPr id="8" name="Slide Number Placeholder 5">
            <a:extLst>
              <a:ext uri="{FF2B5EF4-FFF2-40B4-BE49-F238E27FC236}">
                <a16:creationId xmlns:a16="http://schemas.microsoft.com/office/drawing/2014/main" id="{C7598E10-E43A-F10F-872B-C4E8CEC3DF72}"/>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75" b="0" i="0" u="none" strike="noStrike" kern="1200" cap="none" spc="0" normalizeH="0" baseline="0" noProof="0" smtClean="0">
                <a:ln>
                  <a:noFill/>
                </a:ln>
                <a:solidFill>
                  <a:schemeClr val="bg2"/>
                </a:solidFill>
                <a:effectLst/>
                <a:uLnTx/>
                <a:uFillTx/>
                <a:latin typeface="Bitter"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Bitter" pitchFamily="2" charset="77"/>
              <a:ea typeface="+mn-ea"/>
              <a:cs typeface="+mn-cs"/>
            </a:endParaRPr>
          </a:p>
        </p:txBody>
      </p:sp>
    </p:spTree>
    <p:extLst>
      <p:ext uri="{BB962C8B-B14F-4D97-AF65-F5344CB8AC3E}">
        <p14:creationId xmlns:p14="http://schemas.microsoft.com/office/powerpoint/2010/main" val="2258849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8E28FC-7A19-5F5A-9771-4E505B4F958D}"/>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5616" cy="6858000"/>
          </a:xfrm>
          <a:prstGeom prst="rect">
            <a:avLst/>
          </a:prstGeom>
        </p:spPr>
      </p:pic>
      <p:sp>
        <p:nvSpPr>
          <p:cNvPr id="2" name="Title 1">
            <a:extLst>
              <a:ext uri="{FF2B5EF4-FFF2-40B4-BE49-F238E27FC236}">
                <a16:creationId xmlns:a16="http://schemas.microsoft.com/office/drawing/2014/main" id="{20F5DE2B-F6BF-0783-ECB4-711D99451342}"/>
              </a:ext>
            </a:extLst>
          </p:cNvPr>
          <p:cNvSpPr>
            <a:spLocks noGrp="1"/>
          </p:cNvSpPr>
          <p:nvPr>
            <p:ph type="title" hasCustomPrompt="1"/>
          </p:nvPr>
        </p:nvSpPr>
        <p:spPr>
          <a:xfrm>
            <a:off x="1470514" y="3112478"/>
            <a:ext cx="7174523" cy="824811"/>
          </a:xfrm>
        </p:spPr>
        <p:txBody>
          <a:bodyPr anchor="t" anchorCtr="0">
            <a:noAutofit/>
          </a:bodyPr>
          <a:lstStyle>
            <a:lvl1pPr marL="0" indent="0" algn="l">
              <a:buFont typeface="+mj-lt"/>
              <a:buNone/>
              <a:defRPr sz="2400" b="0" i="0">
                <a:solidFill>
                  <a:schemeClr val="bg1"/>
                </a:solidFill>
                <a:latin typeface="Bitter Medium" pitchFamily="2" charset="77"/>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50A3082D-D7A2-8EDE-05B1-639EF5E0FBED}"/>
              </a:ext>
            </a:extLst>
          </p:cNvPr>
          <p:cNvSpPr>
            <a:spLocks noGrp="1"/>
          </p:cNvSpPr>
          <p:nvPr>
            <p:ph type="body" sz="quarter" idx="10"/>
          </p:nvPr>
        </p:nvSpPr>
        <p:spPr>
          <a:xfrm>
            <a:off x="547688" y="3112477"/>
            <a:ext cx="816769" cy="844550"/>
          </a:xfrm>
        </p:spPr>
        <p:txBody>
          <a:bodyPr/>
          <a:lstStyle>
            <a:lvl1pPr marL="0" indent="0" algn="r">
              <a:lnSpc>
                <a:spcPts val="2700"/>
              </a:lnSpc>
              <a:buNone/>
              <a:defRPr sz="2700" b="0" i="0">
                <a:solidFill>
                  <a:schemeClr val="bg1"/>
                </a:solidFill>
                <a:latin typeface="Bitter Medium" pitchFamily="2" charset="77"/>
              </a:defRPr>
            </a:lvl1pPr>
          </a:lstStyle>
          <a:p>
            <a:pPr lvl="0"/>
            <a:r>
              <a:rPr lang="en-US" dirty="0"/>
              <a:t>Click</a:t>
            </a:r>
          </a:p>
        </p:txBody>
      </p:sp>
    </p:spTree>
    <p:extLst>
      <p:ext uri="{BB962C8B-B14F-4D97-AF65-F5344CB8AC3E}">
        <p14:creationId xmlns:p14="http://schemas.microsoft.com/office/powerpoint/2010/main" val="2101540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DF9DE-3BBF-468C-8B3F-BBF7C44169CD}"/>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7FCBEAC3-1571-41F6-93F3-2B77EFCF818C}"/>
              </a:ext>
            </a:extLst>
          </p:cNvPr>
          <p:cNvSpPr txBox="1">
            <a:spLocks noChangeArrowheads="1"/>
          </p:cNvSpPr>
          <p:nvPr userDrawn="1"/>
        </p:nvSpPr>
        <p:spPr bwMode="auto">
          <a:xfrm>
            <a:off x="685800" y="3505200"/>
            <a:ext cx="7772400" cy="622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exit the queue, press *1 again. </a:t>
            </a:r>
            <a:endParaRPr lang="en-US" alt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B5BC2FD-1B82-4E56-A80C-39F8B8ED52E8}"/>
              </a:ext>
            </a:extLst>
          </p:cNvPr>
          <p:cNvSpPr>
            <a:spLocks noGrp="1"/>
          </p:cNvSpPr>
          <p:nvPr>
            <p:ph type="sldNum" sz="quarter" idx="12"/>
          </p:nvPr>
        </p:nvSpPr>
        <p:spPr/>
        <p:txBody>
          <a:bodyPr/>
          <a:lstStyle>
            <a:lvl1pPr>
              <a:defRPr/>
            </a:lvl1pPr>
          </a:lstStyle>
          <a:p>
            <a:fld id="{34DB92DC-F3EA-46A9-96D8-FB7B59B863E9}" type="slidenum">
              <a:rPr lang="en-US" altLang="en-US"/>
              <a:pPr/>
              <a:t>‹#›</a:t>
            </a:fld>
            <a:endParaRPr lang="en-US" altLang="en-US"/>
          </a:p>
        </p:txBody>
      </p:sp>
    </p:spTree>
    <p:extLst>
      <p:ext uri="{BB962C8B-B14F-4D97-AF65-F5344CB8AC3E}">
        <p14:creationId xmlns:p14="http://schemas.microsoft.com/office/powerpoint/2010/main" val="57220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A09BF-C9B7-4536-9105-E3B154B3D29F}"/>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A299F9AE-AF2A-497D-BB10-327D823BD6C3}"/>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a:solidFill>
                  <a:srgbClr val="414042"/>
                </a:solidFill>
                <a:latin typeface="Trebuchet MS" pitchFamily="34" charset="0"/>
                <a:cs typeface="Arial" charset="0"/>
              </a:rPr>
              <a:t>1-800-926-7926</a:t>
            </a:r>
          </a:p>
          <a:p>
            <a:pPr eaLnBrk="1" hangingPunct="1">
              <a:buFont typeface="Arial" charset="0"/>
              <a:buNone/>
              <a:defRPr/>
            </a:pPr>
            <a:r>
              <a:rPr lang="en-US" altLang="en-US" sz="1400">
                <a:solidFill>
                  <a:srgbClr val="414042"/>
                </a:solidFill>
                <a:latin typeface="Trebuchet MS" pitchFamily="34" charset="0"/>
                <a:cs typeface="Arial" charset="0"/>
                <a:hlinkClick r:id="rId2"/>
              </a:rPr>
              <a:t>www.straffordpub.com</a:t>
            </a:r>
            <a:endParaRPr lang="en-US" alt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0F6DEC7-8ED8-4047-9975-6020600861B5}"/>
              </a:ext>
            </a:extLst>
          </p:cNvPr>
          <p:cNvSpPr>
            <a:spLocks noGrp="1"/>
          </p:cNvSpPr>
          <p:nvPr>
            <p:ph type="sldNum" sz="quarter" idx="10"/>
          </p:nvPr>
        </p:nvSpPr>
        <p:spPr/>
        <p:txBody>
          <a:bodyPr/>
          <a:lstStyle>
            <a:lvl1pPr>
              <a:defRPr/>
            </a:lvl1pPr>
          </a:lstStyle>
          <a:p>
            <a:fld id="{2DBB0DC8-8ED1-4EAC-87E7-B19E33A6B431}" type="slidenum">
              <a:rPr lang="en-US" altLang="en-US"/>
              <a:pPr/>
              <a:t>‹#›</a:t>
            </a:fld>
            <a:endParaRPr lang="en-US" altLang="en-US"/>
          </a:p>
        </p:txBody>
      </p:sp>
    </p:spTree>
    <p:extLst>
      <p:ext uri="{BB962C8B-B14F-4D97-AF65-F5344CB8AC3E}">
        <p14:creationId xmlns:p14="http://schemas.microsoft.com/office/powerpoint/2010/main" val="255129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8DE8-5C49-483B-8379-4F7E5168D33C}"/>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017A03BF-FBBA-4741-86AD-75876208FDF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69862A73-0CD2-46E0-BD69-22EA5A08B008}"/>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82F7F931-A6AC-42DE-A240-838233B50AB7}"/>
                </a:ext>
              </a:extLst>
            </p:cNvPr>
            <p:cNvSpPr txBox="1">
              <a:spLocks noChangeArrowheads="1"/>
            </p:cNvSpPr>
            <p:nvPr userDrawn="1"/>
          </p:nvSpPr>
          <p:spPr bwMode="auto">
            <a:xfrm>
              <a:off x="5257800" y="2114871"/>
              <a:ext cx="2667000" cy="1725401"/>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a:solidFill>
                  <a:srgbClr val="414042"/>
                </a:solidFill>
              </a:endParaRPr>
            </a:p>
          </p:txBody>
        </p:sp>
      </p:grpSp>
      <p:sp>
        <p:nvSpPr>
          <p:cNvPr id="6" name="Slide Number Placeholder 2">
            <a:extLst>
              <a:ext uri="{FF2B5EF4-FFF2-40B4-BE49-F238E27FC236}">
                <a16:creationId xmlns:a16="http://schemas.microsoft.com/office/drawing/2014/main" id="{24C0E1CC-423A-47C8-B43B-107A82313C08}"/>
              </a:ext>
            </a:extLst>
          </p:cNvPr>
          <p:cNvSpPr>
            <a:spLocks noGrp="1"/>
          </p:cNvSpPr>
          <p:nvPr>
            <p:ph type="sldNum" sz="quarter" idx="10"/>
          </p:nvPr>
        </p:nvSpPr>
        <p:spPr/>
        <p:txBody>
          <a:bodyPr/>
          <a:lstStyle>
            <a:lvl1pPr>
              <a:defRPr/>
            </a:lvl1pPr>
          </a:lstStyle>
          <a:p>
            <a:fld id="{BA9C0892-BBFA-47A7-9A07-F3C5238F5720}" type="slidenum">
              <a:rPr lang="en-US" altLang="en-US"/>
              <a:pPr/>
              <a:t>‹#›</a:t>
            </a:fld>
            <a:endParaRPr lang="en-US" altLang="en-US"/>
          </a:p>
        </p:txBody>
      </p:sp>
    </p:spTree>
    <p:extLst>
      <p:ext uri="{BB962C8B-B14F-4D97-AF65-F5344CB8AC3E}">
        <p14:creationId xmlns:p14="http://schemas.microsoft.com/office/powerpoint/2010/main" val="102359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BA4061D-E50B-4F6B-939E-1690573F301D}"/>
              </a:ext>
            </a:extLst>
          </p:cNvPr>
          <p:cNvSpPr>
            <a:spLocks noGrp="1"/>
          </p:cNvSpPr>
          <p:nvPr>
            <p:ph type="sldNum" sz="quarter" idx="10"/>
          </p:nvPr>
        </p:nvSpPr>
        <p:spPr/>
        <p:txBody>
          <a:bodyPr/>
          <a:lstStyle>
            <a:lvl1pPr>
              <a:defRPr>
                <a:solidFill>
                  <a:srgbClr val="414042"/>
                </a:solidFill>
              </a:defRPr>
            </a:lvl1pPr>
          </a:lstStyle>
          <a:p>
            <a:fld id="{99B8AB94-4711-4D27-A2AF-9004162A3DEF}" type="slidenum">
              <a:rPr lang="en-US" altLang="en-US"/>
              <a:pPr/>
              <a:t>‹#›</a:t>
            </a:fld>
            <a:endParaRPr lang="en-US" altLang="en-US"/>
          </a:p>
        </p:txBody>
      </p:sp>
    </p:spTree>
    <p:extLst>
      <p:ext uri="{BB962C8B-B14F-4D97-AF65-F5344CB8AC3E}">
        <p14:creationId xmlns:p14="http://schemas.microsoft.com/office/powerpoint/2010/main" val="2993688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a:extLst>
              <a:ext uri="{FF2B5EF4-FFF2-40B4-BE49-F238E27FC236}">
                <a16:creationId xmlns:a16="http://schemas.microsoft.com/office/drawing/2014/main" id="{7778DA61-70EA-4CE6-AE79-4DB380FFFA6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0B03229-DF04-4E8E-B449-1B1D3671241B}"/>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a16="http://schemas.microsoft.com/office/drawing/2014/main" id="{243B03DF-457E-4A1E-B1D6-05E7B1259411}"/>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30A02A2-C718-4B32-8CE9-20E477D29788}"/>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B9CBBA5B-9175-4230-91B5-D4CCDF396C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96" r:id="rId1"/>
    <p:sldLayoutId id="2147485297" r:id="rId2"/>
    <p:sldLayoutId id="2147485298" r:id="rId3"/>
    <p:sldLayoutId id="2147485299" r:id="rId4"/>
    <p:sldLayoutId id="2147485300"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a:extLst>
              <a:ext uri="{FF2B5EF4-FFF2-40B4-BE49-F238E27FC236}">
                <a16:creationId xmlns:a16="http://schemas.microsoft.com/office/drawing/2014/main" id="{649642D1-682A-40AE-8365-3062F9B422D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382A3785-A6A9-4E5D-8448-BF5659949153}"/>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4100" name="Text Placeholder 2">
            <a:extLst>
              <a:ext uri="{FF2B5EF4-FFF2-40B4-BE49-F238E27FC236}">
                <a16:creationId xmlns:a16="http://schemas.microsoft.com/office/drawing/2014/main" id="{7E295458-51DB-4F47-952D-C09359646029}"/>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9B0F6841-08E5-4035-95CA-0587A6A9770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73B43439-02DC-4F5B-B5B3-995E619307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5" r:id="rId1"/>
    <p:sldLayoutId id="2147485316" r:id="rId2"/>
    <p:sldLayoutId id="2147485317" r:id="rId3"/>
    <p:sldLayoutId id="2147485318" r:id="rId4"/>
    <p:sldLayoutId id="2147485319" r:id="rId5"/>
    <p:sldLayoutId id="2147485320"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a:extLst>
              <a:ext uri="{FF2B5EF4-FFF2-40B4-BE49-F238E27FC236}">
                <a16:creationId xmlns:a16="http://schemas.microsoft.com/office/drawing/2014/main" id="{256609B7-B241-4A35-B0CD-67D7F6DA8E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5CA725A8-D699-41F4-8CC1-CEB8B52A55FD}"/>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5124" name="Text Placeholder 2">
            <a:extLst>
              <a:ext uri="{FF2B5EF4-FFF2-40B4-BE49-F238E27FC236}">
                <a16:creationId xmlns:a16="http://schemas.microsoft.com/office/drawing/2014/main" id="{A0611919-4F99-4AA2-8F5D-19B4E2DDBFC8}"/>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9922CCD-9D61-4632-9D05-E43EDA9A542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0F6923C7-8516-45ED-AE25-CBADCFC334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ooter.jpg">
            <a:extLst>
              <a:ext uri="{FF2B5EF4-FFF2-40B4-BE49-F238E27FC236}">
                <a16:creationId xmlns:a16="http://schemas.microsoft.com/office/drawing/2014/main" id="{A6B4A128-D3F8-4963-92CE-CE6771F4979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30D479B6-6DC9-4281-BA8E-05151DCB06EF}"/>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6148" name="Text Placeholder 2">
            <a:extLst>
              <a:ext uri="{FF2B5EF4-FFF2-40B4-BE49-F238E27FC236}">
                <a16:creationId xmlns:a16="http://schemas.microsoft.com/office/drawing/2014/main" id="{2E180280-5F13-4F44-8D62-8A4614733813}"/>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931BCA3-FCB0-4213-998C-9E1B37CCE6F2}"/>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AA268B1D-857F-4E48-956C-32C8EBDF43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26" r:id="rId1"/>
    <p:sldLayoutId id="2147485327" r:id="rId2"/>
    <p:sldLayoutId id="2147485328" r:id="rId3"/>
    <p:sldLayoutId id="2147485329" r:id="rId4"/>
    <p:sldLayoutId id="2147485330" r:id="rId5"/>
    <p:sldLayoutId id="2147485331"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02F1A-7149-4869-9B42-F4ACDFBB9FC6}" type="datetime1">
              <a:rPr lang="en-US" smtClean="0"/>
              <a:t>4/22/2026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6F486-0CFC-44B8-ABC6-7675E0B75693}" type="slidenum">
              <a:rPr lang="en-US" smtClean="0"/>
              <a:t>‹#›</a:t>
            </a:fld>
            <a:endParaRPr lang="en-US" dirty="0"/>
          </a:p>
        </p:txBody>
      </p:sp>
    </p:spTree>
    <p:extLst>
      <p:ext uri="{BB962C8B-B14F-4D97-AF65-F5344CB8AC3E}">
        <p14:creationId xmlns:p14="http://schemas.microsoft.com/office/powerpoint/2010/main" val="1173947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61" r:id="rId13"/>
  </p:sldLayoutIdLst>
  <p:hf hdr="0" ftr="0" dt="0"/>
  <p:txStyles>
    <p:titleStyle>
      <a:lvl1pPr algn="l" defTabSz="914400" rtl="0" eaLnBrk="1" latinLnBrk="0" hangingPunct="1">
        <a:lnSpc>
          <a:spcPct val="90000"/>
        </a:lnSpc>
        <a:spcBef>
          <a:spcPct val="0"/>
        </a:spcBef>
        <a:buNone/>
        <a:defRPr lang="en-US" sz="3600" b="1" kern="1200" dirty="0">
          <a:solidFill>
            <a:srgbClr val="004B8D"/>
          </a:solidFill>
          <a:latin typeface="Constantia" pitchFamily="18"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93076-D9C8-AEC6-B91C-406BE7D450EC}"/>
              </a:ext>
            </a:extLst>
          </p:cNvPr>
          <p:cNvSpPr>
            <a:spLocks noGrp="1" noChangeAspect="1"/>
          </p:cNvSpPr>
          <p:nvPr>
            <p:ph type="title"/>
          </p:nvPr>
        </p:nvSpPr>
        <p:spPr>
          <a:xfrm>
            <a:off x="505082" y="548640"/>
            <a:ext cx="8401050" cy="68992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D7A06A38-BD98-68DE-DF7F-130A4CA831DE}"/>
              </a:ext>
            </a:extLst>
          </p:cNvPr>
          <p:cNvSpPr>
            <a:spLocks noGrp="1"/>
          </p:cNvSpPr>
          <p:nvPr>
            <p:ph type="body" idx="1"/>
          </p:nvPr>
        </p:nvSpPr>
        <p:spPr>
          <a:xfrm>
            <a:off x="503792" y="1563613"/>
            <a:ext cx="8401050"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6BC8318-757C-98E1-C59E-37A6F1FCEE18}"/>
              </a:ext>
            </a:extLst>
          </p:cNvPr>
          <p:cNvSpPr txBox="1">
            <a:spLocks/>
          </p:cNvSpPr>
          <p:nvPr userDrawn="1"/>
        </p:nvSpPr>
        <p:spPr bwMode="auto">
          <a:xfrm>
            <a:off x="1" y="6400800"/>
            <a:ext cx="342899" cy="228600"/>
          </a:xfrm>
          <a:prstGeom prst="rect">
            <a:avLst/>
          </a:prstGeom>
          <a:solidFill>
            <a:schemeClr val="accent5"/>
          </a:solidFill>
          <a:ln w="9525">
            <a:noFill/>
            <a:miter lim="800000"/>
            <a:headEnd/>
            <a:tailEnd/>
          </a:ln>
          <a:effectLst/>
        </p:spPr>
        <p:txBody>
          <a:bodyPr vert="horz" wrap="square" lIns="68580" tIns="68580" rIns="68580" bIns="68580" numCol="1" anchor="ctr" anchorCtr="0" compatLnSpc="1">
            <a:prstTxWarp prst="textNoShape">
              <a:avLst/>
            </a:prstTxWarp>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600" b="0" i="0" u="none" strike="noStrike" kern="1200" cap="none" spc="0" normalizeH="0" baseline="0" noProof="0" smtClean="0">
                <a:ln>
                  <a:noFill/>
                </a:ln>
                <a:solidFill>
                  <a:schemeClr val="bg2"/>
                </a:solidFill>
                <a:effectLst/>
                <a:uLnTx/>
                <a:uFillTx/>
                <a:latin typeface="Nunito" pitchFamily="2" charset="77"/>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GB" sz="750" b="0" i="0" u="none" strike="noStrike" kern="1200" cap="none" spc="0" normalizeH="0" baseline="0" noProof="0" dirty="0">
              <a:ln>
                <a:noFill/>
              </a:ln>
              <a:solidFill>
                <a:schemeClr val="bg2"/>
              </a:solidFill>
              <a:effectLst/>
              <a:uLnTx/>
              <a:uFillTx/>
              <a:latin typeface="Nunito" pitchFamily="2" charset="77"/>
              <a:ea typeface="+mn-ea"/>
              <a:cs typeface="+mn-cs"/>
            </a:endParaRPr>
          </a:p>
        </p:txBody>
      </p:sp>
    </p:spTree>
    <p:extLst>
      <p:ext uri="{BB962C8B-B14F-4D97-AF65-F5344CB8AC3E}">
        <p14:creationId xmlns:p14="http://schemas.microsoft.com/office/powerpoint/2010/main" val="3230498230"/>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 id="2147485341" r:id="rId9"/>
    <p:sldLayoutId id="2147485342" r:id="rId10"/>
    <p:sldLayoutId id="2147485343" r:id="rId11"/>
    <p:sldLayoutId id="2147485344" r:id="rId12"/>
    <p:sldLayoutId id="2147485345" r:id="rId13"/>
    <p:sldLayoutId id="2147485346" r:id="rId14"/>
    <p:sldLayoutId id="2147485347" r:id="rId15"/>
    <p:sldLayoutId id="2147485348" r:id="rId16"/>
    <p:sldLayoutId id="2147485349" r:id="rId17"/>
    <p:sldLayoutId id="2147485350" r:id="rId18"/>
    <p:sldLayoutId id="2147485351" r:id="rId19"/>
    <p:sldLayoutId id="2147485352" r:id="rId20"/>
    <p:sldLayoutId id="2147485353" r:id="rId21"/>
  </p:sldLayoutIdLst>
  <p:hf hdr="0" ftr="0" dt="0"/>
  <p:txStyles>
    <p:titleStyle>
      <a:lvl1pPr algn="l" defTabSz="685800" rtl="0" eaLnBrk="1" latinLnBrk="0" hangingPunct="1">
        <a:lnSpc>
          <a:spcPts val="2700"/>
        </a:lnSpc>
        <a:spcBef>
          <a:spcPct val="0"/>
        </a:spcBef>
        <a:buNone/>
        <a:defRPr sz="2400" b="0" i="0" kern="1200">
          <a:solidFill>
            <a:schemeClr val="tx2"/>
          </a:solidFill>
          <a:latin typeface="Bitter" pitchFamily="2" charset="77"/>
          <a:ea typeface="+mj-ea"/>
          <a:cs typeface="+mj-cs"/>
        </a:defRPr>
      </a:lvl1pPr>
    </p:titleStyle>
    <p:bodyStyle>
      <a:lvl1pPr marL="171450" indent="-171450" algn="l" defTabSz="685800" rtl="0" eaLnBrk="1" latinLnBrk="0" hangingPunct="1">
        <a:lnSpc>
          <a:spcPts val="1500"/>
        </a:lnSpc>
        <a:spcBef>
          <a:spcPts val="0"/>
        </a:spcBef>
        <a:spcAft>
          <a:spcPts val="450"/>
        </a:spcAft>
        <a:buClr>
          <a:schemeClr val="accent2"/>
        </a:buClr>
        <a:buSzPct val="75000"/>
        <a:buFont typeface="Arial" panose="020B0604020202020204" pitchFamily="34" charset="0"/>
        <a:buChar char="•"/>
        <a:defRPr sz="1200" b="0" i="0" kern="1200">
          <a:solidFill>
            <a:schemeClr val="bg2"/>
          </a:solidFill>
          <a:latin typeface="Nunito" pitchFamily="2" charset="77"/>
          <a:ea typeface="+mn-ea"/>
          <a:cs typeface="+mn-cs"/>
        </a:defRPr>
      </a:lvl1pPr>
      <a:lvl2pPr marL="514350" indent="-171450" algn="l" defTabSz="685800" rtl="0" eaLnBrk="1" latinLnBrk="0" hangingPunct="1">
        <a:lnSpc>
          <a:spcPts val="1500"/>
        </a:lnSpc>
        <a:spcBef>
          <a:spcPts val="0"/>
        </a:spcBef>
        <a:spcAft>
          <a:spcPts val="450"/>
        </a:spcAft>
        <a:buClr>
          <a:schemeClr val="accent2"/>
        </a:buClr>
        <a:buSzPct val="85000"/>
        <a:buFont typeface="Courier New" panose="02070309020205020404" pitchFamily="49" charset="0"/>
        <a:buChar char="o"/>
        <a:defRPr sz="1200" b="0" i="0" kern="1200">
          <a:solidFill>
            <a:schemeClr val="bg2"/>
          </a:solidFill>
          <a:latin typeface="Nunito Light" pitchFamily="2" charset="77"/>
          <a:ea typeface="+mn-ea"/>
          <a:cs typeface="+mn-cs"/>
        </a:defRPr>
      </a:lvl2pPr>
      <a:lvl3pPr marL="857250" indent="-171450" algn="l" defTabSz="685800" rtl="0" eaLnBrk="1" latinLnBrk="0" hangingPunct="1">
        <a:lnSpc>
          <a:spcPts val="1350"/>
        </a:lnSpc>
        <a:spcBef>
          <a:spcPts val="0"/>
        </a:spcBef>
        <a:spcAft>
          <a:spcPts val="450"/>
        </a:spcAft>
        <a:buClr>
          <a:schemeClr val="accent2"/>
        </a:buClr>
        <a:buSzPct val="85000"/>
        <a:buFont typeface="System Font Regular"/>
        <a:buChar char="&gt;"/>
        <a:defRPr sz="1050" b="0" i="0" kern="1200">
          <a:solidFill>
            <a:schemeClr val="bg2"/>
          </a:solidFill>
          <a:latin typeface="Nunito Light" pitchFamily="2" charset="77"/>
          <a:ea typeface="+mn-ea"/>
          <a:cs typeface="+mn-cs"/>
        </a:defRPr>
      </a:lvl3pPr>
      <a:lvl4pPr marL="1200150" indent="-171450" algn="l" defTabSz="685800" rtl="0" eaLnBrk="1" latinLnBrk="0" hangingPunct="1">
        <a:lnSpc>
          <a:spcPts val="1350"/>
        </a:lnSpc>
        <a:spcBef>
          <a:spcPts val="0"/>
        </a:spcBef>
        <a:spcAft>
          <a:spcPts val="450"/>
        </a:spcAft>
        <a:buClr>
          <a:schemeClr val="accent2"/>
        </a:buClr>
        <a:buSzPct val="85000"/>
        <a:buFont typeface="Arial" panose="020B0604020202020204" pitchFamily="34" charset="0"/>
        <a:buChar char="•"/>
        <a:defRPr sz="1050" b="0" i="0" kern="1200">
          <a:solidFill>
            <a:schemeClr val="bg2"/>
          </a:solidFill>
          <a:latin typeface="Nunito Light" pitchFamily="2" charset="77"/>
          <a:ea typeface="+mn-ea"/>
          <a:cs typeface="+mn-cs"/>
        </a:defRPr>
      </a:lvl4pPr>
      <a:lvl5pPr marL="1543050" indent="-171450" algn="l" defTabSz="685800" rtl="0" eaLnBrk="1" latinLnBrk="0" hangingPunct="1">
        <a:lnSpc>
          <a:spcPts val="1350"/>
        </a:lnSpc>
        <a:spcBef>
          <a:spcPts val="0"/>
        </a:spcBef>
        <a:spcAft>
          <a:spcPts val="450"/>
        </a:spcAft>
        <a:buClr>
          <a:schemeClr val="accent2"/>
        </a:buClr>
        <a:buSzPct val="85000"/>
        <a:buFont typeface="Courier New" panose="02070309020205020404" pitchFamily="49" charset="0"/>
        <a:buChar char="o"/>
        <a:defRPr sz="1050" b="0" i="0" kern="1200">
          <a:solidFill>
            <a:schemeClr val="bg2"/>
          </a:solidFill>
          <a:latin typeface="Nunito Light"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mailto:helpdesk@beaconlive.com" TargetMode="External"/><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barbri.com/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430F3A-7210-1FB7-E751-D54C207B7530}"/>
              </a:ext>
            </a:extLst>
          </p:cNvPr>
          <p:cNvSpPr>
            <a:spLocks noGrp="1"/>
          </p:cNvSpPr>
          <p:nvPr>
            <p:ph type="title"/>
          </p:nvPr>
        </p:nvSpPr>
        <p:spPr>
          <a:xfrm>
            <a:off x="342900" y="1296652"/>
            <a:ext cx="4610100" cy="1183866"/>
          </a:xfrm>
        </p:spPr>
        <p:txBody>
          <a:bodyPr/>
          <a:lstStyle/>
          <a:p>
            <a:pPr lvl="0"/>
            <a:r>
              <a:rPr lang="en-US" sz="2000" noProof="0" dirty="0"/>
              <a:t>Preliminary Injunctions and TROs</a:t>
            </a:r>
            <a:br>
              <a:rPr lang="en-US" noProof="0" dirty="0"/>
            </a:br>
            <a:endParaRPr lang="en-US" noProof="0" dirty="0"/>
          </a:p>
        </p:txBody>
      </p:sp>
      <p:sp>
        <p:nvSpPr>
          <p:cNvPr id="29" name="Text Placeholder 28">
            <a:extLst>
              <a:ext uri="{FF2B5EF4-FFF2-40B4-BE49-F238E27FC236}">
                <a16:creationId xmlns:a16="http://schemas.microsoft.com/office/drawing/2014/main" id="{90B7A6E8-B011-5F59-4F30-ED291C3A32FB}"/>
              </a:ext>
            </a:extLst>
          </p:cNvPr>
          <p:cNvSpPr>
            <a:spLocks noGrp="1"/>
          </p:cNvSpPr>
          <p:nvPr>
            <p:ph type="body" sz="quarter" idx="12"/>
          </p:nvPr>
        </p:nvSpPr>
        <p:spPr>
          <a:xfrm>
            <a:off x="342900" y="4419600"/>
            <a:ext cx="4533900" cy="1183866"/>
          </a:xfrm>
        </p:spPr>
        <p:txBody>
          <a:bodyPr/>
          <a:lstStyle/>
          <a:p>
            <a:endParaRPr lang="en-US" altLang="en-US" sz="1050" dirty="0"/>
          </a:p>
          <a:p>
            <a:pPr>
              <a:spcBef>
                <a:spcPts val="600"/>
              </a:spcBef>
              <a:spcAft>
                <a:spcPts val="600"/>
              </a:spcAft>
            </a:pPr>
            <a:r>
              <a:rPr lang="en-US" altLang="en-US" sz="1150" dirty="0"/>
              <a:t>Craig R. </a:t>
            </a:r>
            <a:r>
              <a:rPr lang="en-US" altLang="en-US" sz="1150" dirty="0" err="1"/>
              <a:t>Tractenberg</a:t>
            </a:r>
            <a:r>
              <a:rPr lang="en-US" altLang="en-US" sz="1150" dirty="0"/>
              <a:t>, Partner, </a:t>
            </a:r>
            <a:r>
              <a:rPr lang="en-US" altLang="en-US" sz="1150" b="1" dirty="0"/>
              <a:t>Fox Rothschild LLP</a:t>
            </a:r>
          </a:p>
          <a:p>
            <a:pPr>
              <a:spcBef>
                <a:spcPts val="600"/>
              </a:spcBef>
              <a:spcAft>
                <a:spcPts val="600"/>
              </a:spcAft>
            </a:pPr>
            <a:r>
              <a:rPr lang="en-US" altLang="en-US" sz="1150" dirty="0"/>
              <a:t>Beth L. Weisser, Partner, </a:t>
            </a:r>
            <a:r>
              <a:rPr lang="en-US" altLang="en-US" sz="1150" b="1" dirty="0"/>
              <a:t>Fox Rothschild LLP</a:t>
            </a:r>
            <a:br>
              <a:rPr lang="en-US" altLang="en-US" sz="1050" dirty="0"/>
            </a:br>
            <a:endParaRPr lang="en-US" altLang="en-US" sz="1050" dirty="0"/>
          </a:p>
          <a:p>
            <a:pPr marL="0" lvl="0" indent="0">
              <a:buNone/>
            </a:pPr>
            <a:endParaRPr lang="en-US" altLang="en-US" sz="1050" dirty="0"/>
          </a:p>
        </p:txBody>
      </p:sp>
      <p:sp>
        <p:nvSpPr>
          <p:cNvPr id="30" name="Text Placeholder 29">
            <a:extLst>
              <a:ext uri="{FF2B5EF4-FFF2-40B4-BE49-F238E27FC236}">
                <a16:creationId xmlns:a16="http://schemas.microsoft.com/office/drawing/2014/main" id="{C7C7AAA2-4FF8-F9B8-A361-B274FEE4EA56}"/>
              </a:ext>
            </a:extLst>
          </p:cNvPr>
          <p:cNvSpPr>
            <a:spLocks noGrp="1"/>
          </p:cNvSpPr>
          <p:nvPr>
            <p:ph type="body" sz="quarter" idx="13"/>
          </p:nvPr>
        </p:nvSpPr>
        <p:spPr>
          <a:xfrm>
            <a:off x="5401866" y="4419600"/>
            <a:ext cx="3589734" cy="914400"/>
          </a:xfrm>
        </p:spPr>
        <p:txBody>
          <a:bodyPr/>
          <a:lstStyle/>
          <a:p>
            <a:pPr>
              <a:lnSpc>
                <a:spcPts val="1600"/>
              </a:lnSpc>
            </a:pPr>
            <a:r>
              <a:rPr lang="en-US" altLang="en-US" sz="1000" noProof="0" dirty="0"/>
              <a:t>If you have any questions, please contact Customer Service at </a:t>
            </a:r>
            <a:br>
              <a:rPr lang="en-US" altLang="en-US" sz="1000" noProof="0" dirty="0"/>
            </a:br>
            <a:r>
              <a:rPr lang="en-US" altLang="en-US" sz="1000" noProof="0" dirty="0"/>
              <a:t>1-800-926-7926 option 1.</a:t>
            </a:r>
            <a:endParaRPr lang="en-US" sz="1000" dirty="0"/>
          </a:p>
        </p:txBody>
      </p:sp>
      <p:graphicFrame>
        <p:nvGraphicFramePr>
          <p:cNvPr id="2" name="Table 1">
            <a:extLst>
              <a:ext uri="{FF2B5EF4-FFF2-40B4-BE49-F238E27FC236}">
                <a16:creationId xmlns:a16="http://schemas.microsoft.com/office/drawing/2014/main" id="{13464638-CD24-C330-57A0-758D7EB59282}"/>
              </a:ext>
            </a:extLst>
          </p:cNvPr>
          <p:cNvGraphicFramePr>
            <a:graphicFrameLocks noGrp="1"/>
          </p:cNvGraphicFramePr>
          <p:nvPr>
            <p:extLst>
              <p:ext uri="{D42A27DB-BD31-4B8C-83A1-F6EECF244321}">
                <p14:modId xmlns:p14="http://schemas.microsoft.com/office/powerpoint/2010/main" val="3351919348"/>
              </p:ext>
            </p:extLst>
          </p:nvPr>
        </p:nvGraphicFramePr>
        <p:xfrm>
          <a:off x="287294" y="3505200"/>
          <a:ext cx="4132306" cy="499318"/>
        </p:xfrm>
        <a:graphic>
          <a:graphicData uri="http://schemas.openxmlformats.org/drawingml/2006/table">
            <a:tbl>
              <a:tblPr firstRow="1" bandRow="1">
                <a:tableStyleId>{5C22544A-7EE6-4342-B048-85BDC9FD1C3A}</a:tableStyleId>
              </a:tblPr>
              <a:tblGrid>
                <a:gridCol w="1033077">
                  <a:extLst>
                    <a:ext uri="{9D8B030D-6E8A-4147-A177-3AD203B41FA5}">
                      <a16:colId xmlns:a16="http://schemas.microsoft.com/office/drawing/2014/main" val="1994169013"/>
                    </a:ext>
                  </a:extLst>
                </a:gridCol>
                <a:gridCol w="1033077">
                  <a:extLst>
                    <a:ext uri="{9D8B030D-6E8A-4147-A177-3AD203B41FA5}">
                      <a16:colId xmlns:a16="http://schemas.microsoft.com/office/drawing/2014/main" val="710920782"/>
                    </a:ext>
                  </a:extLst>
                </a:gridCol>
                <a:gridCol w="1095338">
                  <a:extLst>
                    <a:ext uri="{9D8B030D-6E8A-4147-A177-3AD203B41FA5}">
                      <a16:colId xmlns:a16="http://schemas.microsoft.com/office/drawing/2014/main" val="4177899706"/>
                    </a:ext>
                  </a:extLst>
                </a:gridCol>
                <a:gridCol w="970814">
                  <a:extLst>
                    <a:ext uri="{9D8B030D-6E8A-4147-A177-3AD203B41FA5}">
                      <a16:colId xmlns:a16="http://schemas.microsoft.com/office/drawing/2014/main" val="1581340970"/>
                    </a:ext>
                  </a:extLst>
                </a:gridCol>
              </a:tblGrid>
              <a:tr h="205740">
                <a:tc gridSpan="4">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all" spc="0" normalizeH="0" baseline="0" noProof="0" dirty="0">
                          <a:ln>
                            <a:noFill/>
                          </a:ln>
                          <a:solidFill>
                            <a:srgbClr val="414042"/>
                          </a:solidFill>
                          <a:effectLst/>
                          <a:uLnTx/>
                          <a:uFillTx/>
                          <a:latin typeface="Nunito" pitchFamily="2" charset="77"/>
                          <a:ea typeface="+mn-ea"/>
                          <a:cs typeface="+mn-cs"/>
                        </a:rPr>
                        <a:t>Tuesday, April 21, 2026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56643102"/>
                  </a:ext>
                </a:extLst>
              </a:tr>
              <a:tr h="24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noProof="0" dirty="0">
                          <a:latin typeface="Nunito" pitchFamily="2" charset="77"/>
                        </a:rPr>
                        <a:t>1pm Eastern</a:t>
                      </a:r>
                      <a:endParaRPr lang="en-US" sz="1050" dirty="0">
                        <a:latin typeface="Nunito"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noProof="0" dirty="0">
                          <a:latin typeface="Nunito" pitchFamily="2" charset="77"/>
                        </a:rPr>
                        <a:t>12pm Central</a:t>
                      </a:r>
                      <a:endParaRPr lang="en-US" sz="1050" dirty="0">
                        <a:latin typeface="Nunito"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noProof="0" dirty="0">
                          <a:latin typeface="Nunito" pitchFamily="2" charset="77"/>
                        </a:rPr>
                        <a:t>11am Mountain</a:t>
                      </a:r>
                      <a:endParaRPr lang="en-US" sz="1050" dirty="0">
                        <a:latin typeface="Nunito" pitchFamily="2" charset="77"/>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noProof="0" dirty="0">
                          <a:latin typeface="Nunito" pitchFamily="2" charset="77"/>
                        </a:rPr>
                        <a:t>10am Pacific</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9024993"/>
                  </a:ext>
                </a:extLst>
              </a:tr>
            </a:tbl>
          </a:graphicData>
        </a:graphic>
      </p:graphicFrame>
      <p:sp>
        <p:nvSpPr>
          <p:cNvPr id="3" name="Text Placeholder 11">
            <a:extLst>
              <a:ext uri="{FF2B5EF4-FFF2-40B4-BE49-F238E27FC236}">
                <a16:creationId xmlns:a16="http://schemas.microsoft.com/office/drawing/2014/main" id="{4EDC2A6B-D79A-1648-6688-AE35264FEFBF}"/>
              </a:ext>
            </a:extLst>
          </p:cNvPr>
          <p:cNvSpPr>
            <a:spLocks noGrp="1"/>
          </p:cNvSpPr>
          <p:nvPr>
            <p:ph type="body" sz="quarter" idx="10"/>
          </p:nvPr>
        </p:nvSpPr>
        <p:spPr>
          <a:xfrm>
            <a:off x="342900" y="2286000"/>
            <a:ext cx="4305300" cy="588048"/>
          </a:xfrm>
        </p:spPr>
        <p:txBody>
          <a:bodyPr/>
          <a:lstStyle/>
          <a:p>
            <a:pPr>
              <a:lnSpc>
                <a:spcPts val="1700"/>
              </a:lnSpc>
            </a:pPr>
            <a:r>
              <a:rPr lang="en-US" sz="1250" dirty="0"/>
              <a:t>Obtaining Pretrial Relief in Federal Court and Enforcing the Order Through Contempt Remedies</a:t>
            </a:r>
          </a:p>
          <a:p>
            <a:endParaRPr lang="en-US" sz="1200" dirty="0"/>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 Obtaining a TRO or Preliminary Injunction</a:t>
            </a:r>
          </a:p>
        </p:txBody>
      </p:sp>
      <p:sp>
        <p:nvSpPr>
          <p:cNvPr id="3" name="Content Placeholder 2"/>
          <p:cNvSpPr>
            <a:spLocks noGrp="1"/>
          </p:cNvSpPr>
          <p:nvPr>
            <p:ph idx="1"/>
          </p:nvPr>
        </p:nvSpPr>
        <p:spPr/>
        <p:txBody>
          <a:bodyPr>
            <a:normAutofit lnSpcReduction="10000"/>
          </a:bodyPr>
          <a:lstStyle/>
          <a:p>
            <a:r>
              <a:rPr lang="en-US" dirty="0"/>
              <a:t>Regardless of the standard used, irreparable harm and some showing of likelihood of success on the merits are fundamental to obtaining relief.  </a:t>
            </a:r>
          </a:p>
          <a:p>
            <a:r>
              <a:rPr lang="en-US" dirty="0"/>
              <a:t>A higher standard may apply for a “mandatory injunction.”</a:t>
            </a:r>
          </a:p>
          <a:p>
            <a:pPr lvl="1"/>
            <a:r>
              <a:rPr lang="en-US" dirty="0"/>
              <a:t>Mandatory injunctions compel an act (e.g., an order compelling a transfer of title of property), whereas prohibitory injunctions prohibit an act (e.g., an order to refrain from transferring title to property).</a:t>
            </a:r>
          </a:p>
          <a:p>
            <a:pPr lvl="1"/>
            <a:r>
              <a:rPr lang="en-US" dirty="0"/>
              <a:t>Some courts will require a “clear showing” for mandatory injunctions. </a:t>
            </a:r>
            <a:r>
              <a:rPr lang="en-US" i="1" dirty="0"/>
              <a:t>E.g.</a:t>
            </a:r>
            <a:r>
              <a:rPr lang="en-US" dirty="0"/>
              <a:t>, </a:t>
            </a:r>
            <a:r>
              <a:rPr lang="en-US" i="1" dirty="0" err="1"/>
              <a:t>Cacchillo</a:t>
            </a:r>
            <a:r>
              <a:rPr lang="en-US" i="1" dirty="0"/>
              <a:t> v. </a:t>
            </a:r>
            <a:r>
              <a:rPr lang="en-US" i="1" dirty="0" err="1"/>
              <a:t>Insmed</a:t>
            </a:r>
            <a:r>
              <a:rPr lang="en-US" i="1" dirty="0"/>
              <a:t>, Inc.</a:t>
            </a:r>
            <a:r>
              <a:rPr lang="en-US" dirty="0"/>
              <a:t>, 638 F.3d 401, 406 (2d Cir. 2011).</a:t>
            </a:r>
          </a:p>
          <a:p>
            <a:endParaRPr lang="en-US" dirty="0"/>
          </a:p>
        </p:txBody>
      </p:sp>
      <p:sp>
        <p:nvSpPr>
          <p:cNvPr id="4" name="Slide Number Placeholder 3">
            <a:extLst>
              <a:ext uri="{FF2B5EF4-FFF2-40B4-BE49-F238E27FC236}">
                <a16:creationId xmlns:a16="http://schemas.microsoft.com/office/drawing/2014/main" id="{F85CD7B7-AA86-4D7C-81FB-C18AF36FCA50}"/>
              </a:ext>
            </a:extLst>
          </p:cNvPr>
          <p:cNvSpPr>
            <a:spLocks noGrp="1"/>
          </p:cNvSpPr>
          <p:nvPr>
            <p:ph type="sldNum" sz="quarter" idx="12"/>
          </p:nvPr>
        </p:nvSpPr>
        <p:spPr/>
        <p:txBody>
          <a:bodyPr/>
          <a:lstStyle/>
          <a:p>
            <a:fld id="{8216F486-0CFC-44B8-ABC6-7675E0B75693}" type="slidenum">
              <a:rPr lang="en-US" smtClean="0"/>
              <a:t>10</a:t>
            </a:fld>
            <a:endParaRPr lang="en-US" dirty="0"/>
          </a:p>
        </p:txBody>
      </p:sp>
    </p:spTree>
    <p:extLst>
      <p:ext uri="{BB962C8B-B14F-4D97-AF65-F5344CB8AC3E}">
        <p14:creationId xmlns:p14="http://schemas.microsoft.com/office/powerpoint/2010/main" val="411887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 Types of Cases: strategic considerations and procedural hurdles</a:t>
            </a:r>
          </a:p>
        </p:txBody>
      </p:sp>
      <p:sp>
        <p:nvSpPr>
          <p:cNvPr id="3" name="Content Placeholder 2"/>
          <p:cNvSpPr>
            <a:spLocks noGrp="1"/>
          </p:cNvSpPr>
          <p:nvPr>
            <p:ph idx="1"/>
          </p:nvPr>
        </p:nvSpPr>
        <p:spPr/>
        <p:txBody>
          <a:bodyPr>
            <a:normAutofit/>
          </a:bodyPr>
          <a:lstStyle/>
          <a:p>
            <a:r>
              <a:rPr lang="en-US" dirty="0"/>
              <a:t>Intellectual property (patent, trademark, copyright)</a:t>
            </a:r>
          </a:p>
          <a:p>
            <a:r>
              <a:rPr lang="en-US" dirty="0"/>
              <a:t>Trade secrets</a:t>
            </a:r>
          </a:p>
          <a:p>
            <a:r>
              <a:rPr lang="en-US" dirty="0"/>
              <a:t>Covenants not to compete</a:t>
            </a:r>
          </a:p>
          <a:p>
            <a:r>
              <a:rPr lang="en-US" dirty="0"/>
              <a:t>Asset preservation</a:t>
            </a:r>
          </a:p>
          <a:p>
            <a:pPr marL="0" indent="0">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8409DFE8-593F-4DFA-A71B-70DE2084E668}"/>
              </a:ext>
            </a:extLst>
          </p:cNvPr>
          <p:cNvSpPr>
            <a:spLocks noGrp="1"/>
          </p:cNvSpPr>
          <p:nvPr>
            <p:ph type="sldNum" sz="quarter" idx="12"/>
          </p:nvPr>
        </p:nvSpPr>
        <p:spPr/>
        <p:txBody>
          <a:bodyPr/>
          <a:lstStyle/>
          <a:p>
            <a:fld id="{8216F486-0CFC-44B8-ABC6-7675E0B75693}" type="slidenum">
              <a:rPr lang="en-US" smtClean="0"/>
              <a:t>11</a:t>
            </a:fld>
            <a:endParaRPr lang="en-US" dirty="0"/>
          </a:p>
        </p:txBody>
      </p:sp>
    </p:spTree>
    <p:extLst>
      <p:ext uri="{BB962C8B-B14F-4D97-AF65-F5344CB8AC3E}">
        <p14:creationId xmlns:p14="http://schemas.microsoft.com/office/powerpoint/2010/main" val="38597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Patent cases: strategic considerations and procedural hurdles</a:t>
            </a:r>
          </a:p>
        </p:txBody>
      </p:sp>
      <p:sp>
        <p:nvSpPr>
          <p:cNvPr id="3" name="Content Placeholder 2"/>
          <p:cNvSpPr>
            <a:spLocks noGrp="1"/>
          </p:cNvSpPr>
          <p:nvPr>
            <p:ph idx="1"/>
          </p:nvPr>
        </p:nvSpPr>
        <p:spPr/>
        <p:txBody>
          <a:bodyPr>
            <a:normAutofit/>
          </a:bodyPr>
          <a:lstStyle/>
          <a:p>
            <a:r>
              <a:rPr lang="en-US" dirty="0"/>
              <a:t>Injunctions involving patents</a:t>
            </a:r>
          </a:p>
          <a:p>
            <a:pPr lvl="1"/>
            <a:r>
              <a:rPr lang="en-US" dirty="0"/>
              <a:t>Preliminary injunctions where patentees seek to enjoin infringers from further infringement pending trial.</a:t>
            </a:r>
          </a:p>
          <a:p>
            <a:pPr lvl="1"/>
            <a:r>
              <a:rPr lang="en-US" dirty="0"/>
              <a:t>May seek a recall of products.</a:t>
            </a:r>
          </a:p>
          <a:p>
            <a:pPr lvl="1"/>
            <a:r>
              <a:rPr lang="en-US" dirty="0"/>
              <a:t>May enjoin termination of patent licenses.</a:t>
            </a:r>
          </a:p>
          <a:p>
            <a:endParaRPr lang="en-US" dirty="0"/>
          </a:p>
          <a:p>
            <a:pPr lvl="1"/>
            <a:endParaRPr lang="en-US" dirty="0"/>
          </a:p>
        </p:txBody>
      </p:sp>
      <p:sp>
        <p:nvSpPr>
          <p:cNvPr id="4" name="Slide Number Placeholder 3">
            <a:extLst>
              <a:ext uri="{FF2B5EF4-FFF2-40B4-BE49-F238E27FC236}">
                <a16:creationId xmlns:a16="http://schemas.microsoft.com/office/drawing/2014/main" id="{8975F57A-71BD-4FD4-AD98-1012A6F12AD9}"/>
              </a:ext>
            </a:extLst>
          </p:cNvPr>
          <p:cNvSpPr>
            <a:spLocks noGrp="1"/>
          </p:cNvSpPr>
          <p:nvPr>
            <p:ph type="sldNum" sz="quarter" idx="12"/>
          </p:nvPr>
        </p:nvSpPr>
        <p:spPr/>
        <p:txBody>
          <a:bodyPr/>
          <a:lstStyle/>
          <a:p>
            <a:fld id="{8216F486-0CFC-44B8-ABC6-7675E0B75693}" type="slidenum">
              <a:rPr lang="en-US" smtClean="0"/>
              <a:t>12</a:t>
            </a:fld>
            <a:endParaRPr lang="en-US" dirty="0"/>
          </a:p>
        </p:txBody>
      </p:sp>
    </p:spTree>
    <p:extLst>
      <p:ext uri="{BB962C8B-B14F-4D97-AF65-F5344CB8AC3E}">
        <p14:creationId xmlns:p14="http://schemas.microsoft.com/office/powerpoint/2010/main" val="104008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Patent cases: strategic considerations and procedural hurdles</a:t>
            </a:r>
          </a:p>
        </p:txBody>
      </p:sp>
      <p:sp>
        <p:nvSpPr>
          <p:cNvPr id="3" name="Content Placeholder 2"/>
          <p:cNvSpPr>
            <a:spLocks noGrp="1"/>
          </p:cNvSpPr>
          <p:nvPr>
            <p:ph idx="1"/>
          </p:nvPr>
        </p:nvSpPr>
        <p:spPr/>
        <p:txBody>
          <a:bodyPr>
            <a:normAutofit/>
          </a:bodyPr>
          <a:lstStyle/>
          <a:p>
            <a:r>
              <a:rPr lang="en-US" dirty="0"/>
              <a:t>Strategic consideration—validity challenges</a:t>
            </a:r>
          </a:p>
          <a:p>
            <a:pPr lvl="1"/>
            <a:r>
              <a:rPr lang="en-US" dirty="0"/>
              <a:t>The burdens associated with invalidity are different on a preliminary injunction motion</a:t>
            </a:r>
          </a:p>
          <a:p>
            <a:pPr lvl="1"/>
            <a:r>
              <a:rPr lang="en-US" dirty="0"/>
              <a:t>Because the movant (generally the plaintiff) bears the burden of proof to show entitlement to injunctive relief, the movant must show defendant is not likely to succeed on merits of affirmative defenses. </a:t>
            </a:r>
            <a:r>
              <a:rPr lang="en-US" i="1" dirty="0"/>
              <a:t>Amazon.com, Inc. v. Barnesandnoble.com, Inc.</a:t>
            </a:r>
            <a:r>
              <a:rPr lang="en-US" dirty="0"/>
              <a:t>, 239 F.3d 1343, 1359 (Fed. Cir. 2001). This means defendant can defeat a motion for injunction by establishing a “substantial question” concerning invalidity of the patent.  </a:t>
            </a:r>
            <a:r>
              <a:rPr lang="en-US" i="1" dirty="0"/>
              <a:t>Id. </a:t>
            </a:r>
            <a:r>
              <a:rPr lang="en-US" dirty="0"/>
              <a:t>at 1350-51.  </a:t>
            </a:r>
          </a:p>
          <a:p>
            <a:pPr lvl="1"/>
            <a:endParaRPr lang="en-US" dirty="0"/>
          </a:p>
        </p:txBody>
      </p:sp>
      <p:sp>
        <p:nvSpPr>
          <p:cNvPr id="4" name="Slide Number Placeholder 3">
            <a:extLst>
              <a:ext uri="{FF2B5EF4-FFF2-40B4-BE49-F238E27FC236}">
                <a16:creationId xmlns:a16="http://schemas.microsoft.com/office/drawing/2014/main" id="{00E20DF6-42D3-4843-976F-FBE8ED9F297A}"/>
              </a:ext>
            </a:extLst>
          </p:cNvPr>
          <p:cNvSpPr>
            <a:spLocks noGrp="1"/>
          </p:cNvSpPr>
          <p:nvPr>
            <p:ph type="sldNum" sz="quarter" idx="12"/>
          </p:nvPr>
        </p:nvSpPr>
        <p:spPr/>
        <p:txBody>
          <a:bodyPr/>
          <a:lstStyle/>
          <a:p>
            <a:fld id="{8216F486-0CFC-44B8-ABC6-7675E0B75693}" type="slidenum">
              <a:rPr lang="en-US" smtClean="0"/>
              <a:t>13</a:t>
            </a:fld>
            <a:endParaRPr lang="en-US" dirty="0"/>
          </a:p>
        </p:txBody>
      </p:sp>
    </p:spTree>
    <p:extLst>
      <p:ext uri="{BB962C8B-B14F-4D97-AF65-F5344CB8AC3E}">
        <p14:creationId xmlns:p14="http://schemas.microsoft.com/office/powerpoint/2010/main" val="20905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Patent cases: strategic considerations and procedural hurdles</a:t>
            </a:r>
          </a:p>
        </p:txBody>
      </p:sp>
      <p:sp>
        <p:nvSpPr>
          <p:cNvPr id="3" name="Content Placeholder 2"/>
          <p:cNvSpPr>
            <a:spLocks noGrp="1"/>
          </p:cNvSpPr>
          <p:nvPr>
            <p:ph idx="1"/>
          </p:nvPr>
        </p:nvSpPr>
        <p:spPr/>
        <p:txBody>
          <a:bodyPr>
            <a:normAutofit fontScale="92500" lnSpcReduction="10000"/>
          </a:bodyPr>
          <a:lstStyle/>
          <a:p>
            <a:r>
              <a:rPr lang="en-US" dirty="0"/>
              <a:t>Certain types of patents may have special considerations:</a:t>
            </a:r>
          </a:p>
          <a:p>
            <a:pPr lvl="1"/>
            <a:r>
              <a:rPr lang="en-US" dirty="0"/>
              <a:t>Drug patents, which impact public health. </a:t>
            </a:r>
            <a:r>
              <a:rPr lang="en-US" i="1" dirty="0"/>
              <a:t>See 3M </a:t>
            </a:r>
            <a:r>
              <a:rPr lang="en-US" i="1" dirty="0" err="1"/>
              <a:t>Unitek</a:t>
            </a:r>
            <a:r>
              <a:rPr lang="en-US" i="1" dirty="0"/>
              <a:t> Corp. v. </a:t>
            </a:r>
            <a:r>
              <a:rPr lang="en-US" i="1" dirty="0" err="1"/>
              <a:t>Ormco</a:t>
            </a:r>
            <a:r>
              <a:rPr lang="en-US" i="1" dirty="0"/>
              <a:t> Co.</a:t>
            </a:r>
            <a:r>
              <a:rPr lang="en-US" dirty="0"/>
              <a:t>, 96 F. Supp. 2d 1042, 1052 (C.D. Cal. 2000) (discussing injunction of products alleged to infringe patents where those products have significant effect on public health). </a:t>
            </a:r>
          </a:p>
          <a:p>
            <a:pPr lvl="1"/>
            <a:r>
              <a:rPr lang="en-US" dirty="0"/>
              <a:t>Similar for life saving medical devices. </a:t>
            </a:r>
            <a:r>
              <a:rPr lang="en-US" i="1" dirty="0" err="1"/>
              <a:t>Cordis</a:t>
            </a:r>
            <a:r>
              <a:rPr lang="en-US" i="1" dirty="0"/>
              <a:t> Corp. v. Boston Sci. Corp.</a:t>
            </a:r>
            <a:r>
              <a:rPr lang="en-US" dirty="0"/>
              <a:t>, 2003 U.S. Dist. LEXIS 21338 (D. Del. Nov. 21, 2003).</a:t>
            </a:r>
          </a:p>
          <a:p>
            <a:r>
              <a:rPr lang="en-US" dirty="0"/>
              <a:t>Multi-feature products (e.g., cell phones). </a:t>
            </a:r>
          </a:p>
          <a:p>
            <a:pPr lvl="1"/>
            <a:r>
              <a:rPr lang="en-US" dirty="0"/>
              <a:t>To enjoin sale of product must show that patented feature drives demand—causal nexus between infringement and harm.  </a:t>
            </a:r>
            <a:r>
              <a:rPr lang="en-US" i="1" dirty="0"/>
              <a:t>Apple, Inc. v. Samsung </a:t>
            </a:r>
            <a:r>
              <a:rPr lang="en-US" i="1" dirty="0" err="1"/>
              <a:t>Elecs</a:t>
            </a:r>
            <a:r>
              <a:rPr lang="en-US" i="1" dirty="0"/>
              <a:t>. Co.</a:t>
            </a:r>
            <a:r>
              <a:rPr lang="en-US" dirty="0"/>
              <a:t>, 678 F.3d 1314, 1324 (Fed. Cir. 2012).</a:t>
            </a:r>
          </a:p>
          <a:p>
            <a:pPr lvl="1"/>
            <a:endParaRPr lang="en-US" dirty="0"/>
          </a:p>
        </p:txBody>
      </p:sp>
      <p:sp>
        <p:nvSpPr>
          <p:cNvPr id="4" name="Slide Number Placeholder 3">
            <a:extLst>
              <a:ext uri="{FF2B5EF4-FFF2-40B4-BE49-F238E27FC236}">
                <a16:creationId xmlns:a16="http://schemas.microsoft.com/office/drawing/2014/main" id="{860BABC6-EFC5-4574-9117-7038A55D523C}"/>
              </a:ext>
            </a:extLst>
          </p:cNvPr>
          <p:cNvSpPr>
            <a:spLocks noGrp="1"/>
          </p:cNvSpPr>
          <p:nvPr>
            <p:ph type="sldNum" sz="quarter" idx="12"/>
          </p:nvPr>
        </p:nvSpPr>
        <p:spPr/>
        <p:txBody>
          <a:bodyPr/>
          <a:lstStyle/>
          <a:p>
            <a:fld id="{8216F486-0CFC-44B8-ABC6-7675E0B75693}" type="slidenum">
              <a:rPr lang="en-US" smtClean="0"/>
              <a:t>14</a:t>
            </a:fld>
            <a:endParaRPr lang="en-US" dirty="0"/>
          </a:p>
        </p:txBody>
      </p:sp>
    </p:spTree>
    <p:extLst>
      <p:ext uri="{BB962C8B-B14F-4D97-AF65-F5344CB8AC3E}">
        <p14:creationId xmlns:p14="http://schemas.microsoft.com/office/powerpoint/2010/main" val="285711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Patent cases: strategic considerations and procedural hurdles</a:t>
            </a:r>
          </a:p>
        </p:txBody>
      </p:sp>
      <p:sp>
        <p:nvSpPr>
          <p:cNvPr id="3" name="Content Placeholder 2"/>
          <p:cNvSpPr>
            <a:spLocks noGrp="1"/>
          </p:cNvSpPr>
          <p:nvPr>
            <p:ph idx="1"/>
          </p:nvPr>
        </p:nvSpPr>
        <p:spPr/>
        <p:txBody>
          <a:bodyPr>
            <a:normAutofit fontScale="77500" lnSpcReduction="20000"/>
          </a:bodyPr>
          <a:lstStyle/>
          <a:p>
            <a:r>
              <a:rPr lang="en-US" dirty="0"/>
              <a:t>Presumption of irreparable harm</a:t>
            </a:r>
          </a:p>
          <a:p>
            <a:pPr lvl="1"/>
            <a:r>
              <a:rPr lang="en-US" dirty="0"/>
              <a:t>Formerly, patent owners enjoyed a presumption of irreparable harm once they established a likelihood of showing infringement of a valid patent.</a:t>
            </a:r>
          </a:p>
          <a:p>
            <a:pPr lvl="1"/>
            <a:r>
              <a:rPr lang="en-US" dirty="0"/>
              <a:t>The Federal Circuit rejected the rule after the Supreme Court’s decision in </a:t>
            </a:r>
            <a:r>
              <a:rPr lang="en-US" i="1" dirty="0"/>
              <a:t>eBay</a:t>
            </a:r>
            <a:r>
              <a:rPr lang="en-US" dirty="0"/>
              <a:t>, which criticized “categorical” rules in applying the four factor test.  </a:t>
            </a:r>
            <a:r>
              <a:rPr lang="en-US" i="1" dirty="0"/>
              <a:t>Robert Bosch LLC v. Pylon Mfg. Corp.</a:t>
            </a:r>
            <a:r>
              <a:rPr lang="en-US" dirty="0"/>
              <a:t>, 659 F.3d 1142, 1149 (Fed. Cir. 2011)</a:t>
            </a:r>
            <a:endParaRPr lang="en-US" dirty="0">
              <a:solidFill>
                <a:srgbClr val="FF0000"/>
              </a:solidFill>
            </a:endParaRPr>
          </a:p>
          <a:p>
            <a:r>
              <a:rPr lang="en-US" dirty="0"/>
              <a:t>“[L]</a:t>
            </a:r>
            <a:r>
              <a:rPr lang="en-US" dirty="0" err="1"/>
              <a:t>ost</a:t>
            </a:r>
            <a:r>
              <a:rPr lang="en-US" dirty="0"/>
              <a:t> sales standing alone are insufficient to prove irreparable harm” because they are presumed to be compensable though damages.  Lost market share and price erosion could lead to a conclusion of irreparable harm. However, those must be proven or “at least substantiated with some evidence” and shown to be caused by ongoing infringement.</a:t>
            </a:r>
          </a:p>
          <a:p>
            <a:r>
              <a:rPr lang="en-US" dirty="0"/>
              <a:t>Loss of only one distributor to an infringer is insufficient to show irreparable harm. </a:t>
            </a:r>
            <a:r>
              <a:rPr lang="en-US" i="1" dirty="0"/>
              <a:t>Automated Merchandising Systems, Inc. v. Crane </a:t>
            </a:r>
            <a:r>
              <a:rPr lang="en-US" dirty="0"/>
              <a:t>(Fed Cir. Dec. 16, 2009).</a:t>
            </a:r>
          </a:p>
          <a:p>
            <a:pPr lvl="1"/>
            <a:endParaRPr lang="en-US" dirty="0">
              <a:solidFill>
                <a:srgbClr val="FF0000"/>
              </a:solidFill>
            </a:endParaRPr>
          </a:p>
        </p:txBody>
      </p:sp>
      <p:sp>
        <p:nvSpPr>
          <p:cNvPr id="4" name="Slide Number Placeholder 3">
            <a:extLst>
              <a:ext uri="{FF2B5EF4-FFF2-40B4-BE49-F238E27FC236}">
                <a16:creationId xmlns:a16="http://schemas.microsoft.com/office/drawing/2014/main" id="{BF8C5081-6440-4A1A-B063-FA05B2E08766}"/>
              </a:ext>
            </a:extLst>
          </p:cNvPr>
          <p:cNvSpPr>
            <a:spLocks noGrp="1"/>
          </p:cNvSpPr>
          <p:nvPr>
            <p:ph type="sldNum" sz="quarter" idx="12"/>
          </p:nvPr>
        </p:nvSpPr>
        <p:spPr/>
        <p:txBody>
          <a:bodyPr/>
          <a:lstStyle/>
          <a:p>
            <a:fld id="{8216F486-0CFC-44B8-ABC6-7675E0B75693}" type="slidenum">
              <a:rPr lang="en-US" smtClean="0"/>
              <a:t>15</a:t>
            </a:fld>
            <a:endParaRPr lang="en-US" dirty="0"/>
          </a:p>
        </p:txBody>
      </p:sp>
    </p:spTree>
    <p:extLst>
      <p:ext uri="{BB962C8B-B14F-4D97-AF65-F5344CB8AC3E}">
        <p14:creationId xmlns:p14="http://schemas.microsoft.com/office/powerpoint/2010/main" val="24686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 cases: strategic considerations </a:t>
            </a:r>
          </a:p>
        </p:txBody>
      </p:sp>
      <p:sp>
        <p:nvSpPr>
          <p:cNvPr id="3" name="Content Placeholder 2"/>
          <p:cNvSpPr>
            <a:spLocks noGrp="1"/>
          </p:cNvSpPr>
          <p:nvPr>
            <p:ph idx="1"/>
          </p:nvPr>
        </p:nvSpPr>
        <p:spPr/>
        <p:txBody>
          <a:bodyPr>
            <a:normAutofit fontScale="92500" lnSpcReduction="10000"/>
          </a:bodyPr>
          <a:lstStyle/>
          <a:p>
            <a:pPr lvl="0"/>
            <a:r>
              <a:rPr lang="en-US" dirty="0"/>
              <a:t>To prevent imminent and irreparable harm (e.g., loss of reputation, brand confusion) that cannot be compensated by money damages alone.</a:t>
            </a:r>
          </a:p>
          <a:p>
            <a:pPr lvl="0"/>
            <a:r>
              <a:rPr lang="en-US" b="1" dirty="0"/>
              <a:t>The Four-Factor Test:</a:t>
            </a:r>
            <a:r>
              <a:rPr lang="en-US" dirty="0"/>
              <a:t> Courts evaluate (1) likelihood of success on the merits, (2) risk of irreparable harm, (3) balance of hardships, and (4) public interest.</a:t>
            </a:r>
          </a:p>
          <a:p>
            <a:pPr lvl="0"/>
            <a:r>
              <a:rPr lang="en-US" b="1" dirty="0"/>
              <a:t>TMA Impact (Irreparable Harm):</a:t>
            </a:r>
            <a:r>
              <a:rPr lang="en-US" dirty="0"/>
              <a:t> Following the Trademark Modernization Act (TMA) of 2020, if a plaintiff establishes a likelihood of success on the merits in a trademark infringement case, a rebuttable presumption of irreparable harm applies.</a:t>
            </a:r>
          </a:p>
          <a:p>
            <a:r>
              <a:rPr lang="en-US" dirty="0"/>
              <a:t>  Congressional overruling of </a:t>
            </a:r>
            <a:r>
              <a:rPr lang="en-US" i="1" dirty="0"/>
              <a:t>eBay</a:t>
            </a:r>
            <a:r>
              <a:rPr lang="en-US" dirty="0"/>
              <a:t> case. </a:t>
            </a:r>
          </a:p>
          <a:p>
            <a:endParaRPr lang="en-US" dirty="0"/>
          </a:p>
        </p:txBody>
      </p:sp>
      <p:sp>
        <p:nvSpPr>
          <p:cNvPr id="4" name="Slide Number Placeholder 3">
            <a:extLst>
              <a:ext uri="{FF2B5EF4-FFF2-40B4-BE49-F238E27FC236}">
                <a16:creationId xmlns:a16="http://schemas.microsoft.com/office/drawing/2014/main" id="{AE01156C-BE11-48BD-B297-ED0C0FC12C64}"/>
              </a:ext>
            </a:extLst>
          </p:cNvPr>
          <p:cNvSpPr>
            <a:spLocks noGrp="1"/>
          </p:cNvSpPr>
          <p:nvPr>
            <p:ph type="sldNum" sz="quarter" idx="12"/>
          </p:nvPr>
        </p:nvSpPr>
        <p:spPr/>
        <p:txBody>
          <a:bodyPr/>
          <a:lstStyle/>
          <a:p>
            <a:fld id="{8216F486-0CFC-44B8-ABC6-7675E0B75693}" type="slidenum">
              <a:rPr lang="en-US" smtClean="0"/>
              <a:t>16</a:t>
            </a:fld>
            <a:endParaRPr lang="en-US" dirty="0"/>
          </a:p>
        </p:txBody>
      </p:sp>
    </p:spTree>
    <p:extLst>
      <p:ext uri="{BB962C8B-B14F-4D97-AF65-F5344CB8AC3E}">
        <p14:creationId xmlns:p14="http://schemas.microsoft.com/office/powerpoint/2010/main" val="403425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Copyright cases: strategic considerations and procedural hurdles</a:t>
            </a:r>
          </a:p>
        </p:txBody>
      </p:sp>
      <p:sp>
        <p:nvSpPr>
          <p:cNvPr id="3" name="Content Placeholder 2"/>
          <p:cNvSpPr>
            <a:spLocks noGrp="1"/>
          </p:cNvSpPr>
          <p:nvPr>
            <p:ph idx="1"/>
          </p:nvPr>
        </p:nvSpPr>
        <p:spPr/>
        <p:txBody>
          <a:bodyPr>
            <a:normAutofit fontScale="85000" lnSpcReduction="20000"/>
          </a:bodyPr>
          <a:lstStyle/>
          <a:p>
            <a:r>
              <a:rPr lang="en-US" dirty="0"/>
              <a:t>Prior presumption of irreparable harm is being rejected in light of </a:t>
            </a:r>
            <a:r>
              <a:rPr lang="en-US" i="1" dirty="0"/>
              <a:t>eBay</a:t>
            </a:r>
            <a:r>
              <a:rPr lang="en-US" dirty="0"/>
              <a:t> decision. </a:t>
            </a:r>
            <a:r>
              <a:rPr lang="en-US" i="1" dirty="0"/>
              <a:t>See Flexible Lifeline Sys. v. Precision Lift, Inc.</a:t>
            </a:r>
            <a:r>
              <a:rPr lang="en-US" dirty="0"/>
              <a:t>, 654 F.3d 989, 998 (9th Cir. 2011) (holding no presumption of irreparable harm and discussing similar holdings in other circuits).</a:t>
            </a:r>
          </a:p>
          <a:p>
            <a:r>
              <a:rPr lang="en-US" dirty="0"/>
              <a:t>However, in balancing harms, the Second and Ninth Circuits (the most important in copyright cases because together they are resident to the publishing, music, software and acting community) rarely require hardship to the defendant to be balanced at all if the plaintiff can show that it is likely to succeed on the merits of its claim. Even the remaining circuits, which nominally consider this factor in all cases, generally "tip the balance of hardships in the plaintiffs favor to the extent that it has shown a likelihood of success on the merits."</a:t>
            </a:r>
          </a:p>
          <a:p>
            <a:endParaRPr lang="en-US" dirty="0"/>
          </a:p>
        </p:txBody>
      </p:sp>
      <p:sp>
        <p:nvSpPr>
          <p:cNvPr id="4" name="Slide Number Placeholder 3">
            <a:extLst>
              <a:ext uri="{FF2B5EF4-FFF2-40B4-BE49-F238E27FC236}">
                <a16:creationId xmlns:a16="http://schemas.microsoft.com/office/drawing/2014/main" id="{3D612A75-6F34-4EE7-8242-8A066710E322}"/>
              </a:ext>
            </a:extLst>
          </p:cNvPr>
          <p:cNvSpPr>
            <a:spLocks noGrp="1"/>
          </p:cNvSpPr>
          <p:nvPr>
            <p:ph type="sldNum" sz="quarter" idx="12"/>
          </p:nvPr>
        </p:nvSpPr>
        <p:spPr/>
        <p:txBody>
          <a:bodyPr/>
          <a:lstStyle/>
          <a:p>
            <a:fld id="{8216F486-0CFC-44B8-ABC6-7675E0B75693}" type="slidenum">
              <a:rPr lang="en-US" smtClean="0"/>
              <a:t>17</a:t>
            </a:fld>
            <a:endParaRPr lang="en-US" dirty="0"/>
          </a:p>
        </p:txBody>
      </p:sp>
    </p:spTree>
    <p:extLst>
      <p:ext uri="{BB962C8B-B14F-4D97-AF65-F5344CB8AC3E}">
        <p14:creationId xmlns:p14="http://schemas.microsoft.com/office/powerpoint/2010/main" val="328394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Trade Secrets cases: strategic considerations and procedural hurdles</a:t>
            </a:r>
          </a:p>
        </p:txBody>
      </p:sp>
      <p:sp>
        <p:nvSpPr>
          <p:cNvPr id="3" name="Content Placeholder 2"/>
          <p:cNvSpPr>
            <a:spLocks noGrp="1"/>
          </p:cNvSpPr>
          <p:nvPr>
            <p:ph idx="1"/>
          </p:nvPr>
        </p:nvSpPr>
        <p:spPr/>
        <p:txBody>
          <a:bodyPr>
            <a:normAutofit fontScale="92500" lnSpcReduction="20000"/>
          </a:bodyPr>
          <a:lstStyle/>
          <a:p>
            <a:r>
              <a:rPr lang="en-US" dirty="0"/>
              <a:t>Trade secrets litigation is unique in that the subject matter of the litigation (presumptively public proceedings) is by definition a secret.  </a:t>
            </a:r>
          </a:p>
          <a:p>
            <a:r>
              <a:rPr lang="en-US" dirty="0"/>
              <a:t>Therefore, trade secret plaintiffs will invariably need to seek an early protective order and to seal its motion papers.  </a:t>
            </a:r>
          </a:p>
          <a:p>
            <a:r>
              <a:rPr lang="en-US" dirty="0"/>
              <a:t>Trade secret defendants will invariably argue that their principals need to view materials in order to defend themselves.  </a:t>
            </a:r>
          </a:p>
          <a:p>
            <a:r>
              <a:rPr lang="en-US" dirty="0"/>
              <a:t>Prior to initiating trade secrets lawsuit and seeking interim injunctive relief—the plaintiffs must be prepared to articulate what its trade secrets are and what the harm from disclosure in litigation will be.  </a:t>
            </a:r>
          </a:p>
        </p:txBody>
      </p:sp>
      <p:sp>
        <p:nvSpPr>
          <p:cNvPr id="4" name="Slide Number Placeholder 3">
            <a:extLst>
              <a:ext uri="{FF2B5EF4-FFF2-40B4-BE49-F238E27FC236}">
                <a16:creationId xmlns:a16="http://schemas.microsoft.com/office/drawing/2014/main" id="{79AFBF06-BA29-4E0D-9E8E-BF24F2DA7358}"/>
              </a:ext>
            </a:extLst>
          </p:cNvPr>
          <p:cNvSpPr>
            <a:spLocks noGrp="1"/>
          </p:cNvSpPr>
          <p:nvPr>
            <p:ph type="sldNum" sz="quarter" idx="12"/>
          </p:nvPr>
        </p:nvSpPr>
        <p:spPr/>
        <p:txBody>
          <a:bodyPr/>
          <a:lstStyle/>
          <a:p>
            <a:fld id="{8216F486-0CFC-44B8-ABC6-7675E0B75693}" type="slidenum">
              <a:rPr lang="en-US" smtClean="0"/>
              <a:t>18</a:t>
            </a:fld>
            <a:endParaRPr lang="en-US" dirty="0"/>
          </a:p>
        </p:txBody>
      </p:sp>
    </p:spTree>
    <p:extLst>
      <p:ext uri="{BB962C8B-B14F-4D97-AF65-F5344CB8AC3E}">
        <p14:creationId xmlns:p14="http://schemas.microsoft.com/office/powerpoint/2010/main" val="148012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Trade Secrets cases: strategic considerations and procedural hurdles</a:t>
            </a:r>
          </a:p>
        </p:txBody>
      </p:sp>
      <p:sp>
        <p:nvSpPr>
          <p:cNvPr id="3" name="Content Placeholder 2"/>
          <p:cNvSpPr>
            <a:spLocks noGrp="1"/>
          </p:cNvSpPr>
          <p:nvPr>
            <p:ph idx="1"/>
          </p:nvPr>
        </p:nvSpPr>
        <p:spPr/>
        <p:txBody>
          <a:bodyPr>
            <a:normAutofit fontScale="92500" lnSpcReduction="10000"/>
          </a:bodyPr>
          <a:lstStyle/>
          <a:p>
            <a:r>
              <a:rPr lang="en-US" dirty="0"/>
              <a:t>The presumption of irreparable harm and affect of </a:t>
            </a:r>
            <a:r>
              <a:rPr lang="en-US" i="1" dirty="0"/>
              <a:t>eBay</a:t>
            </a:r>
            <a:r>
              <a:rPr lang="en-US" dirty="0"/>
              <a:t> is more hotly debated in trade secrets cases than other IP areas (which are trending away from a presumption). </a:t>
            </a:r>
          </a:p>
          <a:p>
            <a:pPr lvl="1"/>
            <a:r>
              <a:rPr lang="en-US" dirty="0"/>
              <a:t>Finding a presumption of irreparable harm once likelihood of success in misappropriation established.  </a:t>
            </a:r>
            <a:r>
              <a:rPr lang="en-US" i="1" dirty="0"/>
              <a:t>Freedom Med., Inc. v. </a:t>
            </a:r>
            <a:r>
              <a:rPr lang="en-US" i="1" dirty="0" err="1"/>
              <a:t>Sewpersaud</a:t>
            </a:r>
            <a:r>
              <a:rPr lang="en-US" dirty="0"/>
              <a:t>, No. 6:20-cv-771-Orl-37GJK, 2020 U.S. Dist. LEXIS 109337, at *16 (M.D. Fla. June 23, 2020); </a:t>
            </a:r>
            <a:r>
              <a:rPr lang="en-US" i="1" dirty="0"/>
              <a:t>Moss Holding Co. v. Fuller</a:t>
            </a:r>
            <a:r>
              <a:rPr lang="en-US" dirty="0"/>
              <a:t>, No. 20-cv-01043, 2020 U.S. Dist. LEXIS 39068, at *22 (N.D. Ill. Mar. 6, 2020)</a:t>
            </a:r>
          </a:p>
          <a:p>
            <a:pPr lvl="1"/>
            <a:r>
              <a:rPr lang="en-US" dirty="0"/>
              <a:t>Finding no presumption of irreparable harm.  </a:t>
            </a:r>
            <a:r>
              <a:rPr lang="en-US" dirty="0" err="1"/>
              <a:t>Cutera</a:t>
            </a:r>
            <a:r>
              <a:rPr lang="en-US" dirty="0"/>
              <a:t>, Inc. v. </a:t>
            </a:r>
            <a:r>
              <a:rPr lang="en-US" dirty="0" err="1"/>
              <a:t>Lutronic</a:t>
            </a:r>
            <a:r>
              <a:rPr lang="en-US" dirty="0"/>
              <a:t> Aesthetics, Inc., No. 2:20-cv-00235-KJM-DB, 2020 U.S. Dist. LEXIS 44167, at *19 (E.D. Cal. Mar. 12, 2020); </a:t>
            </a:r>
            <a:r>
              <a:rPr lang="en-US" i="1" dirty="0"/>
              <a:t>Espiritu Santo Holdings, LP v. Libero Partners, LP</a:t>
            </a:r>
            <a:r>
              <a:rPr lang="en-US" dirty="0"/>
              <a:t>, 2019 U.S. Dist. LEXIS 84844, at *64 (S.D.N.Y. May 14, 2019).</a:t>
            </a:r>
          </a:p>
        </p:txBody>
      </p:sp>
      <p:sp>
        <p:nvSpPr>
          <p:cNvPr id="4" name="Slide Number Placeholder 3">
            <a:extLst>
              <a:ext uri="{FF2B5EF4-FFF2-40B4-BE49-F238E27FC236}">
                <a16:creationId xmlns:a16="http://schemas.microsoft.com/office/drawing/2014/main" id="{CBA633A6-1125-4140-B562-A2B39F2A673F}"/>
              </a:ext>
            </a:extLst>
          </p:cNvPr>
          <p:cNvSpPr>
            <a:spLocks noGrp="1"/>
          </p:cNvSpPr>
          <p:nvPr>
            <p:ph type="sldNum" sz="quarter" idx="12"/>
          </p:nvPr>
        </p:nvSpPr>
        <p:spPr/>
        <p:txBody>
          <a:bodyPr/>
          <a:lstStyle/>
          <a:p>
            <a:fld id="{8216F486-0CFC-44B8-ABC6-7675E0B75693}" type="slidenum">
              <a:rPr lang="en-US" smtClean="0"/>
              <a:t>19</a:t>
            </a:fld>
            <a:endParaRPr lang="en-US" dirty="0"/>
          </a:p>
        </p:txBody>
      </p:sp>
    </p:spTree>
    <p:extLst>
      <p:ext uri="{BB962C8B-B14F-4D97-AF65-F5344CB8AC3E}">
        <p14:creationId xmlns:p14="http://schemas.microsoft.com/office/powerpoint/2010/main" val="24756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7D87132-C462-4073-85E7-446094E0430E}"/>
              </a:ext>
            </a:extLst>
          </p:cNvPr>
          <p:cNvSpPr>
            <a:spLocks noGrp="1"/>
          </p:cNvSpPr>
          <p:nvPr>
            <p:ph type="title"/>
          </p:nvPr>
        </p:nvSpPr>
        <p:spPr>
          <a:xfrm>
            <a:off x="1486759" y="1066800"/>
            <a:ext cx="7257191" cy="616446"/>
          </a:xfrm>
        </p:spPr>
        <p:txBody>
          <a:bodyPr/>
          <a:lstStyle/>
          <a:p>
            <a:r>
              <a:rPr lang="en-US" altLang="en-US" dirty="0"/>
              <a:t>Continuing Education Credits</a:t>
            </a:r>
          </a:p>
        </p:txBody>
      </p:sp>
      <p:sp>
        <p:nvSpPr>
          <p:cNvPr id="6" name="Content Placeholder 2">
            <a:extLst>
              <a:ext uri="{FF2B5EF4-FFF2-40B4-BE49-F238E27FC236}">
                <a16:creationId xmlns:a16="http://schemas.microsoft.com/office/drawing/2014/main" id="{C528DF33-3AE4-EB66-0BEC-3AB92D02DBD8}"/>
              </a:ext>
            </a:extLst>
          </p:cNvPr>
          <p:cNvSpPr txBox="1">
            <a:spLocks/>
          </p:cNvSpPr>
          <p:nvPr/>
        </p:nvSpPr>
        <p:spPr>
          <a:xfrm>
            <a:off x="514350" y="2451099"/>
            <a:ext cx="5676900" cy="2969419"/>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r>
              <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rPr>
              <a:t>In order for us to process your continuing education credit, you must confirm your participation in this webinar by responding to the attendance verification prompts and clicking the link to complete the Certification Process following the webinar. </a:t>
            </a: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r>
              <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rPr>
              <a:t>If you don’t click the link following the webinar, you will receive an email including a link to complete the Certification Process within 24 hours.</a:t>
            </a: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r>
              <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rPr>
              <a:t>For any assistance completing the Certification Process, call 1-877-297-2901 or email </a:t>
            </a:r>
            <a:r>
              <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hlinkClick r:id="rId3"/>
              </a:rPr>
              <a:t>helpdesk@beaconlive.com</a:t>
            </a:r>
            <a:r>
              <a:rPr kumimoji="0" lang="en-US" altLang="en-US" sz="1300" b="0" i="0" u="none" strike="noStrike" kern="1200" cap="none" spc="0" normalizeH="0" baseline="0" noProof="0" dirty="0">
                <a:ln>
                  <a:noFill/>
                </a:ln>
                <a:solidFill>
                  <a:srgbClr val="464F57"/>
                </a:solidFill>
                <a:effectLst/>
                <a:uLnTx/>
                <a:uFillTx/>
                <a:latin typeface="Nunito Light" pitchFamily="2" charset="77"/>
                <a:ea typeface="+mn-ea"/>
                <a:cs typeface="+mn-cs"/>
              </a:rPr>
              <a:t>.  For additional information about continuing education, call us at 1-800-926-7926 option 2.</a:t>
            </a:r>
          </a:p>
        </p:txBody>
      </p:sp>
      <p:sp>
        <p:nvSpPr>
          <p:cNvPr id="10" name="Content Placeholder 2">
            <a:extLst>
              <a:ext uri="{FF2B5EF4-FFF2-40B4-BE49-F238E27FC236}">
                <a16:creationId xmlns:a16="http://schemas.microsoft.com/office/drawing/2014/main" id="{2F766EFE-F1C2-54D4-2188-FCDB85AE4C48}"/>
              </a:ext>
            </a:extLst>
          </p:cNvPr>
          <p:cNvSpPr txBox="1">
            <a:spLocks/>
          </p:cNvSpPr>
          <p:nvPr/>
        </p:nvSpPr>
        <p:spPr>
          <a:xfrm>
            <a:off x="291391" y="1989230"/>
            <a:ext cx="1448991" cy="262977"/>
          </a:xfrm>
          <a:prstGeom prst="rect">
            <a:avLst/>
          </a:prstGeom>
        </p:spPr>
        <p:txBody>
          <a:bodyPr vert="horz" lIns="0" tIns="0" rIns="0" bIns="0" rtlCol="0" anchor="ctr" anchorCtr="0">
            <a:noAutofit/>
          </a:bodyPr>
          <a:lstStyle>
            <a:lvl1pPr marL="0" indent="0" algn="ctr" defTabSz="914400" rtl="0" eaLnBrk="1" latinLnBrk="0" hangingPunct="1">
              <a:lnSpc>
                <a:spcPts val="2000"/>
              </a:lnSpc>
              <a:spcBef>
                <a:spcPts val="0"/>
              </a:spcBef>
              <a:spcAft>
                <a:spcPts val="600"/>
              </a:spcAft>
              <a:buClr>
                <a:schemeClr val="accent2"/>
              </a:buClr>
              <a:buSzPct val="75000"/>
              <a:buFont typeface="Arial" panose="020B0604020202020204" pitchFamily="34" charset="0"/>
              <a:buNone/>
              <a:defRPr sz="1200" b="0" i="0" kern="1200">
                <a:solidFill>
                  <a:schemeClr val="bg1"/>
                </a:solidFill>
                <a:latin typeface="Nunito" pitchFamily="2" charset="77"/>
                <a:ea typeface="+mn-ea"/>
                <a:cs typeface="+mn-cs"/>
              </a:defRPr>
            </a:lvl1pPr>
            <a:lvl2pPr marL="457200" indent="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None/>
              <a:defRPr sz="1600" b="0" i="0" kern="1200">
                <a:solidFill>
                  <a:schemeClr val="bg2"/>
                </a:solidFill>
                <a:latin typeface="Nunito Light" pitchFamily="2" charset="77"/>
                <a:ea typeface="+mn-ea"/>
                <a:cs typeface="+mn-cs"/>
              </a:defRPr>
            </a:lvl2pPr>
            <a:lvl3pPr marL="914400" indent="0" algn="l" defTabSz="914400" rtl="0" eaLnBrk="1" latinLnBrk="0" hangingPunct="1">
              <a:lnSpc>
                <a:spcPts val="1800"/>
              </a:lnSpc>
              <a:spcBef>
                <a:spcPts val="0"/>
              </a:spcBef>
              <a:spcAft>
                <a:spcPts val="600"/>
              </a:spcAft>
              <a:buClr>
                <a:schemeClr val="accent2"/>
              </a:buClr>
              <a:buSzPct val="85000"/>
              <a:buFont typeface="System Font Regular"/>
              <a:buNone/>
              <a:defRPr sz="1400" b="0" i="0" kern="1200">
                <a:solidFill>
                  <a:schemeClr val="bg2"/>
                </a:solidFill>
                <a:latin typeface="Nunito Light" pitchFamily="2" charset="77"/>
                <a:ea typeface="+mn-ea"/>
                <a:cs typeface="+mn-cs"/>
              </a:defRPr>
            </a:lvl3pPr>
            <a:lvl4pPr marL="1371600" indent="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None/>
              <a:defRPr sz="1400" b="0" i="0" kern="1200">
                <a:solidFill>
                  <a:schemeClr val="bg2"/>
                </a:solidFill>
                <a:latin typeface="Nunito Light" pitchFamily="2" charset="77"/>
                <a:ea typeface="+mn-ea"/>
                <a:cs typeface="+mn-cs"/>
              </a:defRPr>
            </a:lvl4pPr>
            <a:lvl5pPr marL="1828800" indent="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None/>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ts val="1500"/>
              </a:lnSpc>
              <a:spcBef>
                <a:spcPts val="0"/>
              </a:spcBef>
              <a:spcAft>
                <a:spcPts val="450"/>
              </a:spcAft>
              <a:buClr>
                <a:srgbClr val="FA6600"/>
              </a:buClr>
              <a:buSzPct val="75000"/>
              <a:buFont typeface="Arial" panose="020B0604020202020204" pitchFamily="34" charset="0"/>
              <a:buNone/>
              <a:tabLst/>
              <a:defRPr/>
            </a:pPr>
            <a:r>
              <a:rPr kumimoji="0" lang="en-US" altLang="en-US" sz="900" b="0" i="0" u="none" strike="noStrike" kern="1200" cap="none" spc="0" normalizeH="0" baseline="0" noProof="0" dirty="0">
                <a:ln>
                  <a:noFill/>
                </a:ln>
                <a:solidFill>
                  <a:srgbClr val="FFFFFF"/>
                </a:solidFill>
                <a:effectLst/>
                <a:uLnTx/>
                <a:uFillTx/>
                <a:latin typeface="Nunito" pitchFamily="2" charset="77"/>
                <a:ea typeface="+mn-ea"/>
                <a:cs typeface="+mn-cs"/>
              </a:rPr>
              <a:t>For live event only</a:t>
            </a:r>
          </a:p>
        </p:txBody>
      </p:sp>
      <p:sp>
        <p:nvSpPr>
          <p:cNvPr id="2" name="TextBox 1">
            <a:extLst>
              <a:ext uri="{FF2B5EF4-FFF2-40B4-BE49-F238E27FC236}">
                <a16:creationId xmlns:a16="http://schemas.microsoft.com/office/drawing/2014/main" id="{444D0D86-62F2-D3D4-AFBC-D553D1E39FE8}"/>
              </a:ext>
            </a:extLst>
          </p:cNvPr>
          <p:cNvSpPr txBox="1"/>
          <p:nvPr/>
        </p:nvSpPr>
        <p:spPr>
          <a:xfrm>
            <a:off x="291390" y="1565823"/>
            <a:ext cx="144899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Nunito" pitchFamily="2" charset="0"/>
              </a:rPr>
              <a:t>For live event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Noncompete Litigation has similarities</a:t>
            </a:r>
          </a:p>
        </p:txBody>
      </p:sp>
      <p:sp>
        <p:nvSpPr>
          <p:cNvPr id="3" name="Content Placeholder 2"/>
          <p:cNvSpPr>
            <a:spLocks noGrp="1"/>
          </p:cNvSpPr>
          <p:nvPr>
            <p:ph idx="1"/>
          </p:nvPr>
        </p:nvSpPr>
        <p:spPr>
          <a:xfrm>
            <a:off x="628650" y="2226469"/>
            <a:ext cx="7886700" cy="3243491"/>
          </a:xfrm>
        </p:spPr>
        <p:txBody>
          <a:bodyPr>
            <a:normAutofit fontScale="77500" lnSpcReduction="20000"/>
          </a:bodyPr>
          <a:lstStyle/>
          <a:p>
            <a:r>
              <a:rPr lang="en-US" dirty="0"/>
              <a:t>First step: Determine if the noncompetition covenant is enforceable</a:t>
            </a:r>
          </a:p>
          <a:p>
            <a:pPr lvl="1"/>
            <a:r>
              <a:rPr lang="en-US" dirty="0"/>
              <a:t>Is the agreement reasonable in geographic scope and duration? limitations?</a:t>
            </a:r>
          </a:p>
          <a:p>
            <a:pPr lvl="1"/>
            <a:r>
              <a:rPr lang="en-US" dirty="0"/>
              <a:t>Can the court rewrite or “blue pencil” the agreement?</a:t>
            </a:r>
          </a:p>
          <a:p>
            <a:pPr lvl="2"/>
            <a:r>
              <a:rPr lang="en-US" dirty="0"/>
              <a:t>Courts in most states can; states that are exceptions include Georgia, Nebraska, and Wisconsin</a:t>
            </a:r>
          </a:p>
          <a:p>
            <a:pPr lvl="2"/>
            <a:r>
              <a:rPr lang="en-US" dirty="0"/>
              <a:t>Generally, courts will blue pencil the agreement to effectuate the intent of the parties</a:t>
            </a:r>
          </a:p>
          <a:p>
            <a:pPr lvl="2"/>
            <a:r>
              <a:rPr lang="en-US" dirty="0"/>
              <a:t>On the other hand, courts will decline to blue pencil if the agreement suggests overreaching by the drafter, as evidenced by such issues as a lack of geographical or temporal limits.</a:t>
            </a:r>
          </a:p>
          <a:p>
            <a:pPr lvl="2"/>
            <a:r>
              <a:rPr lang="en-US" dirty="0"/>
              <a:t>If the court blue-pencils, will the resulting agreement effectuate the client’s goals?</a:t>
            </a:r>
          </a:p>
        </p:txBody>
      </p:sp>
      <p:sp>
        <p:nvSpPr>
          <p:cNvPr id="4" name="Slide Number Placeholder 3">
            <a:extLst>
              <a:ext uri="{FF2B5EF4-FFF2-40B4-BE49-F238E27FC236}">
                <a16:creationId xmlns:a16="http://schemas.microsoft.com/office/drawing/2014/main" id="{DB85DAE0-E39F-4FA7-872C-8F3376E523B3}"/>
              </a:ext>
            </a:extLst>
          </p:cNvPr>
          <p:cNvSpPr>
            <a:spLocks noGrp="1"/>
          </p:cNvSpPr>
          <p:nvPr>
            <p:ph type="sldNum" sz="quarter" idx="12"/>
          </p:nvPr>
        </p:nvSpPr>
        <p:spPr/>
        <p:txBody>
          <a:bodyPr/>
          <a:lstStyle/>
          <a:p>
            <a:fld id="{8216F486-0CFC-44B8-ABC6-7675E0B75693}" type="slidenum">
              <a:rPr lang="en-US" smtClean="0"/>
              <a:t>20</a:t>
            </a:fld>
            <a:endParaRPr lang="en-US" dirty="0"/>
          </a:p>
        </p:txBody>
      </p:sp>
    </p:spTree>
    <p:extLst>
      <p:ext uri="{BB962C8B-B14F-4D97-AF65-F5344CB8AC3E}">
        <p14:creationId xmlns:p14="http://schemas.microsoft.com/office/powerpoint/2010/main" val="412069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Noncompete</a:t>
            </a:r>
            <a:r>
              <a:rPr lang="en-US" dirty="0"/>
              <a:t> Litigation (cont.)</a:t>
            </a:r>
          </a:p>
        </p:txBody>
      </p:sp>
      <p:sp>
        <p:nvSpPr>
          <p:cNvPr id="3" name="Content Placeholder 2"/>
          <p:cNvSpPr>
            <a:spLocks noGrp="1"/>
          </p:cNvSpPr>
          <p:nvPr>
            <p:ph idx="1"/>
          </p:nvPr>
        </p:nvSpPr>
        <p:spPr/>
        <p:txBody>
          <a:bodyPr/>
          <a:lstStyle/>
          <a:p>
            <a:pPr marL="0" indent="0">
              <a:buNone/>
            </a:pPr>
            <a:r>
              <a:rPr lang="en-US" dirty="0"/>
              <a:t>Second Step: Determine desired forum</a:t>
            </a:r>
          </a:p>
          <a:p>
            <a:pPr lvl="1"/>
            <a:r>
              <a:rPr lang="en-US" dirty="0"/>
              <a:t>State vs. federal</a:t>
            </a:r>
          </a:p>
          <a:p>
            <a:pPr lvl="1"/>
            <a:r>
              <a:rPr lang="en-US" dirty="0"/>
              <a:t>Does the agreement contain a choice of law provision?</a:t>
            </a:r>
          </a:p>
          <a:p>
            <a:pPr lvl="1"/>
            <a:r>
              <a:rPr lang="en-US" dirty="0"/>
              <a:t>Does a valid contractual forum selection clause control?</a:t>
            </a:r>
          </a:p>
          <a:p>
            <a:pPr lvl="2"/>
            <a:r>
              <a:rPr lang="en-US" dirty="0"/>
              <a:t>In federal court, a forum selection clause is typically deemed enforceable as “a manifestation of the parties preference for a convenient forum.” </a:t>
            </a:r>
            <a:r>
              <a:rPr lang="en-US" i="1" dirty="0"/>
              <a:t>Jumara v. State Farm Ins.Co</a:t>
            </a:r>
            <a:r>
              <a:rPr lang="en-US" dirty="0"/>
              <a:t>., 55 F.3d 873, 880 (3rd Cir. 1995).</a:t>
            </a:r>
          </a:p>
        </p:txBody>
      </p:sp>
      <p:sp>
        <p:nvSpPr>
          <p:cNvPr id="4" name="Slide Number Placeholder 3">
            <a:extLst>
              <a:ext uri="{FF2B5EF4-FFF2-40B4-BE49-F238E27FC236}">
                <a16:creationId xmlns:a16="http://schemas.microsoft.com/office/drawing/2014/main" id="{9B61DEA1-5445-43EB-BF1A-EC79C13CF77A}"/>
              </a:ext>
            </a:extLst>
          </p:cNvPr>
          <p:cNvSpPr>
            <a:spLocks noGrp="1"/>
          </p:cNvSpPr>
          <p:nvPr>
            <p:ph type="sldNum" sz="quarter" idx="12"/>
          </p:nvPr>
        </p:nvSpPr>
        <p:spPr/>
        <p:txBody>
          <a:bodyPr/>
          <a:lstStyle/>
          <a:p>
            <a:fld id="{8216F486-0CFC-44B8-ABC6-7675E0B75693}" type="slidenum">
              <a:rPr lang="en-US" smtClean="0"/>
              <a:t>21</a:t>
            </a:fld>
            <a:endParaRPr lang="en-US" dirty="0"/>
          </a:p>
        </p:txBody>
      </p:sp>
    </p:spTree>
    <p:extLst>
      <p:ext uri="{BB962C8B-B14F-4D97-AF65-F5344CB8AC3E}">
        <p14:creationId xmlns:p14="http://schemas.microsoft.com/office/powerpoint/2010/main" val="393338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Noncompete</a:t>
            </a:r>
            <a:r>
              <a:rPr lang="en-US" dirty="0"/>
              <a:t> Litigation (cont.)</a:t>
            </a:r>
          </a:p>
        </p:txBody>
      </p:sp>
      <p:sp>
        <p:nvSpPr>
          <p:cNvPr id="3" name="Content Placeholder 2"/>
          <p:cNvSpPr>
            <a:spLocks noGrp="1"/>
          </p:cNvSpPr>
          <p:nvPr>
            <p:ph idx="1"/>
          </p:nvPr>
        </p:nvSpPr>
        <p:spPr/>
        <p:txBody>
          <a:bodyPr/>
          <a:lstStyle/>
          <a:p>
            <a:r>
              <a:rPr lang="en-US" dirty="0"/>
              <a:t>Third step: When to HOLD and when to FOLD:</a:t>
            </a:r>
          </a:p>
          <a:p>
            <a:endParaRPr lang="en-US" dirty="0"/>
          </a:p>
          <a:p>
            <a:pPr lvl="1"/>
            <a:r>
              <a:rPr lang="en-US" dirty="0"/>
              <a:t>The best outcome for both parties may be settlement before injunctive relief is granted or denied-you may want to avoid invalidation.</a:t>
            </a:r>
          </a:p>
          <a:p>
            <a:pPr lvl="1"/>
            <a:r>
              <a:rPr lang="en-US" dirty="0"/>
              <a:t>Consider reaching a compromise:</a:t>
            </a:r>
          </a:p>
          <a:p>
            <a:pPr marL="342900" lvl="1" indent="0">
              <a:buNone/>
            </a:pPr>
            <a:r>
              <a:rPr lang="en-US" dirty="0"/>
              <a:t>	a. Rewrite a less restrictive restriction.</a:t>
            </a:r>
          </a:p>
          <a:p>
            <a:pPr marL="342900" lvl="1" indent="0">
              <a:buNone/>
            </a:pPr>
            <a:r>
              <a:rPr lang="en-US" dirty="0"/>
              <a:t>	b. Have counsel fees and other expenses paid to move 	on.</a:t>
            </a:r>
          </a:p>
        </p:txBody>
      </p:sp>
      <p:sp>
        <p:nvSpPr>
          <p:cNvPr id="4" name="Slide Number Placeholder 3">
            <a:extLst>
              <a:ext uri="{FF2B5EF4-FFF2-40B4-BE49-F238E27FC236}">
                <a16:creationId xmlns:a16="http://schemas.microsoft.com/office/drawing/2014/main" id="{952BF104-322F-4B5B-A85D-657F49076066}"/>
              </a:ext>
            </a:extLst>
          </p:cNvPr>
          <p:cNvSpPr>
            <a:spLocks noGrp="1"/>
          </p:cNvSpPr>
          <p:nvPr>
            <p:ph type="sldNum" sz="quarter" idx="12"/>
          </p:nvPr>
        </p:nvSpPr>
        <p:spPr/>
        <p:txBody>
          <a:bodyPr/>
          <a:lstStyle/>
          <a:p>
            <a:fld id="{8216F486-0CFC-44B8-ABC6-7675E0B75693}" type="slidenum">
              <a:rPr lang="en-US" smtClean="0"/>
              <a:t>22</a:t>
            </a:fld>
            <a:endParaRPr lang="en-US" dirty="0"/>
          </a:p>
        </p:txBody>
      </p:sp>
    </p:spTree>
    <p:extLst>
      <p:ext uri="{BB962C8B-B14F-4D97-AF65-F5344CB8AC3E}">
        <p14:creationId xmlns:p14="http://schemas.microsoft.com/office/powerpoint/2010/main" val="195318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0CD9-0D48-2D13-8C4A-C95D4B858E61}"/>
              </a:ext>
            </a:extLst>
          </p:cNvPr>
          <p:cNvSpPr>
            <a:spLocks noGrp="1"/>
          </p:cNvSpPr>
          <p:nvPr>
            <p:ph type="ctrTitle"/>
          </p:nvPr>
        </p:nvSpPr>
        <p:spPr/>
        <p:txBody>
          <a:bodyPr/>
          <a:lstStyle/>
          <a:p>
            <a:r>
              <a:rPr lang="en-US" dirty="0"/>
              <a:t>Lessons learned from recent cases</a:t>
            </a:r>
          </a:p>
        </p:txBody>
      </p:sp>
      <p:sp>
        <p:nvSpPr>
          <p:cNvPr id="3" name="Subtitle 2">
            <a:extLst>
              <a:ext uri="{FF2B5EF4-FFF2-40B4-BE49-F238E27FC236}">
                <a16:creationId xmlns:a16="http://schemas.microsoft.com/office/drawing/2014/main" id="{DA81A4E2-70CE-DA37-C1EC-20A139525824}"/>
              </a:ext>
            </a:extLst>
          </p:cNvPr>
          <p:cNvSpPr>
            <a:spLocks noGrp="1"/>
          </p:cNvSpPr>
          <p:nvPr>
            <p:ph type="subTitle" idx="1"/>
          </p:nvPr>
        </p:nvSpPr>
        <p:spPr/>
        <p:txBody>
          <a:bodyPr/>
          <a:lstStyle/>
          <a:p>
            <a:r>
              <a:rPr lang="en-US" dirty="0"/>
              <a:t>Proof of Irreparable Harm</a:t>
            </a:r>
          </a:p>
        </p:txBody>
      </p:sp>
      <p:sp>
        <p:nvSpPr>
          <p:cNvPr id="4" name="Slide Number Placeholder 3">
            <a:extLst>
              <a:ext uri="{FF2B5EF4-FFF2-40B4-BE49-F238E27FC236}">
                <a16:creationId xmlns:a16="http://schemas.microsoft.com/office/drawing/2014/main" id="{AE3518E6-CBC7-0071-7AA1-9B657B46D768}"/>
              </a:ext>
            </a:extLst>
          </p:cNvPr>
          <p:cNvSpPr>
            <a:spLocks noGrp="1"/>
          </p:cNvSpPr>
          <p:nvPr>
            <p:ph type="sldNum" sz="quarter" idx="12"/>
          </p:nvPr>
        </p:nvSpPr>
        <p:spPr>
          <a:xfrm>
            <a:off x="6457950" y="6416675"/>
            <a:ext cx="2057400" cy="365125"/>
          </a:xfrm>
        </p:spPr>
        <p:txBody>
          <a:bodyPr/>
          <a:lstStyle/>
          <a:p>
            <a:fld id="{8216F486-0CFC-44B8-ABC6-7675E0B75693}" type="slidenum">
              <a:rPr lang="en-US" smtClean="0"/>
              <a:t>23</a:t>
            </a:fld>
            <a:endParaRPr lang="en-US" dirty="0"/>
          </a:p>
        </p:txBody>
      </p:sp>
    </p:spTree>
    <p:extLst>
      <p:ext uri="{BB962C8B-B14F-4D97-AF65-F5344CB8AC3E}">
        <p14:creationId xmlns:p14="http://schemas.microsoft.com/office/powerpoint/2010/main" val="194771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7766-2A76-9B27-C820-CB735CC42C79}"/>
              </a:ext>
            </a:extLst>
          </p:cNvPr>
          <p:cNvSpPr>
            <a:spLocks noGrp="1"/>
          </p:cNvSpPr>
          <p:nvPr>
            <p:ph type="title"/>
          </p:nvPr>
        </p:nvSpPr>
        <p:spPr/>
        <p:txBody>
          <a:bodyPr>
            <a:normAutofit fontScale="90000"/>
          </a:bodyPr>
          <a:lstStyle/>
          <a:p>
            <a:r>
              <a:rPr lang="en-US" i="1" dirty="0"/>
              <a:t>Autobar Systems of New Jersey, dba Total Liquor Controls v. Berg Company LLC</a:t>
            </a:r>
            <a:r>
              <a:rPr lang="en-US" dirty="0"/>
              <a:t> (3d. Cir., 2025). </a:t>
            </a:r>
            <a:br>
              <a:rPr lang="en-US" dirty="0"/>
            </a:br>
            <a:endParaRPr lang="en-US" dirty="0"/>
          </a:p>
        </p:txBody>
      </p:sp>
      <p:sp>
        <p:nvSpPr>
          <p:cNvPr id="3" name="Content Placeholder 2">
            <a:extLst>
              <a:ext uri="{FF2B5EF4-FFF2-40B4-BE49-F238E27FC236}">
                <a16:creationId xmlns:a16="http://schemas.microsoft.com/office/drawing/2014/main" id="{36EC5881-B46A-A2F9-919D-864AF758828F}"/>
              </a:ext>
            </a:extLst>
          </p:cNvPr>
          <p:cNvSpPr>
            <a:spLocks noGrp="1"/>
          </p:cNvSpPr>
          <p:nvPr>
            <p:ph idx="1"/>
          </p:nvPr>
        </p:nvSpPr>
        <p:spPr/>
        <p:txBody>
          <a:bodyPr/>
          <a:lstStyle/>
          <a:p>
            <a:r>
              <a:rPr lang="en-US" dirty="0"/>
              <a:t>Franchisee was at risk of losing its supplier and filed a lawsuit for breach of contract, breach of duty of good faith and fair dealing and under the New Jersey Franchise Practices Act. </a:t>
            </a:r>
          </a:p>
          <a:p>
            <a:r>
              <a:rPr lang="en-US" dirty="0"/>
              <a:t>The Act requires good cause for termination, which under the Act basically requires a material breach by the franchisee in order to justify termination. The Act provides that a court may issue an injunction against the termination of a franchise in violation of the Act. </a:t>
            </a:r>
          </a:p>
        </p:txBody>
      </p:sp>
      <p:sp>
        <p:nvSpPr>
          <p:cNvPr id="4" name="Slide Number Placeholder 3">
            <a:extLst>
              <a:ext uri="{FF2B5EF4-FFF2-40B4-BE49-F238E27FC236}">
                <a16:creationId xmlns:a16="http://schemas.microsoft.com/office/drawing/2014/main" id="{413EC48C-F425-DA19-1963-6F7EC6263180}"/>
              </a:ext>
            </a:extLst>
          </p:cNvPr>
          <p:cNvSpPr>
            <a:spLocks noGrp="1"/>
          </p:cNvSpPr>
          <p:nvPr>
            <p:ph type="sldNum" sz="quarter" idx="12"/>
          </p:nvPr>
        </p:nvSpPr>
        <p:spPr/>
        <p:txBody>
          <a:bodyPr/>
          <a:lstStyle/>
          <a:p>
            <a:fld id="{8216F486-0CFC-44B8-ABC6-7675E0B75693}" type="slidenum">
              <a:rPr lang="en-US" smtClean="0"/>
              <a:t>24</a:t>
            </a:fld>
            <a:endParaRPr lang="en-US" dirty="0"/>
          </a:p>
        </p:txBody>
      </p:sp>
    </p:spTree>
    <p:extLst>
      <p:ext uri="{BB962C8B-B14F-4D97-AF65-F5344CB8AC3E}">
        <p14:creationId xmlns:p14="http://schemas.microsoft.com/office/powerpoint/2010/main" val="247875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AC26-2ED8-EB74-CFB0-540D7F0B06BE}"/>
              </a:ext>
            </a:extLst>
          </p:cNvPr>
          <p:cNvSpPr>
            <a:spLocks noGrp="1"/>
          </p:cNvSpPr>
          <p:nvPr>
            <p:ph type="title"/>
          </p:nvPr>
        </p:nvSpPr>
        <p:spPr/>
        <p:txBody>
          <a:bodyPr/>
          <a:lstStyle/>
          <a:p>
            <a:r>
              <a:rPr lang="en-US" dirty="0" err="1"/>
              <a:t>Autobar</a:t>
            </a:r>
            <a:r>
              <a:rPr lang="en-US" dirty="0"/>
              <a:t>-continued</a:t>
            </a:r>
          </a:p>
        </p:txBody>
      </p:sp>
      <p:sp>
        <p:nvSpPr>
          <p:cNvPr id="3" name="Content Placeholder 2">
            <a:extLst>
              <a:ext uri="{FF2B5EF4-FFF2-40B4-BE49-F238E27FC236}">
                <a16:creationId xmlns:a16="http://schemas.microsoft.com/office/drawing/2014/main" id="{639A0DAF-A52B-2E74-A3D3-6B31C3A43313}"/>
              </a:ext>
            </a:extLst>
          </p:cNvPr>
          <p:cNvSpPr>
            <a:spLocks noGrp="1"/>
          </p:cNvSpPr>
          <p:nvPr>
            <p:ph idx="1"/>
          </p:nvPr>
        </p:nvSpPr>
        <p:spPr/>
        <p:txBody>
          <a:bodyPr>
            <a:normAutofit fontScale="70000" lnSpcReduction="20000"/>
          </a:bodyPr>
          <a:lstStyle/>
          <a:p>
            <a:r>
              <a:rPr lang="en-US" dirty="0"/>
              <a:t>The Circuit opinion referenced </a:t>
            </a:r>
            <a:r>
              <a:rPr lang="en-US" i="1" dirty="0"/>
              <a:t>Instant Air Freight Co. v. C.F. Air Freight, Inc.,</a:t>
            </a:r>
            <a:r>
              <a:rPr lang="en-US" dirty="0"/>
              <a:t> 882 F.2d 797, 802–03 (3d Cir. 1989), where the circuit court vacated a preliminary injunction even though a plaintiff company claimed that it would lose 80% of its revenue. In </a:t>
            </a:r>
            <a:r>
              <a:rPr lang="en-US" i="1" dirty="0"/>
              <a:t>Air Freight</a:t>
            </a:r>
            <a:r>
              <a:rPr lang="en-US" dirty="0"/>
              <a:t>, the injunction was vacated because the company offered no financial statements or projections to support the claim that it would go out of business and could have gotten more business elsewhere.</a:t>
            </a:r>
          </a:p>
          <a:p>
            <a:r>
              <a:rPr lang="en-US" dirty="0"/>
              <a:t> The court observed that even though the New Jersey Franchise Practices Act has a lower bar for issuing an injunction, federal cases must still adhere to the federal requirements and precedent for issuing an injunction. Even though an injunction may be obtained to prevent a violation of the Act without the required showing of irreparable harm in state court, federal courts still require the showing of irreparable harm. </a:t>
            </a:r>
          </a:p>
          <a:p>
            <a:r>
              <a:rPr lang="en-US" dirty="0"/>
              <a:t>Case remanded to the district court to review the impact of the noncompete on the ability to maintain franchisee’s business without an injunction against termination.</a:t>
            </a:r>
          </a:p>
          <a:p>
            <a:endParaRPr lang="en-US" dirty="0"/>
          </a:p>
        </p:txBody>
      </p:sp>
      <p:sp>
        <p:nvSpPr>
          <p:cNvPr id="4" name="Slide Number Placeholder 3">
            <a:extLst>
              <a:ext uri="{FF2B5EF4-FFF2-40B4-BE49-F238E27FC236}">
                <a16:creationId xmlns:a16="http://schemas.microsoft.com/office/drawing/2014/main" id="{2811781C-40F5-BECA-FA2B-8395F4459C53}"/>
              </a:ext>
            </a:extLst>
          </p:cNvPr>
          <p:cNvSpPr>
            <a:spLocks noGrp="1"/>
          </p:cNvSpPr>
          <p:nvPr>
            <p:ph type="sldNum" sz="quarter" idx="12"/>
          </p:nvPr>
        </p:nvSpPr>
        <p:spPr/>
        <p:txBody>
          <a:bodyPr/>
          <a:lstStyle/>
          <a:p>
            <a:fld id="{8216F486-0CFC-44B8-ABC6-7675E0B75693}" type="slidenum">
              <a:rPr lang="en-US" smtClean="0"/>
              <a:t>25</a:t>
            </a:fld>
            <a:endParaRPr lang="en-US" dirty="0"/>
          </a:p>
        </p:txBody>
      </p:sp>
    </p:spTree>
    <p:extLst>
      <p:ext uri="{BB962C8B-B14F-4D97-AF65-F5344CB8AC3E}">
        <p14:creationId xmlns:p14="http://schemas.microsoft.com/office/powerpoint/2010/main" val="818762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F4E1-1C28-10FB-16A9-C8128D3E27B8}"/>
              </a:ext>
            </a:extLst>
          </p:cNvPr>
          <p:cNvSpPr>
            <a:spLocks noGrp="1"/>
          </p:cNvSpPr>
          <p:nvPr>
            <p:ph type="title"/>
          </p:nvPr>
        </p:nvSpPr>
        <p:spPr/>
        <p:txBody>
          <a:bodyPr>
            <a:normAutofit fontScale="90000"/>
          </a:bodyPr>
          <a:lstStyle/>
          <a:p>
            <a:r>
              <a:rPr lang="en-US" i="1" dirty="0"/>
              <a:t>Fetch! Pet Care, Inc. v. Atomic Pawz Inc.</a:t>
            </a:r>
            <a:r>
              <a:rPr lang="en-US" dirty="0"/>
              <a:t>, Case No. 25-1638 (6th Cir. Mar. 20, 2026) (Gibbons, Larsen, Murphy, JJ.)</a:t>
            </a:r>
            <a:br>
              <a:rPr lang="en-US" dirty="0"/>
            </a:br>
            <a:endParaRPr lang="en-US" dirty="0"/>
          </a:p>
        </p:txBody>
      </p:sp>
      <p:sp>
        <p:nvSpPr>
          <p:cNvPr id="3" name="Content Placeholder 2">
            <a:extLst>
              <a:ext uri="{FF2B5EF4-FFF2-40B4-BE49-F238E27FC236}">
                <a16:creationId xmlns:a16="http://schemas.microsoft.com/office/drawing/2014/main" id="{B667B9CF-D381-DC55-D7E4-9C0DF264D037}"/>
              </a:ext>
            </a:extLst>
          </p:cNvPr>
          <p:cNvSpPr>
            <a:spLocks noGrp="1"/>
          </p:cNvSpPr>
          <p:nvPr>
            <p:ph idx="1"/>
          </p:nvPr>
        </p:nvSpPr>
        <p:spPr/>
        <p:txBody>
          <a:bodyPr>
            <a:normAutofit fontScale="92500" lnSpcReduction="10000"/>
          </a:bodyPr>
          <a:lstStyle/>
          <a:p>
            <a:r>
              <a:rPr lang="en-US" dirty="0"/>
              <a:t>The Court of Appeals for the Sixth Circuit affirmed a district court’s partial denial of a franchisor’s request for a preliminary injunction, finding that the franchisor’s inequitable conduct barred broader injunctive relief, even where the franchisor showed a likelihood of success on certain claims. </a:t>
            </a:r>
          </a:p>
          <a:p>
            <a:r>
              <a:rPr lang="en-US" dirty="0"/>
              <a:t>The franchisor sought a TRO against many former franchisees for breach of contract, trademark infringement, and trade secret misappropriation after the franchisees stopped paying royalties, downloaded client contact information, prepared transition plans, and continued operating competing businesses following termination of system access. </a:t>
            </a:r>
          </a:p>
          <a:p>
            <a:endParaRPr lang="en-US" dirty="0"/>
          </a:p>
        </p:txBody>
      </p:sp>
      <p:sp>
        <p:nvSpPr>
          <p:cNvPr id="4" name="Slide Number Placeholder 3">
            <a:extLst>
              <a:ext uri="{FF2B5EF4-FFF2-40B4-BE49-F238E27FC236}">
                <a16:creationId xmlns:a16="http://schemas.microsoft.com/office/drawing/2014/main" id="{68CF0824-990D-080D-35FF-BD91B4418D22}"/>
              </a:ext>
            </a:extLst>
          </p:cNvPr>
          <p:cNvSpPr>
            <a:spLocks noGrp="1"/>
          </p:cNvSpPr>
          <p:nvPr>
            <p:ph type="sldNum" sz="quarter" idx="12"/>
          </p:nvPr>
        </p:nvSpPr>
        <p:spPr/>
        <p:txBody>
          <a:bodyPr/>
          <a:lstStyle/>
          <a:p>
            <a:fld id="{8216F486-0CFC-44B8-ABC6-7675E0B75693}" type="slidenum">
              <a:rPr lang="en-US" smtClean="0"/>
              <a:t>26</a:t>
            </a:fld>
            <a:endParaRPr lang="en-US" dirty="0"/>
          </a:p>
        </p:txBody>
      </p:sp>
    </p:spTree>
    <p:extLst>
      <p:ext uri="{BB962C8B-B14F-4D97-AF65-F5344CB8AC3E}">
        <p14:creationId xmlns:p14="http://schemas.microsoft.com/office/powerpoint/2010/main" val="264179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C818-A6DF-1D97-89C4-06832779E6AC}"/>
              </a:ext>
            </a:extLst>
          </p:cNvPr>
          <p:cNvSpPr>
            <a:spLocks noGrp="1"/>
          </p:cNvSpPr>
          <p:nvPr>
            <p:ph type="title"/>
          </p:nvPr>
        </p:nvSpPr>
        <p:spPr/>
        <p:txBody>
          <a:bodyPr/>
          <a:lstStyle/>
          <a:p>
            <a:r>
              <a:rPr lang="en-US" i="1" dirty="0"/>
              <a:t>Fetch!</a:t>
            </a:r>
            <a:r>
              <a:rPr lang="en-US" dirty="0"/>
              <a:t>-continued</a:t>
            </a:r>
          </a:p>
        </p:txBody>
      </p:sp>
      <p:sp>
        <p:nvSpPr>
          <p:cNvPr id="3" name="Content Placeholder 2">
            <a:extLst>
              <a:ext uri="{FF2B5EF4-FFF2-40B4-BE49-F238E27FC236}">
                <a16:creationId xmlns:a16="http://schemas.microsoft.com/office/drawing/2014/main" id="{FD01F37E-08F4-D0E5-DE7E-2F890F28516E}"/>
              </a:ext>
            </a:extLst>
          </p:cNvPr>
          <p:cNvSpPr>
            <a:spLocks noGrp="1"/>
          </p:cNvSpPr>
          <p:nvPr>
            <p:ph idx="1"/>
          </p:nvPr>
        </p:nvSpPr>
        <p:spPr/>
        <p:txBody>
          <a:bodyPr>
            <a:normAutofit fontScale="92500" lnSpcReduction="10000"/>
          </a:bodyPr>
          <a:lstStyle/>
          <a:p>
            <a:r>
              <a:rPr lang="en-US" dirty="0"/>
              <a:t>The district court granted limited relief prohibiting use of </a:t>
            </a:r>
            <a:r>
              <a:rPr lang="en-US" dirty="0" err="1"/>
              <a:t>Fetch!’s</a:t>
            </a:r>
            <a:r>
              <a:rPr lang="en-US" dirty="0"/>
              <a:t> trademarks and restricting communications with existing Fetch! franchisees but declined to enjoin the defendants from continuing to operate competing businesses. The court concluded that equitable relief was limited by </a:t>
            </a:r>
            <a:r>
              <a:rPr lang="en-US" dirty="0" err="1"/>
              <a:t>Fetch!’s</a:t>
            </a:r>
            <a:r>
              <a:rPr lang="en-US" dirty="0"/>
              <a:t> own conduct, such as misleading franchise offerings and improper and that it cut off certain franchisees’ system access under disputed circumstances. </a:t>
            </a:r>
          </a:p>
          <a:p>
            <a:r>
              <a:rPr lang="en-US" dirty="0"/>
              <a:t>On appeal the Sixth Circuit emphasized that a preliminary injunction is an extraordinary equitable remedy and that equitable doctrines, including unclean hands, may independently bar relief. </a:t>
            </a:r>
          </a:p>
          <a:p>
            <a:endParaRPr lang="en-US" dirty="0"/>
          </a:p>
        </p:txBody>
      </p:sp>
      <p:sp>
        <p:nvSpPr>
          <p:cNvPr id="4" name="Slide Number Placeholder 3">
            <a:extLst>
              <a:ext uri="{FF2B5EF4-FFF2-40B4-BE49-F238E27FC236}">
                <a16:creationId xmlns:a16="http://schemas.microsoft.com/office/drawing/2014/main" id="{74C32CF4-3376-0246-5210-B24F765A8694}"/>
              </a:ext>
            </a:extLst>
          </p:cNvPr>
          <p:cNvSpPr>
            <a:spLocks noGrp="1"/>
          </p:cNvSpPr>
          <p:nvPr>
            <p:ph type="sldNum" sz="quarter" idx="12"/>
          </p:nvPr>
        </p:nvSpPr>
        <p:spPr/>
        <p:txBody>
          <a:bodyPr/>
          <a:lstStyle/>
          <a:p>
            <a:fld id="{8216F486-0CFC-44B8-ABC6-7675E0B75693}" type="slidenum">
              <a:rPr lang="en-US" smtClean="0"/>
              <a:t>27</a:t>
            </a:fld>
            <a:endParaRPr lang="en-US" dirty="0"/>
          </a:p>
        </p:txBody>
      </p:sp>
    </p:spTree>
    <p:extLst>
      <p:ext uri="{BB962C8B-B14F-4D97-AF65-F5344CB8AC3E}">
        <p14:creationId xmlns:p14="http://schemas.microsoft.com/office/powerpoint/2010/main" val="264398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2D0-2B61-2FD9-0AA2-53A223E240CF}"/>
              </a:ext>
            </a:extLst>
          </p:cNvPr>
          <p:cNvSpPr>
            <a:spLocks noGrp="1"/>
          </p:cNvSpPr>
          <p:nvPr>
            <p:ph type="title"/>
          </p:nvPr>
        </p:nvSpPr>
        <p:spPr/>
        <p:txBody>
          <a:bodyPr/>
          <a:lstStyle/>
          <a:p>
            <a:r>
              <a:rPr lang="en-US" i="1" dirty="0"/>
              <a:t>Fetch!</a:t>
            </a:r>
            <a:r>
              <a:rPr lang="en-US" dirty="0"/>
              <a:t>-continued</a:t>
            </a:r>
          </a:p>
        </p:txBody>
      </p:sp>
      <p:sp>
        <p:nvSpPr>
          <p:cNvPr id="3" name="Content Placeholder 2">
            <a:extLst>
              <a:ext uri="{FF2B5EF4-FFF2-40B4-BE49-F238E27FC236}">
                <a16:creationId xmlns:a16="http://schemas.microsoft.com/office/drawing/2014/main" id="{FCCB22DD-AABF-EFEE-D88F-76748C2FA971}"/>
              </a:ext>
            </a:extLst>
          </p:cNvPr>
          <p:cNvSpPr>
            <a:spLocks noGrp="1"/>
          </p:cNvSpPr>
          <p:nvPr>
            <p:ph idx="1"/>
          </p:nvPr>
        </p:nvSpPr>
        <p:spPr/>
        <p:txBody>
          <a:bodyPr>
            <a:normAutofit fontScale="70000" lnSpcReduction="20000"/>
          </a:bodyPr>
          <a:lstStyle/>
          <a:p>
            <a:r>
              <a:rPr lang="en-US" dirty="0"/>
              <a:t>The Sixth Circuit:</a:t>
            </a:r>
          </a:p>
          <a:p>
            <a:endParaRPr lang="en-US" dirty="0"/>
          </a:p>
          <a:p>
            <a:pPr lvl="0"/>
            <a:r>
              <a:rPr lang="en-US" dirty="0"/>
              <a:t>Confirmed that the traditional four-factor test governs.</a:t>
            </a:r>
          </a:p>
          <a:p>
            <a:pPr lvl="0"/>
            <a:endParaRPr lang="en-US" dirty="0"/>
          </a:p>
          <a:p>
            <a:pPr lvl="0"/>
            <a:r>
              <a:rPr lang="en-US" dirty="0"/>
              <a:t>Explained that competitive harms, such as loss of goodwill and customer relationships, can qualify as irreparable precisely because they are difficult to quantify.</a:t>
            </a:r>
          </a:p>
          <a:p>
            <a:pPr lvl="0"/>
            <a:endParaRPr lang="en-US" dirty="0"/>
          </a:p>
          <a:p>
            <a:pPr lvl="0"/>
            <a:r>
              <a:rPr lang="en-US" dirty="0"/>
              <a:t>Held that irreparable harm does not require that the existence of the entire business be threatened. </a:t>
            </a:r>
            <a:r>
              <a:rPr lang="en-US" i="1" dirty="0"/>
              <a:t>Cf.</a:t>
            </a:r>
            <a:r>
              <a:rPr lang="en-US" dirty="0"/>
              <a:t> Third Circuit-</a:t>
            </a:r>
            <a:r>
              <a:rPr lang="en-US" i="1" dirty="0" err="1"/>
              <a:t>Autobar</a:t>
            </a:r>
            <a:r>
              <a:rPr lang="en-US" i="1" dirty="0"/>
              <a:t> </a:t>
            </a:r>
            <a:r>
              <a:rPr lang="en-US" dirty="0"/>
              <a:t> </a:t>
            </a:r>
          </a:p>
          <a:p>
            <a:pPr lvl="0"/>
            <a:endParaRPr lang="en-US" dirty="0"/>
          </a:p>
          <a:p>
            <a:pPr lvl="0"/>
            <a:r>
              <a:rPr lang="en-US" dirty="0"/>
              <a:t>Reminded us that the preliminary injunctions are intended to put the parties in a holding pattern until final disposition of the merits. </a:t>
            </a:r>
          </a:p>
          <a:p>
            <a:endParaRPr lang="en-US" dirty="0"/>
          </a:p>
          <a:p>
            <a:endParaRPr lang="en-US" dirty="0"/>
          </a:p>
        </p:txBody>
      </p:sp>
      <p:sp>
        <p:nvSpPr>
          <p:cNvPr id="4" name="Slide Number Placeholder 3">
            <a:extLst>
              <a:ext uri="{FF2B5EF4-FFF2-40B4-BE49-F238E27FC236}">
                <a16:creationId xmlns:a16="http://schemas.microsoft.com/office/drawing/2014/main" id="{CE886063-490B-1B62-D40E-258E117400DD}"/>
              </a:ext>
            </a:extLst>
          </p:cNvPr>
          <p:cNvSpPr>
            <a:spLocks noGrp="1"/>
          </p:cNvSpPr>
          <p:nvPr>
            <p:ph type="sldNum" sz="quarter" idx="12"/>
          </p:nvPr>
        </p:nvSpPr>
        <p:spPr/>
        <p:txBody>
          <a:bodyPr/>
          <a:lstStyle/>
          <a:p>
            <a:fld id="{8216F486-0CFC-44B8-ABC6-7675E0B75693}" type="slidenum">
              <a:rPr lang="en-US" smtClean="0"/>
              <a:t>28</a:t>
            </a:fld>
            <a:endParaRPr lang="en-US" dirty="0"/>
          </a:p>
        </p:txBody>
      </p:sp>
    </p:spTree>
    <p:extLst>
      <p:ext uri="{BB962C8B-B14F-4D97-AF65-F5344CB8AC3E}">
        <p14:creationId xmlns:p14="http://schemas.microsoft.com/office/powerpoint/2010/main" val="352402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3ADA-613E-3048-2109-2F2AF86ADA59}"/>
              </a:ext>
            </a:extLst>
          </p:cNvPr>
          <p:cNvSpPr>
            <a:spLocks noGrp="1"/>
          </p:cNvSpPr>
          <p:nvPr>
            <p:ph type="title"/>
          </p:nvPr>
        </p:nvSpPr>
        <p:spPr>
          <a:xfrm>
            <a:off x="628650" y="320674"/>
            <a:ext cx="7886700" cy="1325563"/>
          </a:xfrm>
        </p:spPr>
        <p:txBody>
          <a:bodyPr>
            <a:normAutofit fontScale="90000"/>
          </a:bodyPr>
          <a:lstStyle/>
          <a:p>
            <a:r>
              <a:rPr lang="en-US" i="1" u="sng" dirty="0"/>
              <a:t>Showhomes Franchise Company, LLC v. Estes</a:t>
            </a:r>
            <a:r>
              <a:rPr lang="en-US" u="sng" dirty="0"/>
              <a:t>, No. 3:25-cv-00982, 2026 WL 597705 (M.D. Tenn. Mar. 3, 2026)</a:t>
            </a:r>
            <a:r>
              <a:rPr lang="en-US" dirty="0"/>
              <a:t>.</a:t>
            </a:r>
          </a:p>
        </p:txBody>
      </p:sp>
      <p:sp>
        <p:nvSpPr>
          <p:cNvPr id="3" name="Content Placeholder 2">
            <a:extLst>
              <a:ext uri="{FF2B5EF4-FFF2-40B4-BE49-F238E27FC236}">
                <a16:creationId xmlns:a16="http://schemas.microsoft.com/office/drawing/2014/main" id="{EFAE0BDA-34F8-0725-B66F-92DCA26D0F56}"/>
              </a:ext>
            </a:extLst>
          </p:cNvPr>
          <p:cNvSpPr>
            <a:spLocks noGrp="1"/>
          </p:cNvSpPr>
          <p:nvPr>
            <p:ph idx="1"/>
          </p:nvPr>
        </p:nvSpPr>
        <p:spPr/>
        <p:txBody>
          <a:bodyPr>
            <a:normAutofit fontScale="92500" lnSpcReduction="10000"/>
          </a:bodyPr>
          <a:lstStyle/>
          <a:p>
            <a:r>
              <a:rPr lang="en-US" dirty="0"/>
              <a:t>Preliminary injunction denied to enforce post-term non-compete covenants, holding that the franchisor did not present particularized evidence to support a likelihood of future harm. The court required concrete evidence or irreparable harm, rather than mere recitation of threatened harm.</a:t>
            </a:r>
          </a:p>
          <a:p>
            <a:r>
              <a:rPr lang="en-US" dirty="0"/>
              <a:t> The court assumed for purposes of its analysis that a breach of the non-compete covenants had occurred and that those covenants were enforceable under Tennessee law. On the element of irreparable harm, however, the Court found that </a:t>
            </a:r>
            <a:r>
              <a:rPr lang="en-US" dirty="0" err="1"/>
              <a:t>Showhomes</a:t>
            </a:r>
            <a:r>
              <a:rPr lang="en-US" dirty="0"/>
              <a:t> had not adequately established a </a:t>
            </a:r>
            <a:r>
              <a:rPr lang="en-US" b="1" dirty="0"/>
              <a:t>concrete</a:t>
            </a:r>
            <a:r>
              <a:rPr lang="en-US" dirty="0"/>
              <a:t> likelihood of future harm.</a:t>
            </a:r>
          </a:p>
          <a:p>
            <a:endParaRPr lang="en-US" dirty="0"/>
          </a:p>
        </p:txBody>
      </p:sp>
      <p:sp>
        <p:nvSpPr>
          <p:cNvPr id="4" name="Slide Number Placeholder 3">
            <a:extLst>
              <a:ext uri="{FF2B5EF4-FFF2-40B4-BE49-F238E27FC236}">
                <a16:creationId xmlns:a16="http://schemas.microsoft.com/office/drawing/2014/main" id="{85A28E8F-1E0D-AC0F-EE14-8F34273754F8}"/>
              </a:ext>
            </a:extLst>
          </p:cNvPr>
          <p:cNvSpPr>
            <a:spLocks noGrp="1"/>
          </p:cNvSpPr>
          <p:nvPr>
            <p:ph type="sldNum" sz="quarter" idx="12"/>
          </p:nvPr>
        </p:nvSpPr>
        <p:spPr/>
        <p:txBody>
          <a:bodyPr/>
          <a:lstStyle/>
          <a:p>
            <a:fld id="{8216F486-0CFC-44B8-ABC6-7675E0B75693}" type="slidenum">
              <a:rPr lang="en-US" smtClean="0"/>
              <a:t>29</a:t>
            </a:fld>
            <a:endParaRPr lang="en-US" dirty="0"/>
          </a:p>
        </p:txBody>
      </p:sp>
    </p:spTree>
    <p:extLst>
      <p:ext uri="{BB962C8B-B14F-4D97-AF65-F5344CB8AC3E}">
        <p14:creationId xmlns:p14="http://schemas.microsoft.com/office/powerpoint/2010/main" val="139398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4C771-2E9B-4055-848F-774F50141080}"/>
              </a:ext>
            </a:extLst>
          </p:cNvPr>
          <p:cNvSpPr>
            <a:spLocks noGrp="1"/>
          </p:cNvSpPr>
          <p:nvPr>
            <p:ph type="body" sz="quarter" idx="13"/>
          </p:nvPr>
        </p:nvSpPr>
        <p:spPr>
          <a:xfrm>
            <a:off x="291391" y="1989230"/>
            <a:ext cx="1448991" cy="262977"/>
          </a:xfrm>
        </p:spPr>
        <p:txBody>
          <a:bodyPr/>
          <a:lstStyle/>
          <a:p>
            <a:r>
              <a:rPr lang="en-US" altLang="en-US" noProof="0" dirty="0"/>
              <a:t>For live event only</a:t>
            </a:r>
          </a:p>
        </p:txBody>
      </p:sp>
      <p:sp>
        <p:nvSpPr>
          <p:cNvPr id="10" name="Content Placeholder 2">
            <a:extLst>
              <a:ext uri="{FF2B5EF4-FFF2-40B4-BE49-F238E27FC236}">
                <a16:creationId xmlns:a16="http://schemas.microsoft.com/office/drawing/2014/main" id="{4FEBA27F-AB6B-1FCD-5E29-798A17C9E6C6}"/>
              </a:ext>
            </a:extLst>
          </p:cNvPr>
          <p:cNvSpPr txBox="1">
            <a:spLocks/>
          </p:cNvSpPr>
          <p:nvPr/>
        </p:nvSpPr>
        <p:spPr>
          <a:xfrm>
            <a:off x="514351" y="2451099"/>
            <a:ext cx="5048249" cy="2969419"/>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ts val="1800"/>
              </a:lnSpc>
              <a:spcBef>
                <a:spcPct val="0"/>
              </a:spcBef>
              <a:spcAft>
                <a:spcPts val="600"/>
              </a:spcAft>
              <a:buClr>
                <a:srgbClr val="FA6600"/>
              </a:buClr>
              <a:buSzPct val="85000"/>
              <a:buFont typeface="Courier New" panose="02070309020205020404" pitchFamily="49" charset="0"/>
              <a:buNone/>
              <a:tabLst/>
              <a:defRPr/>
            </a:pPr>
            <a:r>
              <a:rPr kumimoji="0" lang="en-US" altLang="en-US" sz="1400" b="0" i="0" u="none" strike="noStrike" kern="1200" cap="none" spc="0" normalizeH="0" baseline="0" noProof="0" dirty="0">
                <a:ln>
                  <a:noFill/>
                </a:ln>
                <a:solidFill>
                  <a:srgbClr val="464F57"/>
                </a:solidFill>
                <a:effectLst/>
                <a:uLnTx/>
                <a:uFillTx/>
                <a:latin typeface="Nunito Light" pitchFamily="2" charset="77"/>
                <a:ea typeface="+mn-ea"/>
                <a:cs typeface="+mn-cs"/>
              </a:rPr>
              <a:t>Recording our programs is not permitted. However, today's participants will receive access to the On-Demand recording with registration. For more information, please call Customer Service at 800-926-7926 option 1 or visit Strafford’s website at </a:t>
            </a:r>
            <a:r>
              <a:rPr kumimoji="0" lang="en-US" altLang="en-US" sz="1400" b="0" i="0" u="none" strike="noStrike" kern="1200" cap="none" spc="0" normalizeH="0" baseline="0" noProof="0" dirty="0">
                <a:ln>
                  <a:noFill/>
                </a:ln>
                <a:solidFill>
                  <a:srgbClr val="464F57"/>
                </a:solidFill>
                <a:effectLst/>
                <a:uLnTx/>
                <a:uFillTx/>
                <a:latin typeface="Nunito Light" pitchFamily="2" charset="77"/>
                <a:ea typeface="+mn-ea"/>
                <a:cs typeface="+mn-cs"/>
                <a:hlinkClick r:id="rId3"/>
              </a:rPr>
              <a:t>https://www.barbri.com/professional-development</a:t>
            </a:r>
            <a:r>
              <a:rPr kumimoji="0" lang="en-US" altLang="en-US" sz="1400" b="0" i="0" u="none" strike="noStrike" kern="1200" cap="none" spc="0" normalizeH="0" baseline="0" noProof="0" dirty="0">
                <a:ln>
                  <a:noFill/>
                </a:ln>
                <a:solidFill>
                  <a:srgbClr val="464F57"/>
                </a:solidFill>
                <a:effectLst/>
                <a:uLnTx/>
                <a:uFillTx/>
                <a:latin typeface="Nunito Light" pitchFamily="2" charset="77"/>
                <a:ea typeface="+mn-ea"/>
                <a:cs typeface="+mn-cs"/>
              </a:rPr>
              <a:t>. </a:t>
            </a:r>
          </a:p>
        </p:txBody>
      </p:sp>
      <p:sp>
        <p:nvSpPr>
          <p:cNvPr id="2" name="TextBox 1">
            <a:extLst>
              <a:ext uri="{FF2B5EF4-FFF2-40B4-BE49-F238E27FC236}">
                <a16:creationId xmlns:a16="http://schemas.microsoft.com/office/drawing/2014/main" id="{53EE2064-B8F7-3610-04B3-9162B3C9ED9F}"/>
              </a:ext>
            </a:extLst>
          </p:cNvPr>
          <p:cNvSpPr txBox="1"/>
          <p:nvPr/>
        </p:nvSpPr>
        <p:spPr>
          <a:xfrm>
            <a:off x="291390" y="1565823"/>
            <a:ext cx="144899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Nunito" pitchFamily="2" charset="0"/>
              </a:rPr>
              <a:t>For live event only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84A4-FC1D-35AC-297B-2A4FF251111D}"/>
              </a:ext>
            </a:extLst>
          </p:cNvPr>
          <p:cNvSpPr>
            <a:spLocks noGrp="1"/>
          </p:cNvSpPr>
          <p:nvPr>
            <p:ph type="title"/>
          </p:nvPr>
        </p:nvSpPr>
        <p:spPr/>
        <p:txBody>
          <a:bodyPr/>
          <a:lstStyle/>
          <a:p>
            <a:r>
              <a:rPr lang="en-US" i="1" u="sng" dirty="0" err="1"/>
              <a:t>Showhomes</a:t>
            </a:r>
            <a:r>
              <a:rPr lang="en-US" i="1" u="sng" dirty="0"/>
              <a:t> Franchise Company-continued</a:t>
            </a:r>
            <a:endParaRPr lang="en-US" dirty="0"/>
          </a:p>
        </p:txBody>
      </p:sp>
      <p:sp>
        <p:nvSpPr>
          <p:cNvPr id="3" name="Content Placeholder 2">
            <a:extLst>
              <a:ext uri="{FF2B5EF4-FFF2-40B4-BE49-F238E27FC236}">
                <a16:creationId xmlns:a16="http://schemas.microsoft.com/office/drawing/2014/main" id="{60B5C797-1E9E-F785-C73B-F12AE15026F3}"/>
              </a:ext>
            </a:extLst>
          </p:cNvPr>
          <p:cNvSpPr>
            <a:spLocks noGrp="1"/>
          </p:cNvSpPr>
          <p:nvPr>
            <p:ph idx="1"/>
          </p:nvPr>
        </p:nvSpPr>
        <p:spPr/>
        <p:txBody>
          <a:bodyPr>
            <a:normAutofit fontScale="77500" lnSpcReduction="20000"/>
          </a:bodyPr>
          <a:lstStyle/>
          <a:p>
            <a:r>
              <a:rPr lang="en-US" dirty="0" err="1"/>
              <a:t>Showhomes</a:t>
            </a:r>
            <a:r>
              <a:rPr lang="en-US" dirty="0"/>
              <a:t>’ assertions regarding impeded refranchising, customer confusion, and brand harm were made “without citation to the record.” The court noted that the declarations of </a:t>
            </a:r>
            <a:r>
              <a:rPr lang="en-US" dirty="0" err="1"/>
              <a:t>Showhomes</a:t>
            </a:r>
            <a:r>
              <a:rPr lang="en-US" dirty="0"/>
              <a:t>’ CEO set out only a generalized concern that the Defendants’ conduct would harm </a:t>
            </a:r>
            <a:r>
              <a:rPr lang="en-US" dirty="0" err="1"/>
              <a:t>Showhomes</a:t>
            </a:r>
            <a:r>
              <a:rPr lang="en-US" dirty="0"/>
              <a:t>, rather than concrete evidence of likely future injury. Although </a:t>
            </a:r>
            <a:r>
              <a:rPr lang="en-US" dirty="0" err="1"/>
              <a:t>Showhomes</a:t>
            </a:r>
            <a:r>
              <a:rPr lang="en-US" dirty="0"/>
              <a:t> had identified the types of harms that would be irreparable if they occurred, the Court held that it had not carried its burden to show that those harms were in fact likely to occur as a result of Defendants’ alleged conduct. </a:t>
            </a:r>
          </a:p>
          <a:p>
            <a:r>
              <a:rPr lang="en-US" dirty="0"/>
              <a:t> Declarations supporting preliminary injunctive relief should include concrete examples and data points rather than conclusory statements about anticipated injury. Although this showing of irreparable harm will vary among jurisdictions, it may be necessary to show actual customer confusion for example, unless trademark infringement is occurring, which only requires a likelihood of confusion. </a:t>
            </a:r>
          </a:p>
          <a:p>
            <a:endParaRPr lang="en-US" dirty="0"/>
          </a:p>
          <a:p>
            <a:endParaRPr lang="en-US" dirty="0"/>
          </a:p>
        </p:txBody>
      </p:sp>
      <p:sp>
        <p:nvSpPr>
          <p:cNvPr id="4" name="Slide Number Placeholder 3">
            <a:extLst>
              <a:ext uri="{FF2B5EF4-FFF2-40B4-BE49-F238E27FC236}">
                <a16:creationId xmlns:a16="http://schemas.microsoft.com/office/drawing/2014/main" id="{E00593D0-E6F5-29BB-4A5E-B6C382684799}"/>
              </a:ext>
            </a:extLst>
          </p:cNvPr>
          <p:cNvSpPr>
            <a:spLocks noGrp="1"/>
          </p:cNvSpPr>
          <p:nvPr>
            <p:ph type="sldNum" sz="quarter" idx="12"/>
          </p:nvPr>
        </p:nvSpPr>
        <p:spPr/>
        <p:txBody>
          <a:bodyPr/>
          <a:lstStyle/>
          <a:p>
            <a:fld id="{8216F486-0CFC-44B8-ABC6-7675E0B75693}" type="slidenum">
              <a:rPr lang="en-US" smtClean="0"/>
              <a:t>30</a:t>
            </a:fld>
            <a:endParaRPr lang="en-US" dirty="0"/>
          </a:p>
        </p:txBody>
      </p:sp>
    </p:spTree>
    <p:extLst>
      <p:ext uri="{BB962C8B-B14F-4D97-AF65-F5344CB8AC3E}">
        <p14:creationId xmlns:p14="http://schemas.microsoft.com/office/powerpoint/2010/main" val="139109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Against Emergency Injunctive Relief</a:t>
            </a:r>
          </a:p>
        </p:txBody>
      </p:sp>
      <p:sp>
        <p:nvSpPr>
          <p:cNvPr id="3" name="Content Placeholder 2"/>
          <p:cNvSpPr>
            <a:spLocks noGrp="1"/>
          </p:cNvSpPr>
          <p:nvPr>
            <p:ph idx="1"/>
          </p:nvPr>
        </p:nvSpPr>
        <p:spPr/>
        <p:txBody>
          <a:bodyPr/>
          <a:lstStyle/>
          <a:p>
            <a:r>
              <a:rPr lang="en-US" dirty="0"/>
              <a:t>General strategy considerations:</a:t>
            </a:r>
          </a:p>
          <a:p>
            <a:pPr lvl="1"/>
            <a:r>
              <a:rPr lang="en-US" dirty="0"/>
              <a:t>Does the information qualify as a trade secret?</a:t>
            </a:r>
          </a:p>
          <a:p>
            <a:pPr lvl="2"/>
            <a:r>
              <a:rPr lang="en-US" dirty="0"/>
              <a:t>Did the opponent treat the information in a confidential manner?</a:t>
            </a:r>
          </a:p>
          <a:p>
            <a:pPr lvl="2"/>
            <a:r>
              <a:rPr lang="en-US" dirty="0"/>
              <a:t>Has the information been provided to others in the past?</a:t>
            </a:r>
          </a:p>
          <a:p>
            <a:pPr lvl="2"/>
            <a:r>
              <a:rPr lang="en-US" dirty="0"/>
              <a:t>Is it generally available to the public?</a:t>
            </a:r>
          </a:p>
          <a:p>
            <a:pPr lvl="2"/>
            <a:r>
              <a:rPr lang="en-US" dirty="0"/>
              <a:t>Is the information generally available from other sources? (</a:t>
            </a:r>
            <a:r>
              <a:rPr lang="en-US" i="1" dirty="0"/>
              <a:t>See TGC Corp. v. HTM Sports, B.V.</a:t>
            </a:r>
            <a:r>
              <a:rPr lang="en-US" dirty="0"/>
              <a:t>, 896 F. Supp. 751 (E.D. Tenn. 1995) (finding information ascertainable from another source is not a trade secret))</a:t>
            </a:r>
          </a:p>
        </p:txBody>
      </p:sp>
      <p:sp>
        <p:nvSpPr>
          <p:cNvPr id="4" name="Slide Number Placeholder 3">
            <a:extLst>
              <a:ext uri="{FF2B5EF4-FFF2-40B4-BE49-F238E27FC236}">
                <a16:creationId xmlns:a16="http://schemas.microsoft.com/office/drawing/2014/main" id="{60853526-A0D7-4CD8-AA63-77AA1E722876}"/>
              </a:ext>
            </a:extLst>
          </p:cNvPr>
          <p:cNvSpPr>
            <a:spLocks noGrp="1"/>
          </p:cNvSpPr>
          <p:nvPr>
            <p:ph type="sldNum" sz="quarter" idx="12"/>
          </p:nvPr>
        </p:nvSpPr>
        <p:spPr/>
        <p:txBody>
          <a:bodyPr/>
          <a:lstStyle/>
          <a:p>
            <a:fld id="{8216F486-0CFC-44B8-ABC6-7675E0B75693}" type="slidenum">
              <a:rPr lang="en-US" smtClean="0"/>
              <a:t>31</a:t>
            </a:fld>
            <a:endParaRPr lang="en-US" dirty="0"/>
          </a:p>
        </p:txBody>
      </p:sp>
    </p:spTree>
    <p:extLst>
      <p:ext uri="{BB962C8B-B14F-4D97-AF65-F5344CB8AC3E}">
        <p14:creationId xmlns:p14="http://schemas.microsoft.com/office/powerpoint/2010/main" val="271343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Defending Against Emergency Injunctive Relief (cont.)</a:t>
            </a:r>
          </a:p>
        </p:txBody>
      </p:sp>
      <p:sp>
        <p:nvSpPr>
          <p:cNvPr id="3" name="Content Placeholder 2"/>
          <p:cNvSpPr>
            <a:spLocks noGrp="1"/>
          </p:cNvSpPr>
          <p:nvPr>
            <p:ph idx="1"/>
          </p:nvPr>
        </p:nvSpPr>
        <p:spPr/>
        <p:txBody>
          <a:bodyPr/>
          <a:lstStyle/>
          <a:p>
            <a:pPr lvl="2"/>
            <a:r>
              <a:rPr lang="en-US" dirty="0"/>
              <a:t>Did the employee accused of misappropriation have the information before joining the plaintiff company?</a:t>
            </a:r>
          </a:p>
          <a:p>
            <a:pPr marL="914400" lvl="2" indent="0">
              <a:buNone/>
            </a:pPr>
            <a:endParaRPr lang="en-US" dirty="0"/>
          </a:p>
          <a:p>
            <a:pPr lvl="2"/>
            <a:r>
              <a:rPr lang="en-US" dirty="0"/>
              <a:t>Note:  this argument may not apply if the original information has been further developed or engineered by the plaintiff.</a:t>
            </a:r>
          </a:p>
          <a:p>
            <a:pPr marL="914400" lvl="2" indent="0">
              <a:buNone/>
            </a:pPr>
            <a:endParaRPr lang="en-US" dirty="0"/>
          </a:p>
          <a:p>
            <a:pPr lvl="2"/>
            <a:r>
              <a:rPr lang="en-US" dirty="0"/>
              <a:t>Does a monetary remedy provide full relief? (</a:t>
            </a:r>
            <a:r>
              <a:rPr lang="en-US" i="1" dirty="0"/>
              <a:t>See Campbell Soup v. Giles</a:t>
            </a:r>
            <a:r>
              <a:rPr lang="en-US" dirty="0"/>
              <a:t>, 47 F.3d 467 (1st Cir. 1995) (affirming denial of injunctive relief because the plaintiff could in theory be made whole through an award of damages))</a:t>
            </a:r>
          </a:p>
        </p:txBody>
      </p:sp>
      <p:sp>
        <p:nvSpPr>
          <p:cNvPr id="4" name="Slide Number Placeholder 3">
            <a:extLst>
              <a:ext uri="{FF2B5EF4-FFF2-40B4-BE49-F238E27FC236}">
                <a16:creationId xmlns:a16="http://schemas.microsoft.com/office/drawing/2014/main" id="{0841CF65-E9A9-4D94-8AE9-ECAACB8B712D}"/>
              </a:ext>
            </a:extLst>
          </p:cNvPr>
          <p:cNvSpPr>
            <a:spLocks noGrp="1"/>
          </p:cNvSpPr>
          <p:nvPr>
            <p:ph type="sldNum" sz="quarter" idx="12"/>
          </p:nvPr>
        </p:nvSpPr>
        <p:spPr/>
        <p:txBody>
          <a:bodyPr/>
          <a:lstStyle/>
          <a:p>
            <a:fld id="{8216F486-0CFC-44B8-ABC6-7675E0B75693}" type="slidenum">
              <a:rPr lang="en-US" smtClean="0"/>
              <a:t>32</a:t>
            </a:fld>
            <a:endParaRPr lang="en-US" dirty="0"/>
          </a:p>
        </p:txBody>
      </p:sp>
    </p:spTree>
    <p:extLst>
      <p:ext uri="{BB962C8B-B14F-4D97-AF65-F5344CB8AC3E}">
        <p14:creationId xmlns:p14="http://schemas.microsoft.com/office/powerpoint/2010/main" val="129209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Injunctions to Preserve Assets</a:t>
            </a:r>
          </a:p>
        </p:txBody>
      </p:sp>
      <p:sp>
        <p:nvSpPr>
          <p:cNvPr id="3" name="Content Placeholder 2"/>
          <p:cNvSpPr>
            <a:spLocks noGrp="1"/>
          </p:cNvSpPr>
          <p:nvPr>
            <p:ph idx="1"/>
          </p:nvPr>
        </p:nvSpPr>
        <p:spPr/>
        <p:txBody>
          <a:bodyPr>
            <a:normAutofit fontScale="92500" lnSpcReduction="10000"/>
          </a:bodyPr>
          <a:lstStyle/>
          <a:p>
            <a:r>
              <a:rPr lang="en-US" dirty="0"/>
              <a:t>Quite common under English law and family law matters in the US, not that common in commercial litigation. </a:t>
            </a:r>
          </a:p>
          <a:p>
            <a:endParaRPr lang="en-US" dirty="0"/>
          </a:p>
          <a:p>
            <a:r>
              <a:rPr lang="en-US" dirty="0"/>
              <a:t>Certain states have better laws for creditors than others. </a:t>
            </a:r>
          </a:p>
          <a:p>
            <a:endParaRPr lang="en-US" dirty="0"/>
          </a:p>
          <a:p>
            <a:r>
              <a:rPr lang="en-US" dirty="0"/>
              <a:t>Little uniformity exists among the states.</a:t>
            </a:r>
          </a:p>
          <a:p>
            <a:endParaRPr lang="en-US" dirty="0"/>
          </a:p>
          <a:p>
            <a:r>
              <a:rPr lang="en-US" dirty="0"/>
              <a:t>Fed. R. Civ. P. 69-Execution-in accord with the state in which the court is located. </a:t>
            </a:r>
          </a:p>
        </p:txBody>
      </p:sp>
      <p:sp>
        <p:nvSpPr>
          <p:cNvPr id="4" name="Slide Number Placeholder 3">
            <a:extLst>
              <a:ext uri="{FF2B5EF4-FFF2-40B4-BE49-F238E27FC236}">
                <a16:creationId xmlns:a16="http://schemas.microsoft.com/office/drawing/2014/main" id="{BDB6A0B0-2B65-4178-A810-ABB5E0325E7A}"/>
              </a:ext>
            </a:extLst>
          </p:cNvPr>
          <p:cNvSpPr>
            <a:spLocks noGrp="1"/>
          </p:cNvSpPr>
          <p:nvPr>
            <p:ph type="sldNum" sz="quarter" idx="12"/>
          </p:nvPr>
        </p:nvSpPr>
        <p:spPr/>
        <p:txBody>
          <a:bodyPr/>
          <a:lstStyle/>
          <a:p>
            <a:fld id="{8216F486-0CFC-44B8-ABC6-7675E0B75693}" type="slidenum">
              <a:rPr lang="en-US" smtClean="0"/>
              <a:t>33</a:t>
            </a:fld>
            <a:endParaRPr lang="en-US" dirty="0"/>
          </a:p>
        </p:txBody>
      </p:sp>
    </p:spTree>
    <p:extLst>
      <p:ext uri="{BB962C8B-B14F-4D97-AF65-F5344CB8AC3E}">
        <p14:creationId xmlns:p14="http://schemas.microsoft.com/office/powerpoint/2010/main" val="352876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Injunction to Preserve Assets-continued.</a:t>
            </a:r>
          </a:p>
        </p:txBody>
      </p:sp>
      <p:sp>
        <p:nvSpPr>
          <p:cNvPr id="3" name="Content Placeholder 2"/>
          <p:cNvSpPr>
            <a:spLocks noGrp="1"/>
          </p:cNvSpPr>
          <p:nvPr>
            <p:ph idx="1"/>
          </p:nvPr>
        </p:nvSpPr>
        <p:spPr/>
        <p:txBody>
          <a:bodyPr>
            <a:normAutofit fontScale="92500" lnSpcReduction="10000"/>
          </a:bodyPr>
          <a:lstStyle/>
          <a:p>
            <a:r>
              <a:rPr lang="en-US" dirty="0"/>
              <a:t>Post-judgment remedies</a:t>
            </a:r>
          </a:p>
          <a:p>
            <a:endParaRPr lang="en-US" dirty="0"/>
          </a:p>
          <a:p>
            <a:r>
              <a:rPr lang="en-US" dirty="0"/>
              <a:t>NY </a:t>
            </a:r>
            <a:r>
              <a:rPr lang="en-US" dirty="0" err="1"/>
              <a:t>CPLR</a:t>
            </a:r>
            <a:r>
              <a:rPr lang="en-US" dirty="0"/>
              <a:t> 5222-Restraining notice</a:t>
            </a:r>
          </a:p>
          <a:p>
            <a:endParaRPr lang="en-US" dirty="0"/>
          </a:p>
          <a:p>
            <a:r>
              <a:rPr lang="en-US" dirty="0"/>
              <a:t>Basically a garnishment of all debts and property of a judgment debtor in which the named party has an interest. </a:t>
            </a:r>
          </a:p>
          <a:p>
            <a:r>
              <a:rPr lang="en-US" dirty="0"/>
              <a:t>Effective to freeze assets or prevent further fraudulent conveyances.</a:t>
            </a:r>
          </a:p>
          <a:p>
            <a:r>
              <a:rPr lang="en-US" dirty="0"/>
              <a:t>Consistent with state uniform laws preventing fraudulent conveyances. </a:t>
            </a:r>
          </a:p>
        </p:txBody>
      </p:sp>
      <p:sp>
        <p:nvSpPr>
          <p:cNvPr id="4" name="Slide Number Placeholder 3">
            <a:extLst>
              <a:ext uri="{FF2B5EF4-FFF2-40B4-BE49-F238E27FC236}">
                <a16:creationId xmlns:a16="http://schemas.microsoft.com/office/drawing/2014/main" id="{5EC9754B-A936-4AC7-8E17-E5A3B9F6DF13}"/>
              </a:ext>
            </a:extLst>
          </p:cNvPr>
          <p:cNvSpPr>
            <a:spLocks noGrp="1"/>
          </p:cNvSpPr>
          <p:nvPr>
            <p:ph type="sldNum" sz="quarter" idx="12"/>
          </p:nvPr>
        </p:nvSpPr>
        <p:spPr/>
        <p:txBody>
          <a:bodyPr/>
          <a:lstStyle/>
          <a:p>
            <a:fld id="{8216F486-0CFC-44B8-ABC6-7675E0B75693}" type="slidenum">
              <a:rPr lang="en-US" smtClean="0"/>
              <a:t>34</a:t>
            </a:fld>
            <a:endParaRPr lang="en-US" dirty="0"/>
          </a:p>
        </p:txBody>
      </p:sp>
    </p:spTree>
    <p:extLst>
      <p:ext uri="{BB962C8B-B14F-4D97-AF65-F5344CB8AC3E}">
        <p14:creationId xmlns:p14="http://schemas.microsoft.com/office/powerpoint/2010/main" val="3115640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Preservation-continued</a:t>
            </a:r>
          </a:p>
        </p:txBody>
      </p:sp>
      <p:sp>
        <p:nvSpPr>
          <p:cNvPr id="3" name="Content Placeholder 2"/>
          <p:cNvSpPr>
            <a:spLocks noGrp="1"/>
          </p:cNvSpPr>
          <p:nvPr>
            <p:ph idx="1"/>
          </p:nvPr>
        </p:nvSpPr>
        <p:spPr/>
        <p:txBody>
          <a:bodyPr>
            <a:normAutofit fontScale="92500" lnSpcReduction="20000"/>
          </a:bodyPr>
          <a:lstStyle/>
          <a:p>
            <a:r>
              <a:rPr lang="en-US" dirty="0"/>
              <a:t>Federal Court lacks power to issue asset freezes for </a:t>
            </a:r>
            <a:r>
              <a:rPr lang="en-US"/>
              <a:t>ordinary cases.</a:t>
            </a:r>
          </a:p>
          <a:p>
            <a:r>
              <a:rPr lang="en-US" dirty="0"/>
              <a:t>Asset freeze not available prejudgment for contact claims for money damages where adequate remedy at law exists and no equitable remedy required. </a:t>
            </a:r>
            <a:r>
              <a:rPr lang="en-US" i="1" dirty="0" err="1"/>
              <a:t>Grupo</a:t>
            </a:r>
            <a:r>
              <a:rPr lang="en-US" i="1" dirty="0"/>
              <a:t> </a:t>
            </a:r>
            <a:r>
              <a:rPr lang="en-US" i="1" dirty="0" err="1"/>
              <a:t>Mexicano</a:t>
            </a:r>
            <a:r>
              <a:rPr lang="en-US" i="1" dirty="0"/>
              <a:t> de </a:t>
            </a:r>
            <a:r>
              <a:rPr lang="en-US" i="1" dirty="0" err="1"/>
              <a:t>Desarrollo</a:t>
            </a:r>
            <a:r>
              <a:rPr lang="en-US" i="1" dirty="0"/>
              <a:t> v. Alliance Bond Fund</a:t>
            </a:r>
            <a:r>
              <a:rPr lang="en-US" dirty="0"/>
              <a:t>, 527 U.S. 308 (1999).</a:t>
            </a:r>
          </a:p>
          <a:p>
            <a:r>
              <a:rPr lang="en-US" dirty="0"/>
              <a:t>Asset freeze still available where complaint seeks and accounting, imposes a constructive trust or specific assets, such as those under a security agreement. </a:t>
            </a:r>
            <a:r>
              <a:rPr lang="en-US" i="1" dirty="0"/>
              <a:t>Motorola Credit Corp v. </a:t>
            </a:r>
            <a:r>
              <a:rPr lang="en-US" i="1" dirty="0" err="1"/>
              <a:t>Uzan</a:t>
            </a:r>
            <a:r>
              <a:rPr lang="en-US" dirty="0"/>
              <a:t>, 202 F. Supp. </a:t>
            </a:r>
            <a:r>
              <a:rPr lang="en-US" dirty="0" err="1"/>
              <a:t>2d</a:t>
            </a:r>
            <a:r>
              <a:rPr lang="en-US" dirty="0"/>
              <a:t> 239, 250 (</a:t>
            </a:r>
            <a:r>
              <a:rPr lang="en-US" dirty="0" err="1"/>
              <a:t>S.D.N.Y</a:t>
            </a:r>
            <a:r>
              <a:rPr lang="en-US" dirty="0"/>
              <a:t>. 2002). See also </a:t>
            </a:r>
            <a:r>
              <a:rPr lang="en-US" i="1" dirty="0"/>
              <a:t>Rubin v. Pringle</a:t>
            </a:r>
            <a:r>
              <a:rPr lang="en-US" dirty="0"/>
              <a:t>, 387 </a:t>
            </a:r>
            <a:r>
              <a:rPr lang="en-US" dirty="0" err="1"/>
              <a:t>F.3d</a:t>
            </a:r>
            <a:r>
              <a:rPr lang="en-US" dirty="0"/>
              <a:t> 1077 (9</a:t>
            </a:r>
            <a:r>
              <a:rPr lang="en-US" baseline="30000" dirty="0"/>
              <a:t>th</a:t>
            </a:r>
            <a:r>
              <a:rPr lang="en-US" dirty="0"/>
              <a:t> Cir. 2004)(Fraudulent conveyance enjoined).</a:t>
            </a:r>
          </a:p>
          <a:p>
            <a:endParaRPr lang="en-US" dirty="0"/>
          </a:p>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smtClean="0"/>
              <a:t>35</a:t>
            </a:fld>
            <a:endParaRPr lang="en-US" dirty="0"/>
          </a:p>
        </p:txBody>
      </p:sp>
    </p:spTree>
    <p:extLst>
      <p:ext uri="{BB962C8B-B14F-4D97-AF65-F5344CB8AC3E}">
        <p14:creationId xmlns:p14="http://schemas.microsoft.com/office/powerpoint/2010/main" val="2968866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Injunction to Preserve Assets-continued.</a:t>
            </a:r>
          </a:p>
        </p:txBody>
      </p:sp>
      <p:sp>
        <p:nvSpPr>
          <p:cNvPr id="3" name="Content Placeholder 2"/>
          <p:cNvSpPr>
            <a:spLocks noGrp="1"/>
          </p:cNvSpPr>
          <p:nvPr>
            <p:ph idx="1"/>
          </p:nvPr>
        </p:nvSpPr>
        <p:spPr/>
        <p:txBody>
          <a:bodyPr/>
          <a:lstStyle/>
          <a:p>
            <a:r>
              <a:rPr lang="en-US" dirty="0"/>
              <a:t>New York Practice and Law Rule 7502(c) provides that where an arbitration is pending or about to be commenced, a court may entertain a prejudgment application for an order for attachment or for a preliminary injunction to preserve assets.</a:t>
            </a:r>
          </a:p>
          <a:p>
            <a:endParaRPr lang="en-US" dirty="0"/>
          </a:p>
          <a:p>
            <a:r>
              <a:rPr lang="en-US" i="1" dirty="0" err="1"/>
              <a:t>Monquion</a:t>
            </a:r>
            <a:r>
              <a:rPr lang="en-US" i="1" dirty="0"/>
              <a:t> v. </a:t>
            </a:r>
            <a:r>
              <a:rPr lang="en-US" i="1" dirty="0" err="1"/>
              <a:t>Gliklad</a:t>
            </a:r>
            <a:r>
              <a:rPr lang="en-US" dirty="0"/>
              <a:t>, 55 Misc. </a:t>
            </a:r>
            <a:r>
              <a:rPr lang="en-US" dirty="0" err="1"/>
              <a:t>3d</a:t>
            </a:r>
            <a:r>
              <a:rPr lang="en-US" dirty="0"/>
              <a:t> 1212 (A), NY (April 6, 2017); </a:t>
            </a:r>
            <a:r>
              <a:rPr lang="en-US" i="1" dirty="0"/>
              <a:t>Rockwood Pigments NA v. Elements Chromium LP</a:t>
            </a:r>
            <a:r>
              <a:rPr lang="en-US" dirty="0"/>
              <a:t>, 124 A.D. </a:t>
            </a:r>
            <a:r>
              <a:rPr lang="en-US" dirty="0" err="1"/>
              <a:t>3d</a:t>
            </a:r>
            <a:r>
              <a:rPr lang="en-US" dirty="0"/>
              <a:t> 509 (</a:t>
            </a:r>
            <a:r>
              <a:rPr lang="en-US" dirty="0" err="1"/>
              <a:t>1rst</a:t>
            </a:r>
            <a:r>
              <a:rPr lang="en-US" dirty="0"/>
              <a:t> Dept. 2015).</a:t>
            </a:r>
          </a:p>
          <a:p>
            <a:endParaRPr lang="en-US" dirty="0"/>
          </a:p>
        </p:txBody>
      </p:sp>
      <p:sp>
        <p:nvSpPr>
          <p:cNvPr id="4" name="Slide Number Placeholder 3">
            <a:extLst>
              <a:ext uri="{FF2B5EF4-FFF2-40B4-BE49-F238E27FC236}">
                <a16:creationId xmlns:a16="http://schemas.microsoft.com/office/drawing/2014/main" id="{DB03BFA1-8FA0-4EA0-92E6-E3FCF5C55086}"/>
              </a:ext>
            </a:extLst>
          </p:cNvPr>
          <p:cNvSpPr>
            <a:spLocks noGrp="1"/>
          </p:cNvSpPr>
          <p:nvPr>
            <p:ph type="sldNum" sz="quarter" idx="12"/>
          </p:nvPr>
        </p:nvSpPr>
        <p:spPr/>
        <p:txBody>
          <a:bodyPr/>
          <a:lstStyle/>
          <a:p>
            <a:fld id="{8216F486-0CFC-44B8-ABC6-7675E0B75693}" type="slidenum">
              <a:rPr lang="en-US" smtClean="0"/>
              <a:t>36</a:t>
            </a:fld>
            <a:endParaRPr lang="en-US" dirty="0"/>
          </a:p>
        </p:txBody>
      </p:sp>
    </p:spTree>
    <p:extLst>
      <p:ext uri="{BB962C8B-B14F-4D97-AF65-F5344CB8AC3E}">
        <p14:creationId xmlns:p14="http://schemas.microsoft.com/office/powerpoint/2010/main" val="4076114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lstStyle/>
          <a:p>
            <a:r>
              <a:rPr lang="en-US" dirty="0"/>
              <a:t>Injunction to Preserve Assets-continued.</a:t>
            </a:r>
          </a:p>
        </p:txBody>
      </p:sp>
      <p:sp>
        <p:nvSpPr>
          <p:cNvPr id="3" name="Content Placeholder 2"/>
          <p:cNvSpPr>
            <a:spLocks noGrp="1"/>
          </p:cNvSpPr>
          <p:nvPr>
            <p:ph idx="1"/>
          </p:nvPr>
        </p:nvSpPr>
        <p:spPr>
          <a:xfrm>
            <a:off x="628650" y="1600200"/>
            <a:ext cx="8058150" cy="4892675"/>
          </a:xfrm>
        </p:spPr>
        <p:txBody>
          <a:bodyPr>
            <a:normAutofit lnSpcReduction="10000"/>
          </a:bodyPr>
          <a:lstStyle/>
          <a:p>
            <a:r>
              <a:rPr lang="en-US" sz="1500" b="1" dirty="0"/>
              <a:t>Pennsylvania Rule 3118. Supplementary relief in aid of execution.</a:t>
            </a:r>
          </a:p>
          <a:p>
            <a:r>
              <a:rPr lang="en-US" sz="1500" dirty="0"/>
              <a:t> (a)  On petition of the plaintiff, after notice and hearing, the court in which a judgment has been entered may, before or after the issuance of a writ of execution, enter an order against any party or person </a:t>
            </a:r>
          </a:p>
          <a:p>
            <a:r>
              <a:rPr lang="en-US" sz="1500" dirty="0"/>
              <a:t>   (1)  enjoining the negotiation, transfer, assignment or other disposition of any security, document of title, pawn ticket, instrument, mortgage, or document representing any property interest of the defendant subject to execution; </a:t>
            </a:r>
          </a:p>
          <a:p>
            <a:r>
              <a:rPr lang="en-US" sz="1500" dirty="0"/>
              <a:t>   (2)  enjoining the transfer, removal, conveyance, assignment or other disposition of property of the defendant subject to execution; </a:t>
            </a:r>
          </a:p>
          <a:p>
            <a:r>
              <a:rPr lang="en-US" sz="1500" dirty="0"/>
              <a:t>   (3)  directing the defendant or any other party or person to take such action as the court may direct to preserve collateral security for property of the defendant levied upon or attached, or any security interest levied upon or attached; </a:t>
            </a:r>
          </a:p>
          <a:p>
            <a:r>
              <a:rPr lang="en-US" sz="1500" dirty="0"/>
              <a:t>   (4)  directing the disclosure to the sheriff of the whereabouts of property of the defendant; </a:t>
            </a:r>
          </a:p>
          <a:p>
            <a:r>
              <a:rPr lang="en-US" sz="1500" dirty="0"/>
              <a:t>   (5)  directing that property of the defendant which has been removed from the county or concealed for the purpose of avoiding execution shall be delivered to the sheriff or made available for execution; and </a:t>
            </a:r>
          </a:p>
          <a:p>
            <a:r>
              <a:rPr lang="en-US" sz="1500" dirty="0"/>
              <a:t>   (6)  granting such other relief as may be deemed necessary and appropriate. </a:t>
            </a:r>
          </a:p>
          <a:p>
            <a:r>
              <a:rPr lang="en-US" sz="1500" dirty="0"/>
              <a:t> …</a:t>
            </a:r>
          </a:p>
          <a:p>
            <a:r>
              <a:rPr lang="en-US" sz="1500" dirty="0"/>
              <a:t> (c)  Violation of the mandate or injunction of the court may be punished as a contempt.</a:t>
            </a:r>
          </a:p>
          <a:p>
            <a:endParaRPr lang="en-US" sz="1400" dirty="0"/>
          </a:p>
        </p:txBody>
      </p:sp>
      <p:sp>
        <p:nvSpPr>
          <p:cNvPr id="4" name="Slide Number Placeholder 3">
            <a:extLst>
              <a:ext uri="{FF2B5EF4-FFF2-40B4-BE49-F238E27FC236}">
                <a16:creationId xmlns:a16="http://schemas.microsoft.com/office/drawing/2014/main" id="{E76DCC7B-9D5C-4595-A275-D6ECC6E86727}"/>
              </a:ext>
            </a:extLst>
          </p:cNvPr>
          <p:cNvSpPr>
            <a:spLocks noGrp="1"/>
          </p:cNvSpPr>
          <p:nvPr>
            <p:ph type="sldNum" sz="quarter" idx="12"/>
          </p:nvPr>
        </p:nvSpPr>
        <p:spPr/>
        <p:txBody>
          <a:bodyPr/>
          <a:lstStyle/>
          <a:p>
            <a:fld id="{8216F486-0CFC-44B8-ABC6-7675E0B75693}" type="slidenum">
              <a:rPr lang="en-US" smtClean="0"/>
              <a:t>37</a:t>
            </a:fld>
            <a:endParaRPr lang="en-US" dirty="0"/>
          </a:p>
        </p:txBody>
      </p:sp>
    </p:spTree>
    <p:extLst>
      <p:ext uri="{BB962C8B-B14F-4D97-AF65-F5344CB8AC3E}">
        <p14:creationId xmlns:p14="http://schemas.microsoft.com/office/powerpoint/2010/main" val="2472465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 Procedure</a:t>
            </a:r>
          </a:p>
        </p:txBody>
      </p:sp>
      <p:sp>
        <p:nvSpPr>
          <p:cNvPr id="3" name="Content Placeholder 2"/>
          <p:cNvSpPr>
            <a:spLocks noGrp="1"/>
          </p:cNvSpPr>
          <p:nvPr>
            <p:ph idx="1"/>
          </p:nvPr>
        </p:nvSpPr>
        <p:spPr>
          <a:xfrm>
            <a:off x="628650" y="1600200"/>
            <a:ext cx="7886700" cy="4576763"/>
          </a:xfrm>
        </p:spPr>
        <p:txBody>
          <a:bodyPr>
            <a:normAutofit/>
          </a:bodyPr>
          <a:lstStyle/>
          <a:p>
            <a:r>
              <a:rPr lang="en-US" dirty="0"/>
              <a:t>The Court may issue a TRO without notice to the other side if the following conditions are met: </a:t>
            </a:r>
          </a:p>
          <a:p>
            <a:pPr marL="457200" lvl="1" indent="0">
              <a:buNone/>
            </a:pPr>
            <a:r>
              <a:rPr lang="en-US" dirty="0"/>
              <a:t>(A) specific facts in an affidavit or a verified complaint clearly show that immediate and irreparable injury, loss, or damage will result to the movant before the adverse party can be heard in opposition; </a:t>
            </a:r>
            <a:r>
              <a:rPr lang="en-US" i="1" dirty="0"/>
              <a:t>and</a:t>
            </a:r>
          </a:p>
          <a:p>
            <a:pPr lvl="1"/>
            <a:endParaRPr lang="en-US" dirty="0"/>
          </a:p>
          <a:p>
            <a:pPr marL="457200" lvl="1" indent="0">
              <a:buNone/>
            </a:pPr>
            <a:r>
              <a:rPr lang="en-US" dirty="0"/>
              <a:t>(B) the movant's attorney certifies in writing any efforts made to give notice and the reasons why it should not be required.</a:t>
            </a:r>
          </a:p>
          <a:p>
            <a:pPr marL="457200" lvl="1" indent="0">
              <a:buNone/>
            </a:pPr>
            <a:endParaRPr lang="en-US" dirty="0"/>
          </a:p>
          <a:p>
            <a:pPr marL="342900" lvl="1" indent="0">
              <a:buNone/>
            </a:pPr>
            <a:r>
              <a:rPr lang="en-US" dirty="0"/>
              <a:t>Fed. R. Civ. P. 65(b).  </a:t>
            </a:r>
          </a:p>
          <a:p>
            <a:pPr lvl="1"/>
            <a:endParaRPr lang="en-US" dirty="0"/>
          </a:p>
        </p:txBody>
      </p:sp>
      <p:sp>
        <p:nvSpPr>
          <p:cNvPr id="4" name="Slide Number Placeholder 3">
            <a:extLst>
              <a:ext uri="{FF2B5EF4-FFF2-40B4-BE49-F238E27FC236}">
                <a16:creationId xmlns:a16="http://schemas.microsoft.com/office/drawing/2014/main" id="{C8E2F77F-E959-4FE0-9A86-18AE8EEE0919}"/>
              </a:ext>
            </a:extLst>
          </p:cNvPr>
          <p:cNvSpPr>
            <a:spLocks noGrp="1"/>
          </p:cNvSpPr>
          <p:nvPr>
            <p:ph type="sldNum" sz="quarter" idx="12"/>
          </p:nvPr>
        </p:nvSpPr>
        <p:spPr/>
        <p:txBody>
          <a:bodyPr/>
          <a:lstStyle/>
          <a:p>
            <a:fld id="{8216F486-0CFC-44B8-ABC6-7675E0B75693}" type="slidenum">
              <a:rPr lang="en-US" smtClean="0"/>
              <a:t>38</a:t>
            </a:fld>
            <a:endParaRPr lang="en-US" dirty="0"/>
          </a:p>
        </p:txBody>
      </p:sp>
    </p:spTree>
    <p:extLst>
      <p:ext uri="{BB962C8B-B14F-4D97-AF65-F5344CB8AC3E}">
        <p14:creationId xmlns:p14="http://schemas.microsoft.com/office/powerpoint/2010/main" val="21600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 Procedure</a:t>
            </a:r>
          </a:p>
        </p:txBody>
      </p:sp>
      <p:sp>
        <p:nvSpPr>
          <p:cNvPr id="3" name="Content Placeholder 2"/>
          <p:cNvSpPr>
            <a:spLocks noGrp="1"/>
          </p:cNvSpPr>
          <p:nvPr>
            <p:ph idx="1"/>
          </p:nvPr>
        </p:nvSpPr>
        <p:spPr/>
        <p:txBody>
          <a:bodyPr>
            <a:normAutofit fontScale="85000" lnSpcReduction="20000"/>
          </a:bodyPr>
          <a:lstStyle/>
          <a:p>
            <a:r>
              <a:rPr lang="en-US" dirty="0"/>
              <a:t>An “ex parte TRO may be appropriate “where notice to the adverse party is impossible either because the identity of the adverse party is unknown or because a known party cannot be located in time for a hearing.”  </a:t>
            </a:r>
            <a:r>
              <a:rPr lang="en-US" i="1" dirty="0"/>
              <a:t>Reno Air Racing </a:t>
            </a:r>
            <a:r>
              <a:rPr lang="en-US" i="1" dirty="0" err="1"/>
              <a:t>Ass'n</a:t>
            </a:r>
            <a:r>
              <a:rPr lang="en-US" i="1" dirty="0"/>
              <a:t> v. McCord</a:t>
            </a:r>
            <a:r>
              <a:rPr lang="en-US" dirty="0"/>
              <a:t>, 452 F.3d 1126, 1131 (9th Cir. 2006) (quotation marks omitted).  If notice could be given, very narrow and exceptional circumstances exist where ex parte proceedings are appropriate, such as where party would frustrate future prosecution of action by destroying evidence.  </a:t>
            </a:r>
            <a:r>
              <a:rPr lang="en-US" i="1" dirty="0"/>
              <a:t>Id. </a:t>
            </a:r>
          </a:p>
          <a:p>
            <a:r>
              <a:rPr lang="en-US" dirty="0"/>
              <a:t>If the order is issued without notice, the motion for a preliminary injunction must be set for hearing at the earliest possible time, taking precedence over all other matters except hearings on older matters of the same character.  Fed. R. Civ. P. 65.</a:t>
            </a:r>
          </a:p>
        </p:txBody>
      </p:sp>
      <p:sp>
        <p:nvSpPr>
          <p:cNvPr id="4" name="Slide Number Placeholder 3">
            <a:extLst>
              <a:ext uri="{FF2B5EF4-FFF2-40B4-BE49-F238E27FC236}">
                <a16:creationId xmlns:a16="http://schemas.microsoft.com/office/drawing/2014/main" id="{964BA77D-88C7-4898-B91E-43BA09D8531E}"/>
              </a:ext>
            </a:extLst>
          </p:cNvPr>
          <p:cNvSpPr>
            <a:spLocks noGrp="1"/>
          </p:cNvSpPr>
          <p:nvPr>
            <p:ph type="sldNum" sz="quarter" idx="12"/>
          </p:nvPr>
        </p:nvSpPr>
        <p:spPr/>
        <p:txBody>
          <a:bodyPr/>
          <a:lstStyle/>
          <a:p>
            <a:fld id="{8216F486-0CFC-44B8-ABC6-7675E0B75693}" type="slidenum">
              <a:rPr lang="en-US" smtClean="0"/>
              <a:t>39</a:t>
            </a:fld>
            <a:endParaRPr lang="en-US" dirty="0"/>
          </a:p>
        </p:txBody>
      </p:sp>
    </p:spTree>
    <p:extLst>
      <p:ext uri="{BB962C8B-B14F-4D97-AF65-F5344CB8AC3E}">
        <p14:creationId xmlns:p14="http://schemas.microsoft.com/office/powerpoint/2010/main" val="30499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200" dirty="0"/>
              <a:t>Preliminary Injunction Litigation: Winning or Defeating Emergency Motions</a:t>
            </a:r>
          </a:p>
        </p:txBody>
      </p:sp>
      <p:sp>
        <p:nvSpPr>
          <p:cNvPr id="3" name="Subtitle 2"/>
          <p:cNvSpPr>
            <a:spLocks noGrp="1"/>
          </p:cNvSpPr>
          <p:nvPr>
            <p:ph type="subTitle" idx="1"/>
          </p:nvPr>
        </p:nvSpPr>
        <p:spPr>
          <a:xfrm>
            <a:off x="1143000" y="3906838"/>
            <a:ext cx="6858000" cy="1655762"/>
          </a:xfrm>
        </p:spPr>
        <p:txBody>
          <a:bodyPr>
            <a:normAutofit fontScale="77500" lnSpcReduction="20000"/>
          </a:bodyPr>
          <a:lstStyle/>
          <a:p>
            <a:r>
              <a:rPr lang="en-US" dirty="0"/>
              <a:t>Craig R. Tractenberg, Partner</a:t>
            </a:r>
            <a:br>
              <a:rPr lang="en-US" dirty="0"/>
            </a:br>
            <a:r>
              <a:rPr lang="en-US" dirty="0"/>
              <a:t>Fox Rothschild LLP</a:t>
            </a:r>
            <a:br>
              <a:rPr lang="en-US" dirty="0"/>
            </a:br>
            <a:r>
              <a:rPr lang="en-US" dirty="0"/>
              <a:t>Philadelphia, New York</a:t>
            </a:r>
          </a:p>
          <a:p>
            <a:endParaRPr lang="en-US" dirty="0"/>
          </a:p>
          <a:p>
            <a:pPr>
              <a:spcBef>
                <a:spcPts val="0"/>
              </a:spcBef>
            </a:pPr>
            <a:r>
              <a:rPr lang="en-US" dirty="0"/>
              <a:t>Beth L. Weisser, Partner</a:t>
            </a:r>
          </a:p>
          <a:p>
            <a:pPr>
              <a:spcBef>
                <a:spcPts val="0"/>
              </a:spcBef>
            </a:pPr>
            <a:r>
              <a:rPr lang="en-US" dirty="0"/>
              <a:t>Fox Rothschild LLP</a:t>
            </a:r>
          </a:p>
          <a:p>
            <a:pPr>
              <a:spcBef>
                <a:spcPts val="0"/>
              </a:spcBef>
            </a:pPr>
            <a:r>
              <a:rPr lang="en-US" dirty="0"/>
              <a:t>Blue Bell, PA</a:t>
            </a:r>
          </a:p>
        </p:txBody>
      </p:sp>
    </p:spTree>
    <p:extLst>
      <p:ext uri="{BB962C8B-B14F-4D97-AF65-F5344CB8AC3E}">
        <p14:creationId xmlns:p14="http://schemas.microsoft.com/office/powerpoint/2010/main" val="80822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Evidentiary Hearings</a:t>
            </a:r>
          </a:p>
        </p:txBody>
      </p:sp>
      <p:sp>
        <p:nvSpPr>
          <p:cNvPr id="3" name="Content Placeholder 2"/>
          <p:cNvSpPr>
            <a:spLocks noGrp="1"/>
          </p:cNvSpPr>
          <p:nvPr>
            <p:ph idx="1"/>
          </p:nvPr>
        </p:nvSpPr>
        <p:spPr/>
        <p:txBody>
          <a:bodyPr>
            <a:normAutofit fontScale="92500" lnSpcReduction="20000"/>
          </a:bodyPr>
          <a:lstStyle/>
          <a:p>
            <a:r>
              <a:rPr lang="en-US" dirty="0"/>
              <a:t>No right to an evidentiary hearing: courts have discretion whether or not to hold an evidentiary hearing. </a:t>
            </a:r>
          </a:p>
          <a:p>
            <a:pPr lvl="1"/>
            <a:r>
              <a:rPr lang="en-US" dirty="0"/>
              <a:t>Therefore, a TRO or preliminary injunction may be granted on the papers alone, may be granted after an oral argument, or conduct a full blown evidentiary hearing. </a:t>
            </a:r>
          </a:p>
          <a:p>
            <a:r>
              <a:rPr lang="en-US" dirty="0"/>
              <a:t>Local practices vary widely regarding whether or not to expect an evidentiary hearing and when a judge may exercise his or her discretion to vary from local practice.</a:t>
            </a:r>
          </a:p>
          <a:p>
            <a:r>
              <a:rPr lang="en-US" dirty="0"/>
              <a:t>Evidentiary hearing most likely where there are credibility determinations needed to decide disputed fact issues.  </a:t>
            </a:r>
            <a:r>
              <a:rPr lang="en-US" i="1" dirty="0"/>
              <a:t>All Care Nursing Serv., Inc. v. Bethesda Memorial Hosp., Inc.</a:t>
            </a:r>
            <a:r>
              <a:rPr lang="en-US" dirty="0"/>
              <a:t>, 887 F.2d 1535, 1538 (2d Cir. 1989). </a:t>
            </a:r>
          </a:p>
          <a:p>
            <a:pPr marL="342900" lvl="1" indent="0">
              <a:buNone/>
            </a:pPr>
            <a:endParaRPr lang="en-US" dirty="0"/>
          </a:p>
        </p:txBody>
      </p:sp>
      <p:sp>
        <p:nvSpPr>
          <p:cNvPr id="4" name="Slide Number Placeholder 3">
            <a:extLst>
              <a:ext uri="{FF2B5EF4-FFF2-40B4-BE49-F238E27FC236}">
                <a16:creationId xmlns:a16="http://schemas.microsoft.com/office/drawing/2014/main" id="{AEAF2E88-394A-4B20-90E0-CA264235E614}"/>
              </a:ext>
            </a:extLst>
          </p:cNvPr>
          <p:cNvSpPr>
            <a:spLocks noGrp="1"/>
          </p:cNvSpPr>
          <p:nvPr>
            <p:ph type="sldNum" sz="quarter" idx="12"/>
          </p:nvPr>
        </p:nvSpPr>
        <p:spPr/>
        <p:txBody>
          <a:bodyPr/>
          <a:lstStyle/>
          <a:p>
            <a:fld id="{8216F486-0CFC-44B8-ABC6-7675E0B75693}" type="slidenum">
              <a:rPr lang="en-US" smtClean="0"/>
              <a:t>40</a:t>
            </a:fld>
            <a:endParaRPr lang="en-US" dirty="0"/>
          </a:p>
        </p:txBody>
      </p:sp>
    </p:spTree>
    <p:extLst>
      <p:ext uri="{BB962C8B-B14F-4D97-AF65-F5344CB8AC3E}">
        <p14:creationId xmlns:p14="http://schemas.microsoft.com/office/powerpoint/2010/main" val="2831487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Evidentiary Hearings—Rules of Evidence</a:t>
            </a:r>
          </a:p>
        </p:txBody>
      </p:sp>
      <p:sp>
        <p:nvSpPr>
          <p:cNvPr id="3" name="Content Placeholder 2"/>
          <p:cNvSpPr>
            <a:spLocks noGrp="1"/>
          </p:cNvSpPr>
          <p:nvPr>
            <p:ph idx="1"/>
          </p:nvPr>
        </p:nvSpPr>
        <p:spPr/>
        <p:txBody>
          <a:bodyPr>
            <a:normAutofit/>
          </a:bodyPr>
          <a:lstStyle/>
          <a:p>
            <a:r>
              <a:rPr lang="en-US" dirty="0"/>
              <a:t>If the Court does convene an evidentiary hearing, the evidentiary rules are relaxed. </a:t>
            </a:r>
            <a:r>
              <a:rPr lang="en-US" i="1" dirty="0"/>
              <a:t>Rubin ex rel. N.L.R.B. v. Vista Del Sol Health </a:t>
            </a:r>
            <a:r>
              <a:rPr lang="en-US" i="1" dirty="0" err="1"/>
              <a:t>Servs</a:t>
            </a:r>
            <a:r>
              <a:rPr lang="en-US" i="1" dirty="0"/>
              <a:t>., Inc.</a:t>
            </a:r>
            <a:r>
              <a:rPr lang="en-US" dirty="0"/>
              <a:t>, – F. Supp. 3d –, 2015 WL 294101, at *6 (C.D. Cal. Jan. 21, 2015); </a:t>
            </a:r>
            <a:r>
              <a:rPr lang="en-US" i="1" dirty="0" err="1"/>
              <a:t>Nilson</a:t>
            </a:r>
            <a:r>
              <a:rPr lang="en-US" i="1" dirty="0"/>
              <a:t> v. JPMorgan Chase Bank, N.A.</a:t>
            </a:r>
            <a:r>
              <a:rPr lang="en-US" dirty="0"/>
              <a:t>, 690 F. Supp. 2d 1231, 1238 n.2 (D. Utah 2009).</a:t>
            </a:r>
          </a:p>
          <a:p>
            <a:r>
              <a:rPr lang="en-US" dirty="0"/>
              <a:t>Even so, the Court may reduce the weight given to inadmissible evidence such as hearsay.</a:t>
            </a:r>
            <a:r>
              <a:rPr lang="en-US" dirty="0">
                <a:solidFill>
                  <a:srgbClr val="FF0000"/>
                </a:solidFill>
              </a:rPr>
              <a:t> </a:t>
            </a:r>
            <a:r>
              <a:rPr lang="en-US" i="1" dirty="0"/>
              <a:t>Mullins v. City of N.Y.</a:t>
            </a:r>
            <a:r>
              <a:rPr lang="en-US" dirty="0"/>
              <a:t>, 626 F.3d 47, 52 (2d Cir. 2010).</a:t>
            </a:r>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BCA2C604-61E4-4771-984F-65F15E89F600}"/>
              </a:ext>
            </a:extLst>
          </p:cNvPr>
          <p:cNvSpPr>
            <a:spLocks noGrp="1"/>
          </p:cNvSpPr>
          <p:nvPr>
            <p:ph type="sldNum" sz="quarter" idx="12"/>
          </p:nvPr>
        </p:nvSpPr>
        <p:spPr/>
        <p:txBody>
          <a:bodyPr/>
          <a:lstStyle/>
          <a:p>
            <a:fld id="{8216F486-0CFC-44B8-ABC6-7675E0B75693}" type="slidenum">
              <a:rPr lang="en-US" smtClean="0"/>
              <a:t>41</a:t>
            </a:fld>
            <a:endParaRPr lang="en-US" dirty="0"/>
          </a:p>
        </p:txBody>
      </p:sp>
    </p:spTree>
    <p:extLst>
      <p:ext uri="{BB962C8B-B14F-4D97-AF65-F5344CB8AC3E}">
        <p14:creationId xmlns:p14="http://schemas.microsoft.com/office/powerpoint/2010/main" val="3552692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Evidentiary Hearings—Expert Testimony</a:t>
            </a:r>
          </a:p>
        </p:txBody>
      </p:sp>
      <p:sp>
        <p:nvSpPr>
          <p:cNvPr id="3" name="Content Placeholder 2"/>
          <p:cNvSpPr>
            <a:spLocks noGrp="1"/>
          </p:cNvSpPr>
          <p:nvPr>
            <p:ph idx="1"/>
          </p:nvPr>
        </p:nvSpPr>
        <p:spPr/>
        <p:txBody>
          <a:bodyPr>
            <a:normAutofit fontScale="85000" lnSpcReduction="20000"/>
          </a:bodyPr>
          <a:lstStyle/>
          <a:p>
            <a:r>
              <a:rPr lang="en-US" dirty="0"/>
              <a:t>Preliminary injunctions often require expert testimony.  </a:t>
            </a:r>
          </a:p>
          <a:p>
            <a:r>
              <a:rPr lang="en-US" dirty="0"/>
              <a:t>Because the rules of evidence do not necessarily apply, </a:t>
            </a:r>
            <a:r>
              <a:rPr lang="en-US" i="1" dirty="0" err="1"/>
              <a:t>Daubert</a:t>
            </a:r>
            <a:r>
              <a:rPr lang="en-US" i="1" dirty="0"/>
              <a:t> </a:t>
            </a:r>
            <a:r>
              <a:rPr lang="en-US" dirty="0"/>
              <a:t>and its progeny (in which the Court serves as a gatekeeper for a jury) do not apply either. </a:t>
            </a:r>
            <a:r>
              <a:rPr lang="en-US" i="1" dirty="0"/>
              <a:t>United HealthCare Ins. Co. v. AdvancePCS</a:t>
            </a:r>
            <a:r>
              <a:rPr lang="en-US" dirty="0"/>
              <a:t>, No. 01-2320 (RHK/JMM), 2002 U.S. Dist. LEXIS 28262, at *17 (D. Minn. Mar. 1, 2002). </a:t>
            </a:r>
            <a:r>
              <a:rPr lang="en-US" dirty="0">
                <a:solidFill>
                  <a:srgbClr val="FF0000"/>
                </a:solidFill>
              </a:rPr>
              <a:t> </a:t>
            </a:r>
            <a:r>
              <a:rPr lang="en-US" dirty="0"/>
              <a:t>However, many courts will nonetheless require a showing of reliability similar to </a:t>
            </a:r>
            <a:r>
              <a:rPr lang="en-US" i="1" dirty="0" err="1"/>
              <a:t>Daubert</a:t>
            </a:r>
            <a:r>
              <a:rPr lang="en-US" dirty="0"/>
              <a:t>.  </a:t>
            </a:r>
            <a:r>
              <a:rPr lang="en-US" i="1" dirty="0"/>
              <a:t>A.A. v. Raymond</a:t>
            </a:r>
            <a:r>
              <a:rPr lang="en-US" dirty="0"/>
              <a:t>, No. 2:13-cv-01167-KJM-EFB, 2013 U.S. Dist. LEXIS 102459, at *11-12 (E.D. Cal. July 22, 2013).</a:t>
            </a:r>
          </a:p>
          <a:p>
            <a:pPr lvl="1"/>
            <a:r>
              <a:rPr lang="en-US" dirty="0"/>
              <a:t>Procedurally, rather than holding an independent </a:t>
            </a:r>
            <a:r>
              <a:rPr lang="en-US" i="1" dirty="0" err="1"/>
              <a:t>Daubert</a:t>
            </a:r>
            <a:r>
              <a:rPr lang="en-US" i="1" dirty="0"/>
              <a:t> </a:t>
            </a:r>
            <a:r>
              <a:rPr lang="en-US" dirty="0"/>
              <a:t>hearing, the Court may simply allow an expert to testify and then simply decide admissibility and weight after the hearing. </a:t>
            </a:r>
            <a:r>
              <a:rPr lang="en-US" i="1" dirty="0"/>
              <a:t>Id.</a:t>
            </a:r>
            <a:r>
              <a:rPr lang="en-US" dirty="0"/>
              <a:t>; </a:t>
            </a:r>
            <a:r>
              <a:rPr lang="en-US" i="1" dirty="0" err="1"/>
              <a:t>Megadyne</a:t>
            </a:r>
            <a:r>
              <a:rPr lang="en-US" i="1" dirty="0"/>
              <a:t> Med. Prods. v. Triad Surgical Techs., Inc.</a:t>
            </a:r>
            <a:r>
              <a:rPr lang="en-US" dirty="0"/>
              <a:t>, No. 2:00-CV-548-ST, 2001 U.S. Dist. LEXIS 26510, at *4 (D. Utah July 11, 2001).</a:t>
            </a:r>
          </a:p>
        </p:txBody>
      </p:sp>
      <p:sp>
        <p:nvSpPr>
          <p:cNvPr id="4" name="Slide Number Placeholder 3">
            <a:extLst>
              <a:ext uri="{FF2B5EF4-FFF2-40B4-BE49-F238E27FC236}">
                <a16:creationId xmlns:a16="http://schemas.microsoft.com/office/drawing/2014/main" id="{7EE80C03-C2D5-4CCC-B39C-F9688E0C1183}"/>
              </a:ext>
            </a:extLst>
          </p:cNvPr>
          <p:cNvSpPr>
            <a:spLocks noGrp="1"/>
          </p:cNvSpPr>
          <p:nvPr>
            <p:ph type="sldNum" sz="quarter" idx="12"/>
          </p:nvPr>
        </p:nvSpPr>
        <p:spPr/>
        <p:txBody>
          <a:bodyPr/>
          <a:lstStyle/>
          <a:p>
            <a:fld id="{8216F486-0CFC-44B8-ABC6-7675E0B75693}" type="slidenum">
              <a:rPr lang="en-US" smtClean="0"/>
              <a:t>42</a:t>
            </a:fld>
            <a:endParaRPr lang="en-US" dirty="0"/>
          </a:p>
        </p:txBody>
      </p:sp>
    </p:spTree>
    <p:extLst>
      <p:ext uri="{BB962C8B-B14F-4D97-AF65-F5344CB8AC3E}">
        <p14:creationId xmlns:p14="http://schemas.microsoft.com/office/powerpoint/2010/main" val="358297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Evidentiary Hearings—Presumptions </a:t>
            </a:r>
          </a:p>
        </p:txBody>
      </p:sp>
      <p:sp>
        <p:nvSpPr>
          <p:cNvPr id="3" name="Content Placeholder 2"/>
          <p:cNvSpPr>
            <a:spLocks noGrp="1"/>
          </p:cNvSpPr>
          <p:nvPr>
            <p:ph idx="1"/>
          </p:nvPr>
        </p:nvSpPr>
        <p:spPr/>
        <p:txBody>
          <a:bodyPr>
            <a:normAutofit fontScale="85000" lnSpcReduction="10000"/>
          </a:bodyPr>
          <a:lstStyle/>
          <a:p>
            <a:r>
              <a:rPr lang="en-US" dirty="0"/>
              <a:t>As discussed before a presumption of irreparable harm formerly applied in certain intellectual property cases, but there is a trend away from presumptions in light of the Supreme Court’s decision in </a:t>
            </a:r>
            <a:r>
              <a:rPr lang="en-US" i="1" dirty="0"/>
              <a:t>eBay</a:t>
            </a:r>
            <a:r>
              <a:rPr lang="en-US" dirty="0"/>
              <a:t>.  </a:t>
            </a:r>
          </a:p>
          <a:p>
            <a:r>
              <a:rPr lang="en-US" dirty="0"/>
              <a:t>In addition to certain IP cases, a presumption of irreparable harm continues to apply in certain circumstances such as:</a:t>
            </a:r>
          </a:p>
          <a:p>
            <a:pPr lvl="1"/>
            <a:r>
              <a:rPr lang="en-US" dirty="0"/>
              <a:t>Constitutional rights. </a:t>
            </a:r>
            <a:r>
              <a:rPr lang="en-US" i="1" dirty="0"/>
              <a:t>Obama for Am. v. Husted</a:t>
            </a:r>
            <a:r>
              <a:rPr lang="en-US" dirty="0"/>
              <a:t>, 697 F.3d 423, 436 (6th Cir. 2012).</a:t>
            </a:r>
          </a:p>
          <a:p>
            <a:pPr lvl="1"/>
            <a:r>
              <a:rPr lang="en-US" dirty="0"/>
              <a:t>Statutorily required injunctions. </a:t>
            </a:r>
            <a:r>
              <a:rPr lang="en-US" i="1" dirty="0"/>
              <a:t>First W. Capital Mgmt. Co. v. </a:t>
            </a:r>
            <a:r>
              <a:rPr lang="en-US" i="1" dirty="0" err="1"/>
              <a:t>Malamed</a:t>
            </a:r>
            <a:r>
              <a:rPr lang="en-US" dirty="0"/>
              <a:t>, 874 F.3d 1136, 1142 (10th Cir. 2017).</a:t>
            </a:r>
          </a:p>
          <a:p>
            <a:pPr lvl="1"/>
            <a:r>
              <a:rPr lang="en-US" dirty="0"/>
              <a:t>Agreements in which the parties bargain for injunctive relief—relevant but not binding on court.  </a:t>
            </a:r>
            <a:r>
              <a:rPr lang="en-US" i="1" dirty="0"/>
              <a:t>Mattress Safe, Inc. v. J.T. Eaton &amp; Co.</a:t>
            </a:r>
            <a:r>
              <a:rPr lang="en-US" dirty="0"/>
              <a:t>, No. 1:18-CV-2915-MHC, 2019 U.S. Dist. LEXIS 115524, at *26-27 (N.D. Ga. Jan. 15, 2019) (collecting cases).  </a:t>
            </a:r>
            <a:endParaRPr lang="en-US" dirty="0">
              <a:solidFill>
                <a:srgbClr val="FF0000"/>
              </a:solidFill>
            </a:endParaRPr>
          </a:p>
        </p:txBody>
      </p:sp>
      <p:sp>
        <p:nvSpPr>
          <p:cNvPr id="4" name="Slide Number Placeholder 3">
            <a:extLst>
              <a:ext uri="{FF2B5EF4-FFF2-40B4-BE49-F238E27FC236}">
                <a16:creationId xmlns:a16="http://schemas.microsoft.com/office/drawing/2014/main" id="{53712E8F-E847-46F7-AB9F-0AEB3299996D}"/>
              </a:ext>
            </a:extLst>
          </p:cNvPr>
          <p:cNvSpPr>
            <a:spLocks noGrp="1"/>
          </p:cNvSpPr>
          <p:nvPr>
            <p:ph type="sldNum" sz="quarter" idx="12"/>
          </p:nvPr>
        </p:nvSpPr>
        <p:spPr/>
        <p:txBody>
          <a:bodyPr/>
          <a:lstStyle/>
          <a:p>
            <a:fld id="{8216F486-0CFC-44B8-ABC6-7675E0B75693}" type="slidenum">
              <a:rPr lang="en-US" smtClean="0"/>
              <a:t>43</a:t>
            </a:fld>
            <a:endParaRPr lang="en-US" dirty="0"/>
          </a:p>
        </p:txBody>
      </p:sp>
    </p:spTree>
    <p:extLst>
      <p:ext uri="{BB962C8B-B14F-4D97-AF65-F5344CB8AC3E}">
        <p14:creationId xmlns:p14="http://schemas.microsoft.com/office/powerpoint/2010/main" val="3625005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Expedited Discovery</a:t>
            </a:r>
          </a:p>
        </p:txBody>
      </p:sp>
      <p:sp>
        <p:nvSpPr>
          <p:cNvPr id="3" name="Content Placeholder 2"/>
          <p:cNvSpPr>
            <a:spLocks noGrp="1"/>
          </p:cNvSpPr>
          <p:nvPr>
            <p:ph idx="1"/>
          </p:nvPr>
        </p:nvSpPr>
        <p:spPr/>
        <p:txBody>
          <a:bodyPr>
            <a:normAutofit fontScale="92500" lnSpcReduction="20000"/>
          </a:bodyPr>
          <a:lstStyle/>
          <a:p>
            <a:r>
              <a:rPr lang="en-US" dirty="0"/>
              <a:t>Under state and federal rules, no discovery may be taken by the plaintiff/petitioner immediately as a matter of right. </a:t>
            </a:r>
          </a:p>
          <a:p>
            <a:r>
              <a:rPr lang="en-US" dirty="0"/>
              <a:t>Courts may grant expedited discovery and allow document productions, third party subpoenas and depositions prior to an answer and prior to the normal scheduling under the procedural rules.</a:t>
            </a:r>
          </a:p>
          <a:p>
            <a:r>
              <a:rPr lang="en-US" dirty="0"/>
              <a:t>In order to obtain expedited discovery, you must make a showing that irreparable harm may occur if the right to discovery is not granted. </a:t>
            </a:r>
          </a:p>
          <a:p>
            <a:r>
              <a:rPr lang="en-US" dirty="0"/>
              <a:t>From a practical point of view, discovery may be desirable by the court if it will simplify the issues, presentation or the decision. </a:t>
            </a:r>
          </a:p>
        </p:txBody>
      </p:sp>
      <p:sp>
        <p:nvSpPr>
          <p:cNvPr id="4" name="Slide Number Placeholder 3">
            <a:extLst>
              <a:ext uri="{FF2B5EF4-FFF2-40B4-BE49-F238E27FC236}">
                <a16:creationId xmlns:a16="http://schemas.microsoft.com/office/drawing/2014/main" id="{ADF19B47-08B5-47A6-816F-9C317535BEB3}"/>
              </a:ext>
            </a:extLst>
          </p:cNvPr>
          <p:cNvSpPr>
            <a:spLocks noGrp="1"/>
          </p:cNvSpPr>
          <p:nvPr>
            <p:ph type="sldNum" sz="quarter" idx="12"/>
          </p:nvPr>
        </p:nvSpPr>
        <p:spPr/>
        <p:txBody>
          <a:bodyPr/>
          <a:lstStyle/>
          <a:p>
            <a:fld id="{8216F486-0CFC-44B8-ABC6-7675E0B75693}" type="slidenum">
              <a:rPr lang="en-US" smtClean="0"/>
              <a:t>44</a:t>
            </a:fld>
            <a:endParaRPr lang="en-US" dirty="0"/>
          </a:p>
        </p:txBody>
      </p:sp>
    </p:spTree>
    <p:extLst>
      <p:ext uri="{BB962C8B-B14F-4D97-AF65-F5344CB8AC3E}">
        <p14:creationId xmlns:p14="http://schemas.microsoft.com/office/powerpoint/2010/main" val="242228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Expedited Discovery continued.</a:t>
            </a:r>
          </a:p>
        </p:txBody>
      </p:sp>
      <p:sp>
        <p:nvSpPr>
          <p:cNvPr id="3" name="Content Placeholder 2"/>
          <p:cNvSpPr>
            <a:spLocks noGrp="1"/>
          </p:cNvSpPr>
          <p:nvPr>
            <p:ph idx="1"/>
          </p:nvPr>
        </p:nvSpPr>
        <p:spPr/>
        <p:txBody>
          <a:bodyPr>
            <a:normAutofit fontScale="92500" lnSpcReduction="10000"/>
          </a:bodyPr>
          <a:lstStyle/>
          <a:p>
            <a:r>
              <a:rPr lang="en-US" dirty="0"/>
              <a:t>A showing must be made which is almost tantamount to a preliminary injunction showing.</a:t>
            </a:r>
          </a:p>
          <a:p>
            <a:r>
              <a:rPr lang="en-US" dirty="0"/>
              <a:t>Expedited discovery may be the best tool to be used by the responding party to defend against a claim of irreparable harm. </a:t>
            </a:r>
          </a:p>
          <a:p>
            <a:pPr marL="0" indent="0">
              <a:buNone/>
            </a:pPr>
            <a:r>
              <a:rPr lang="en-US" dirty="0"/>
              <a:t>	</a:t>
            </a:r>
          </a:p>
          <a:p>
            <a:pPr marL="0" indent="0">
              <a:buNone/>
            </a:pPr>
            <a:r>
              <a:rPr lang="en-US" dirty="0"/>
              <a:t>The rule is to request very narrow, targeted and limited discovery to show the court the precise issue that needs to be proven would be aided by limited discovery.</a:t>
            </a:r>
          </a:p>
          <a:p>
            <a:pPr marL="0" indent="0">
              <a:buNone/>
            </a:pPr>
            <a:r>
              <a:rPr lang="en-US" dirty="0"/>
              <a:t> May also be requested to defeat any temporary restraints.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A9691C0-1D7C-4766-9049-BF6D13B252AF}"/>
              </a:ext>
            </a:extLst>
          </p:cNvPr>
          <p:cNvSpPr>
            <a:spLocks noGrp="1"/>
          </p:cNvSpPr>
          <p:nvPr>
            <p:ph type="sldNum" sz="quarter" idx="12"/>
          </p:nvPr>
        </p:nvSpPr>
        <p:spPr/>
        <p:txBody>
          <a:bodyPr/>
          <a:lstStyle/>
          <a:p>
            <a:fld id="{8216F486-0CFC-44B8-ABC6-7675E0B75693}" type="slidenum">
              <a:rPr lang="en-US" smtClean="0"/>
              <a:t>45</a:t>
            </a:fld>
            <a:endParaRPr lang="en-US" dirty="0"/>
          </a:p>
        </p:txBody>
      </p:sp>
    </p:spTree>
    <p:extLst>
      <p:ext uri="{BB962C8B-B14F-4D97-AF65-F5344CB8AC3E}">
        <p14:creationId xmlns:p14="http://schemas.microsoft.com/office/powerpoint/2010/main" val="4226927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or Reviewing the Proposed Order</a:t>
            </a:r>
          </a:p>
        </p:txBody>
      </p:sp>
      <p:sp>
        <p:nvSpPr>
          <p:cNvPr id="3" name="Content Placeholder 2"/>
          <p:cNvSpPr>
            <a:spLocks noGrp="1"/>
          </p:cNvSpPr>
          <p:nvPr>
            <p:ph idx="1"/>
          </p:nvPr>
        </p:nvSpPr>
        <p:spPr/>
        <p:txBody>
          <a:bodyPr>
            <a:normAutofit fontScale="92500" lnSpcReduction="20000"/>
          </a:bodyPr>
          <a:lstStyle/>
          <a:p>
            <a:r>
              <a:rPr lang="en-US" dirty="0"/>
              <a:t>Step one-before you file for an injunction, draft the relief or order you desire so you can focus on the proofs necessary to obtain the relief.</a:t>
            </a:r>
          </a:p>
          <a:p>
            <a:r>
              <a:rPr lang="en-US" dirty="0"/>
              <a:t>Step two-is the relief sought legal and feasible to enforce?</a:t>
            </a:r>
          </a:p>
          <a:p>
            <a:r>
              <a:rPr lang="en-US" dirty="0"/>
              <a:t>Step three-ow objective can the order be so that the court is not a manager or overseer of the prohibited conduct? Is an overseer required in order to effect the relief?</a:t>
            </a:r>
          </a:p>
          <a:p>
            <a:r>
              <a:rPr lang="en-US" dirty="0"/>
              <a:t>Who should have notice of the order and the proceedings to allow the order to be enforced?</a:t>
            </a:r>
          </a:p>
          <a:p>
            <a:r>
              <a:rPr lang="en-US" dirty="0"/>
              <a:t>Who is bound by the express provisions of the order?</a:t>
            </a:r>
          </a:p>
        </p:txBody>
      </p:sp>
      <p:sp>
        <p:nvSpPr>
          <p:cNvPr id="4" name="Slide Number Placeholder 3">
            <a:extLst>
              <a:ext uri="{FF2B5EF4-FFF2-40B4-BE49-F238E27FC236}">
                <a16:creationId xmlns:a16="http://schemas.microsoft.com/office/drawing/2014/main" id="{7FA4590A-038E-4B46-8A2C-471F46300E3D}"/>
              </a:ext>
            </a:extLst>
          </p:cNvPr>
          <p:cNvSpPr>
            <a:spLocks noGrp="1"/>
          </p:cNvSpPr>
          <p:nvPr>
            <p:ph type="sldNum" sz="quarter" idx="12"/>
          </p:nvPr>
        </p:nvSpPr>
        <p:spPr/>
        <p:txBody>
          <a:bodyPr/>
          <a:lstStyle/>
          <a:p>
            <a:fld id="{8216F486-0CFC-44B8-ABC6-7675E0B75693}" type="slidenum">
              <a:rPr lang="en-US" smtClean="0"/>
              <a:t>46</a:t>
            </a:fld>
            <a:endParaRPr lang="en-US" dirty="0"/>
          </a:p>
        </p:txBody>
      </p:sp>
    </p:spTree>
    <p:extLst>
      <p:ext uri="{BB962C8B-B14F-4D97-AF65-F5344CB8AC3E}">
        <p14:creationId xmlns:p14="http://schemas.microsoft.com/office/powerpoint/2010/main" val="1300509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the Proposed Order</a:t>
            </a:r>
          </a:p>
        </p:txBody>
      </p:sp>
      <p:sp>
        <p:nvSpPr>
          <p:cNvPr id="3" name="Content Placeholder 2"/>
          <p:cNvSpPr>
            <a:spLocks noGrp="1"/>
          </p:cNvSpPr>
          <p:nvPr>
            <p:ph idx="1"/>
          </p:nvPr>
        </p:nvSpPr>
        <p:spPr/>
        <p:txBody>
          <a:bodyPr>
            <a:normAutofit fontScale="62500" lnSpcReduction="20000"/>
          </a:bodyPr>
          <a:lstStyle/>
          <a:p>
            <a:r>
              <a:rPr lang="en-US" dirty="0"/>
              <a:t>Federal Rule of Civil Procedure 65 provides …</a:t>
            </a:r>
          </a:p>
          <a:p>
            <a:r>
              <a:rPr lang="en-US" dirty="0"/>
              <a:t>“(d) Contents and Scope of Every Injunction and Restraining Order.</a:t>
            </a:r>
          </a:p>
          <a:p>
            <a:r>
              <a:rPr lang="en-US" dirty="0"/>
              <a:t>   (1) Contents. Every order granting an injunction and every restraining order must:</a:t>
            </a:r>
          </a:p>
          <a:p>
            <a:r>
              <a:rPr lang="en-US" dirty="0"/>
              <a:t>      (A) state the reasons why it issued;</a:t>
            </a:r>
          </a:p>
          <a:p>
            <a:r>
              <a:rPr lang="en-US" dirty="0"/>
              <a:t>      (B) state its terms specifically; and</a:t>
            </a:r>
          </a:p>
          <a:p>
            <a:r>
              <a:rPr lang="en-US" dirty="0"/>
              <a:t>      (C) describe in reasonable detail–and not by referring to the complaint or other document–the act or acts restrained or required.</a:t>
            </a:r>
          </a:p>
          <a:p>
            <a:r>
              <a:rPr lang="en-US" dirty="0"/>
              <a:t>   (2) Persons Bound. The order binds only the following who receive actual notice of it by personal service or otherwise:</a:t>
            </a:r>
          </a:p>
          <a:p>
            <a:r>
              <a:rPr lang="en-US" dirty="0"/>
              <a:t>      (A) the parties;</a:t>
            </a:r>
          </a:p>
          <a:p>
            <a:r>
              <a:rPr lang="en-US" dirty="0"/>
              <a:t>      (B) the parties’ officers, agents, servants, employees, and attorneys; and</a:t>
            </a:r>
          </a:p>
          <a:p>
            <a:r>
              <a:rPr lang="en-US" dirty="0"/>
              <a:t>      (C) other persons who are in active concert or participation with anyone described in Rule 65(d)(2)(A) or (B).”</a:t>
            </a:r>
          </a:p>
          <a:p>
            <a:endParaRPr lang="en-US" dirty="0"/>
          </a:p>
        </p:txBody>
      </p:sp>
      <p:sp>
        <p:nvSpPr>
          <p:cNvPr id="4" name="Slide Number Placeholder 3">
            <a:extLst>
              <a:ext uri="{FF2B5EF4-FFF2-40B4-BE49-F238E27FC236}">
                <a16:creationId xmlns:a16="http://schemas.microsoft.com/office/drawing/2014/main" id="{5AC9CB32-3058-4E62-B564-EBD88E83F9AC}"/>
              </a:ext>
            </a:extLst>
          </p:cNvPr>
          <p:cNvSpPr>
            <a:spLocks noGrp="1"/>
          </p:cNvSpPr>
          <p:nvPr>
            <p:ph type="sldNum" sz="quarter" idx="12"/>
          </p:nvPr>
        </p:nvSpPr>
        <p:spPr/>
        <p:txBody>
          <a:bodyPr/>
          <a:lstStyle/>
          <a:p>
            <a:fld id="{8216F486-0CFC-44B8-ABC6-7675E0B75693}" type="slidenum">
              <a:rPr lang="en-US" smtClean="0"/>
              <a:t>47</a:t>
            </a:fld>
            <a:endParaRPr lang="en-US" dirty="0"/>
          </a:p>
        </p:txBody>
      </p:sp>
    </p:spTree>
    <p:extLst>
      <p:ext uri="{BB962C8B-B14F-4D97-AF65-F5344CB8AC3E}">
        <p14:creationId xmlns:p14="http://schemas.microsoft.com/office/powerpoint/2010/main" val="1670518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of Injunction Orders</a:t>
            </a:r>
          </a:p>
        </p:txBody>
      </p:sp>
      <p:sp>
        <p:nvSpPr>
          <p:cNvPr id="3" name="Content Placeholder 2"/>
          <p:cNvSpPr>
            <a:spLocks noGrp="1"/>
          </p:cNvSpPr>
          <p:nvPr>
            <p:ph idx="1"/>
          </p:nvPr>
        </p:nvSpPr>
        <p:spPr/>
        <p:txBody>
          <a:bodyPr>
            <a:normAutofit fontScale="85000" lnSpcReduction="20000"/>
          </a:bodyPr>
          <a:lstStyle/>
          <a:p>
            <a:r>
              <a:rPr lang="en-US" dirty="0"/>
              <a:t>Violations of Injunction Orders are punishable as contempt of any order.</a:t>
            </a:r>
          </a:p>
          <a:p>
            <a:pPr marL="0" indent="0">
              <a:buNone/>
            </a:pPr>
            <a:endParaRPr lang="en-US" u="sng" dirty="0"/>
          </a:p>
          <a:p>
            <a:r>
              <a:rPr lang="en-US" dirty="0"/>
              <a:t>“There are two types of contempt: criminal and civil.” </a:t>
            </a:r>
            <a:r>
              <a:rPr lang="en-US" i="1" dirty="0"/>
              <a:t>Walsh v. Free (In re Free)</a:t>
            </a:r>
            <a:r>
              <a:rPr lang="en-US" dirty="0"/>
              <a:t>, 466 </a:t>
            </a:r>
            <a:r>
              <a:rPr lang="en-US" dirty="0" err="1"/>
              <a:t>B.R</a:t>
            </a:r>
            <a:r>
              <a:rPr lang="en-US" dirty="0"/>
              <a:t>. 48, 57 (</a:t>
            </a:r>
            <a:r>
              <a:rPr lang="en-US" dirty="0" err="1"/>
              <a:t>Bankr</a:t>
            </a:r>
            <a:r>
              <a:rPr lang="en-US" dirty="0"/>
              <a:t>. </a:t>
            </a:r>
            <a:r>
              <a:rPr lang="en-US" dirty="0" err="1"/>
              <a:t>W.D</a:t>
            </a:r>
            <a:r>
              <a:rPr lang="en-US" dirty="0"/>
              <a:t>. Pa. 2012), quoting </a:t>
            </a:r>
            <a:r>
              <a:rPr lang="en-US" i="1" dirty="0"/>
              <a:t>Walsh v. Bracken (In re </a:t>
            </a:r>
            <a:r>
              <a:rPr lang="en-US" i="1" dirty="0" err="1"/>
              <a:t>Davitch</a:t>
            </a:r>
            <a:r>
              <a:rPr lang="en-US" i="1" dirty="0"/>
              <a:t>)</a:t>
            </a:r>
            <a:r>
              <a:rPr lang="en-US" dirty="0"/>
              <a:t>, 336 </a:t>
            </a:r>
            <a:r>
              <a:rPr lang="en-US" dirty="0" err="1"/>
              <a:t>B.R</a:t>
            </a:r>
            <a:r>
              <a:rPr lang="en-US" dirty="0"/>
              <a:t>. 241, 251 (</a:t>
            </a:r>
            <a:r>
              <a:rPr lang="en-US" dirty="0" err="1"/>
              <a:t>Bankr</a:t>
            </a:r>
            <a:r>
              <a:rPr lang="en-US" dirty="0"/>
              <a:t>. </a:t>
            </a:r>
            <a:r>
              <a:rPr lang="en-US" dirty="0" err="1"/>
              <a:t>W.D</a:t>
            </a:r>
            <a:r>
              <a:rPr lang="en-US" dirty="0"/>
              <a:t>. Pa. 2006).</a:t>
            </a:r>
          </a:p>
          <a:p>
            <a:endParaRPr lang="en-US" dirty="0"/>
          </a:p>
          <a:p>
            <a:r>
              <a:rPr lang="en-US" dirty="0"/>
              <a:t> It is within a federal court’s power and discretion to hold a defendant in criminal contempt and punish by fine, imprisonment, or both, for disobedience or resistance to an order of the court. 18 </a:t>
            </a:r>
            <a:r>
              <a:rPr lang="en-US" dirty="0" err="1"/>
              <a:t>U.S.C.S</a:t>
            </a:r>
            <a:r>
              <a:rPr lang="en-US" dirty="0"/>
              <a:t>. § 401(3). “Any person who commits criminal contempt may be punished . . . after prosecution on notice.” Fed. R. Crim. P. 42.</a:t>
            </a:r>
          </a:p>
        </p:txBody>
      </p:sp>
      <p:sp>
        <p:nvSpPr>
          <p:cNvPr id="4" name="Slide Number Placeholder 3">
            <a:extLst>
              <a:ext uri="{FF2B5EF4-FFF2-40B4-BE49-F238E27FC236}">
                <a16:creationId xmlns:a16="http://schemas.microsoft.com/office/drawing/2014/main" id="{4E026E3D-78F9-466D-9C07-A496AC61ED8C}"/>
              </a:ext>
            </a:extLst>
          </p:cNvPr>
          <p:cNvSpPr>
            <a:spLocks noGrp="1"/>
          </p:cNvSpPr>
          <p:nvPr>
            <p:ph type="sldNum" sz="quarter" idx="12"/>
          </p:nvPr>
        </p:nvSpPr>
        <p:spPr/>
        <p:txBody>
          <a:bodyPr/>
          <a:lstStyle/>
          <a:p>
            <a:fld id="{8216F486-0CFC-44B8-ABC6-7675E0B75693}" type="slidenum">
              <a:rPr lang="en-US" smtClean="0"/>
              <a:t>48</a:t>
            </a:fld>
            <a:endParaRPr lang="en-US" dirty="0"/>
          </a:p>
        </p:txBody>
      </p:sp>
    </p:spTree>
    <p:extLst>
      <p:ext uri="{BB962C8B-B14F-4D97-AF65-F5344CB8AC3E}">
        <p14:creationId xmlns:p14="http://schemas.microsoft.com/office/powerpoint/2010/main" val="3881206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continued</a:t>
            </a:r>
          </a:p>
        </p:txBody>
      </p:sp>
      <p:sp>
        <p:nvSpPr>
          <p:cNvPr id="3" name="Content Placeholder 2"/>
          <p:cNvSpPr>
            <a:spLocks noGrp="1"/>
          </p:cNvSpPr>
          <p:nvPr>
            <p:ph idx="1"/>
          </p:nvPr>
        </p:nvSpPr>
        <p:spPr/>
        <p:txBody>
          <a:bodyPr>
            <a:normAutofit fontScale="85000" lnSpcReduction="10000"/>
          </a:bodyPr>
          <a:lstStyle/>
          <a:p>
            <a:r>
              <a:rPr lang="en-US" dirty="0"/>
              <a:t>“The two types of contempt also have different burdens of proof and relations to the underlying proceeding. Civil contempt must be proved by ‘clear and convincing’ evidence, while criminal contempt must be proved beyond a reasonable doubt.” </a:t>
            </a:r>
            <a:r>
              <a:rPr lang="en-US" i="1" dirty="0"/>
              <a:t>United States v. Juror No. One</a:t>
            </a:r>
            <a:r>
              <a:rPr lang="en-US" dirty="0"/>
              <a:t>, 866 F. Supp. </a:t>
            </a:r>
            <a:r>
              <a:rPr lang="en-US" dirty="0" err="1"/>
              <a:t>2d</a:t>
            </a:r>
            <a:r>
              <a:rPr lang="en-US" dirty="0"/>
              <a:t> 442 (E.D. Pa. 2011) (citing </a:t>
            </a:r>
            <a:r>
              <a:rPr lang="en-US" i="1" dirty="0"/>
              <a:t>United States v. </a:t>
            </a:r>
            <a:r>
              <a:rPr lang="en-US" i="1" dirty="0" err="1"/>
              <a:t>Pozsgai</a:t>
            </a:r>
            <a:r>
              <a:rPr lang="en-US" dirty="0"/>
              <a:t>, 999 </a:t>
            </a:r>
            <a:r>
              <a:rPr lang="en-US" dirty="0" err="1"/>
              <a:t>F.2d</a:t>
            </a:r>
            <a:r>
              <a:rPr lang="en-US" dirty="0"/>
              <a:t> 719, 735 (</a:t>
            </a:r>
            <a:r>
              <a:rPr lang="en-US" dirty="0" err="1"/>
              <a:t>3d</a:t>
            </a:r>
            <a:r>
              <a:rPr lang="en-US" dirty="0"/>
              <a:t> Cir. 1993)). </a:t>
            </a:r>
          </a:p>
          <a:p>
            <a:endParaRPr lang="en-US" dirty="0"/>
          </a:p>
          <a:p>
            <a:r>
              <a:rPr lang="en-US" dirty="0"/>
              <a:t>While civil contempt proceedings are “ordinarily a part of the underlying action,” criminal contempt proceedings are separate; they “are between the public and the defendant, and are not a part of the original cause.” </a:t>
            </a:r>
            <a:r>
              <a:rPr lang="en-US" i="1" dirty="0"/>
              <a:t>Gompers v. Bucks Stove &amp; Range Co.</a:t>
            </a:r>
            <a:r>
              <a:rPr lang="en-US" dirty="0"/>
              <a:t>, 221 U.S. 418, 444-445 (1911).</a:t>
            </a:r>
          </a:p>
          <a:p>
            <a:endParaRPr lang="en-US" dirty="0"/>
          </a:p>
        </p:txBody>
      </p:sp>
      <p:sp>
        <p:nvSpPr>
          <p:cNvPr id="4" name="Slide Number Placeholder 3">
            <a:extLst>
              <a:ext uri="{FF2B5EF4-FFF2-40B4-BE49-F238E27FC236}">
                <a16:creationId xmlns:a16="http://schemas.microsoft.com/office/drawing/2014/main" id="{2EDD9CDE-BB51-487C-A59B-C7E50FAE3487}"/>
              </a:ext>
            </a:extLst>
          </p:cNvPr>
          <p:cNvSpPr>
            <a:spLocks noGrp="1"/>
          </p:cNvSpPr>
          <p:nvPr>
            <p:ph type="sldNum" sz="quarter" idx="12"/>
          </p:nvPr>
        </p:nvSpPr>
        <p:spPr/>
        <p:txBody>
          <a:bodyPr/>
          <a:lstStyle/>
          <a:p>
            <a:fld id="{8216F486-0CFC-44B8-ABC6-7675E0B75693}" type="slidenum">
              <a:rPr lang="en-US" smtClean="0"/>
              <a:t>49</a:t>
            </a:fld>
            <a:endParaRPr lang="en-US" dirty="0"/>
          </a:p>
        </p:txBody>
      </p:sp>
    </p:spTree>
    <p:extLst>
      <p:ext uri="{BB962C8B-B14F-4D97-AF65-F5344CB8AC3E}">
        <p14:creationId xmlns:p14="http://schemas.microsoft.com/office/powerpoint/2010/main" val="42310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Preliminary injunctions and temporary restraining orders (“TROs”) are extraordinary remedies.  The power of the Court is invoked on an interim, emergency, and potentially ex parte basis prior to trial.    </a:t>
            </a:r>
          </a:p>
          <a:p>
            <a:r>
              <a:rPr lang="en-US" dirty="0"/>
              <a:t>In cases of true emergencies, preliminary injunctions and TROs are a valuable tool to obtain emergency relief. </a:t>
            </a:r>
          </a:p>
          <a:p>
            <a:r>
              <a:rPr lang="en-US" dirty="0"/>
              <a:t>In other cases, preliminary injunctions and TROs can </a:t>
            </a:r>
            <a:r>
              <a:rPr lang="en-US"/>
              <a:t>be a costly </a:t>
            </a:r>
            <a:r>
              <a:rPr lang="en-US" dirty="0"/>
              <a:t>(in terms of legal fees and business distraction) procedural gambit.  </a:t>
            </a:r>
          </a:p>
        </p:txBody>
      </p:sp>
      <p:sp>
        <p:nvSpPr>
          <p:cNvPr id="4" name="Slide Number Placeholder 3">
            <a:extLst>
              <a:ext uri="{FF2B5EF4-FFF2-40B4-BE49-F238E27FC236}">
                <a16:creationId xmlns:a16="http://schemas.microsoft.com/office/drawing/2014/main" id="{8BCACB3B-0383-4025-9E89-6F05CF28BC1C}"/>
              </a:ext>
            </a:extLst>
          </p:cNvPr>
          <p:cNvSpPr>
            <a:spLocks noGrp="1"/>
          </p:cNvSpPr>
          <p:nvPr>
            <p:ph type="sldNum" sz="quarter" idx="12"/>
          </p:nvPr>
        </p:nvSpPr>
        <p:spPr/>
        <p:txBody>
          <a:bodyPr/>
          <a:lstStyle/>
          <a:p>
            <a:fld id="{8216F486-0CFC-44B8-ABC6-7675E0B75693}" type="slidenum">
              <a:rPr lang="en-US" smtClean="0"/>
              <a:t>5</a:t>
            </a:fld>
            <a:endParaRPr lang="en-US" dirty="0"/>
          </a:p>
        </p:txBody>
      </p:sp>
    </p:spTree>
    <p:extLst>
      <p:ext uri="{BB962C8B-B14F-4D97-AF65-F5344CB8AC3E}">
        <p14:creationId xmlns:p14="http://schemas.microsoft.com/office/powerpoint/2010/main" val="3577762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continued</a:t>
            </a:r>
          </a:p>
        </p:txBody>
      </p:sp>
      <p:sp>
        <p:nvSpPr>
          <p:cNvPr id="3" name="Content Placeholder 2"/>
          <p:cNvSpPr>
            <a:spLocks noGrp="1"/>
          </p:cNvSpPr>
          <p:nvPr>
            <p:ph idx="1"/>
          </p:nvPr>
        </p:nvSpPr>
        <p:spPr>
          <a:xfrm>
            <a:off x="628650" y="1825625"/>
            <a:ext cx="8058150" cy="4351338"/>
          </a:xfrm>
        </p:spPr>
        <p:txBody>
          <a:bodyPr>
            <a:normAutofit fontScale="77500" lnSpcReduction="20000"/>
          </a:bodyPr>
          <a:lstStyle/>
          <a:p>
            <a:r>
              <a:rPr lang="en-US" dirty="0"/>
              <a:t>“Civil contempt is remedial in nature, serving to coerce compliance with a court order or to compensate the other party for losses sustained due to noncompliance. By complying. . .a civil contemnor can purge the contempt.” </a:t>
            </a:r>
            <a:r>
              <a:rPr lang="en-US" i="1" dirty="0"/>
              <a:t>United States v. </a:t>
            </a:r>
            <a:r>
              <a:rPr lang="en-US" i="1" dirty="0" err="1"/>
              <a:t>Pozsgai</a:t>
            </a:r>
            <a:r>
              <a:rPr lang="en-US" dirty="0"/>
              <a:t>, 999 </a:t>
            </a:r>
            <a:r>
              <a:rPr lang="en-US" dirty="0" err="1"/>
              <a:t>F.2d</a:t>
            </a:r>
            <a:r>
              <a:rPr lang="en-US" dirty="0"/>
              <a:t> 719, 735 (</a:t>
            </a:r>
            <a:r>
              <a:rPr lang="en-US" dirty="0" err="1"/>
              <a:t>3d</a:t>
            </a:r>
            <a:r>
              <a:rPr lang="en-US" dirty="0"/>
              <a:t> Cir. 1993) (citing </a:t>
            </a:r>
            <a:r>
              <a:rPr lang="en-US" i="1" dirty="0"/>
              <a:t>Hicks on Behalf of </a:t>
            </a:r>
            <a:r>
              <a:rPr lang="en-US" i="1" dirty="0" err="1"/>
              <a:t>Feiock</a:t>
            </a:r>
            <a:r>
              <a:rPr lang="en-US" i="1" dirty="0"/>
              <a:t> v. </a:t>
            </a:r>
            <a:r>
              <a:rPr lang="en-US" i="1" dirty="0" err="1"/>
              <a:t>Feiock</a:t>
            </a:r>
            <a:r>
              <a:rPr lang="en-US" dirty="0"/>
              <a:t>, 485 U.S. 624, 632 (1988)).</a:t>
            </a:r>
          </a:p>
          <a:p>
            <a:endParaRPr lang="en-US" dirty="0"/>
          </a:p>
          <a:p>
            <a:r>
              <a:rPr lang="en-US" dirty="0"/>
              <a:t>Criminal contempt is “retroactive . . .seeking to penalize previous violations. It [is] punitive rather than remedial, because it. . .[seeks] to vindicate the authority of the Court to enjoin [a defendant] from continuing [the offending activities].” </a:t>
            </a:r>
            <a:r>
              <a:rPr lang="en-US" i="1" dirty="0"/>
              <a:t>Id</a:t>
            </a:r>
            <a:r>
              <a:rPr lang="en-US" dirty="0"/>
              <a:t>. </a:t>
            </a:r>
            <a:r>
              <a:rPr lang="en-US" i="1" dirty="0"/>
              <a:t>E.g.</a:t>
            </a:r>
            <a:r>
              <a:rPr lang="en-US" dirty="0"/>
              <a:t>, </a:t>
            </a:r>
            <a:r>
              <a:rPr lang="en-US" i="1" dirty="0"/>
              <a:t>Chadwick v. </a:t>
            </a:r>
            <a:r>
              <a:rPr lang="en-US" i="1" dirty="0" err="1"/>
              <a:t>Janecka</a:t>
            </a:r>
            <a:r>
              <a:rPr lang="en-US" dirty="0"/>
              <a:t>, 312 </a:t>
            </a:r>
            <a:r>
              <a:rPr lang="en-US" dirty="0" err="1"/>
              <a:t>F.3d</a:t>
            </a:r>
            <a:r>
              <a:rPr lang="en-US" dirty="0"/>
              <a:t> 597, 608 (</a:t>
            </a:r>
            <a:r>
              <a:rPr lang="en-US" dirty="0" err="1"/>
              <a:t>3d</a:t>
            </a:r>
            <a:r>
              <a:rPr lang="en-US" dirty="0"/>
              <a:t> Cir. 2002) (quoting </a:t>
            </a:r>
            <a:r>
              <a:rPr lang="en-US" i="1" dirty="0"/>
              <a:t>Gompers</a:t>
            </a:r>
            <a:r>
              <a:rPr lang="en-US" dirty="0"/>
              <a:t>, 221 U.S. at 441, “[c]</a:t>
            </a:r>
            <a:r>
              <a:rPr lang="en-US" dirty="0" err="1"/>
              <a:t>ivil</a:t>
            </a:r>
            <a:r>
              <a:rPr lang="en-US" dirty="0"/>
              <a:t> confinement ‘is remedial, and for the benefit of the complainant,’ whereas criminal confinement ‘is punitive.’”).</a:t>
            </a:r>
          </a:p>
        </p:txBody>
      </p:sp>
      <p:sp>
        <p:nvSpPr>
          <p:cNvPr id="4" name="Slide Number Placeholder 3">
            <a:extLst>
              <a:ext uri="{FF2B5EF4-FFF2-40B4-BE49-F238E27FC236}">
                <a16:creationId xmlns:a16="http://schemas.microsoft.com/office/drawing/2014/main" id="{55FB908F-9872-488D-9A61-B34845E91FA8}"/>
              </a:ext>
            </a:extLst>
          </p:cNvPr>
          <p:cNvSpPr>
            <a:spLocks noGrp="1"/>
          </p:cNvSpPr>
          <p:nvPr>
            <p:ph type="sldNum" sz="quarter" idx="12"/>
          </p:nvPr>
        </p:nvSpPr>
        <p:spPr/>
        <p:txBody>
          <a:bodyPr/>
          <a:lstStyle/>
          <a:p>
            <a:fld id="{8216F486-0CFC-44B8-ABC6-7675E0B75693}" type="slidenum">
              <a:rPr lang="en-US" smtClean="0"/>
              <a:t>50</a:t>
            </a:fld>
            <a:endParaRPr lang="en-US" dirty="0"/>
          </a:p>
        </p:txBody>
      </p:sp>
    </p:spTree>
    <p:extLst>
      <p:ext uri="{BB962C8B-B14F-4D97-AF65-F5344CB8AC3E}">
        <p14:creationId xmlns:p14="http://schemas.microsoft.com/office/powerpoint/2010/main" val="3625640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continued</a:t>
            </a:r>
          </a:p>
        </p:txBody>
      </p:sp>
      <p:sp>
        <p:nvSpPr>
          <p:cNvPr id="3" name="Content Placeholder 2"/>
          <p:cNvSpPr>
            <a:spLocks noGrp="1"/>
          </p:cNvSpPr>
          <p:nvPr>
            <p:ph idx="1"/>
          </p:nvPr>
        </p:nvSpPr>
        <p:spPr/>
        <p:txBody>
          <a:bodyPr>
            <a:normAutofit fontScale="92500"/>
          </a:bodyPr>
          <a:lstStyle/>
          <a:p>
            <a:r>
              <a:rPr lang="en-US" dirty="0"/>
              <a:t>“It is well established that criminal penalties may not be imposed in civil contempt proceedings.” </a:t>
            </a:r>
            <a:r>
              <a:rPr lang="en-US" i="1" dirty="0"/>
              <a:t>In re Grand Jury Investigation</a:t>
            </a:r>
            <a:r>
              <a:rPr lang="en-US" dirty="0"/>
              <a:t>, 600 </a:t>
            </a:r>
            <a:r>
              <a:rPr lang="en-US" dirty="0" err="1"/>
              <a:t>F.2d</a:t>
            </a:r>
            <a:r>
              <a:rPr lang="en-US" dirty="0"/>
              <a:t> 420, 424-5 (</a:t>
            </a:r>
            <a:r>
              <a:rPr lang="en-US" dirty="0" err="1"/>
              <a:t>3d</a:t>
            </a:r>
            <a:r>
              <a:rPr lang="en-US" dirty="0"/>
              <a:t> Cir. 1979).</a:t>
            </a:r>
          </a:p>
          <a:p>
            <a:r>
              <a:rPr lang="en-US" dirty="0"/>
              <a:t>Criminal contempt is appropriate where a Defendant has done “an act forbidden.” Criminal contempt is an ineffective and inappropriate remedy for a civil wrong (such as failure to pay a judgment or failure to make full disclosure) because “[i]</a:t>
            </a:r>
            <a:r>
              <a:rPr lang="en-US" dirty="0" err="1"/>
              <a:t>mprisonment</a:t>
            </a:r>
            <a:r>
              <a:rPr lang="en-US" dirty="0"/>
              <a:t> [for a definite term] cannot undo or remedy what has been done nor afford any compensation for the pecuniary injury caused by the disobedience.”.</a:t>
            </a:r>
          </a:p>
          <a:p>
            <a:endParaRPr lang="en-US" dirty="0"/>
          </a:p>
        </p:txBody>
      </p:sp>
      <p:sp>
        <p:nvSpPr>
          <p:cNvPr id="4" name="Slide Number Placeholder 3">
            <a:extLst>
              <a:ext uri="{FF2B5EF4-FFF2-40B4-BE49-F238E27FC236}">
                <a16:creationId xmlns:a16="http://schemas.microsoft.com/office/drawing/2014/main" id="{6DDAB8A7-3A91-4CA7-B98C-6BD71E0BD643}"/>
              </a:ext>
            </a:extLst>
          </p:cNvPr>
          <p:cNvSpPr>
            <a:spLocks noGrp="1"/>
          </p:cNvSpPr>
          <p:nvPr>
            <p:ph type="sldNum" sz="quarter" idx="12"/>
          </p:nvPr>
        </p:nvSpPr>
        <p:spPr/>
        <p:txBody>
          <a:bodyPr/>
          <a:lstStyle/>
          <a:p>
            <a:fld id="{8216F486-0CFC-44B8-ABC6-7675E0B75693}" type="slidenum">
              <a:rPr lang="en-US" smtClean="0"/>
              <a:t>51</a:t>
            </a:fld>
            <a:endParaRPr lang="en-US" dirty="0"/>
          </a:p>
        </p:txBody>
      </p:sp>
    </p:spTree>
    <p:extLst>
      <p:ext uri="{BB962C8B-B14F-4D97-AF65-F5344CB8AC3E}">
        <p14:creationId xmlns:p14="http://schemas.microsoft.com/office/powerpoint/2010/main" val="2058176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continued</a:t>
            </a:r>
          </a:p>
        </p:txBody>
      </p:sp>
      <p:sp>
        <p:nvSpPr>
          <p:cNvPr id="3" name="Content Placeholder 2"/>
          <p:cNvSpPr>
            <a:spLocks noGrp="1"/>
          </p:cNvSpPr>
          <p:nvPr>
            <p:ph idx="1"/>
          </p:nvPr>
        </p:nvSpPr>
        <p:spPr/>
        <p:txBody>
          <a:bodyPr>
            <a:normAutofit fontScale="77500" lnSpcReduction="20000"/>
          </a:bodyPr>
          <a:lstStyle/>
          <a:p>
            <a:r>
              <a:rPr lang="en-US" dirty="0"/>
              <a:t>Where the injunction requires the payment of money or the deposit or turnover of something:</a:t>
            </a:r>
          </a:p>
          <a:p>
            <a:r>
              <a:rPr lang="en-US" dirty="0"/>
              <a:t>Imprisonment will not give Plaintiffs what they want – payment by Defendant. Although a complainant might derive some “incidental benefit” from a defendant’s definite imprisonment because it “tends to prevent a repetition of the disobedience,” the potential effect of such imprisonment “will not change imprisonment which is merely coercive and remedial, into that which is solely punitive in character, or vice versa.” </a:t>
            </a:r>
            <a:r>
              <a:rPr lang="en-US" i="1" dirty="0"/>
              <a:t>Gompers v. Bucks Stone and Range Co</a:t>
            </a:r>
            <a:r>
              <a:rPr lang="en-US" dirty="0"/>
              <a:t>, 221 U.S. at 498-499.</a:t>
            </a:r>
          </a:p>
          <a:p>
            <a:r>
              <a:rPr lang="en-US" dirty="0"/>
              <a:t>“[C]</a:t>
            </a:r>
            <a:r>
              <a:rPr lang="en-US" dirty="0" err="1"/>
              <a:t>riminal</a:t>
            </a:r>
            <a:r>
              <a:rPr lang="en-US" dirty="0"/>
              <a:t> contempt sanctions [are] restricted to ‘those instances where the court must vindicate its authority.’” </a:t>
            </a:r>
            <a:r>
              <a:rPr lang="en-US" i="1" dirty="0"/>
              <a:t>United States v. Juror No. One</a:t>
            </a:r>
            <a:r>
              <a:rPr lang="en-US" dirty="0"/>
              <a:t>, 866 F. Supp. </a:t>
            </a:r>
            <a:r>
              <a:rPr lang="en-US" dirty="0" err="1"/>
              <a:t>2d</a:t>
            </a:r>
            <a:r>
              <a:rPr lang="en-US" dirty="0"/>
              <a:t> 442, 446 (E.D. Pa. 2011) (quoting </a:t>
            </a:r>
            <a:r>
              <a:rPr lang="en-US" i="1" dirty="0"/>
              <a:t>Waste Conversion, Inc.</a:t>
            </a:r>
            <a:r>
              <a:rPr lang="en-US" dirty="0"/>
              <a:t>, 893 </a:t>
            </a:r>
            <a:r>
              <a:rPr lang="en-US" dirty="0" err="1"/>
              <a:t>F.2d</a:t>
            </a:r>
            <a:r>
              <a:rPr lang="en-US" dirty="0"/>
              <a:t> 605, 612 (</a:t>
            </a:r>
            <a:r>
              <a:rPr lang="en-US" dirty="0" err="1"/>
              <a:t>3d</a:t>
            </a:r>
            <a:r>
              <a:rPr lang="en-US" dirty="0"/>
              <a:t> Cir. 1990)).</a:t>
            </a:r>
          </a:p>
          <a:p>
            <a:endParaRPr lang="en-US" dirty="0"/>
          </a:p>
          <a:p>
            <a:endParaRPr lang="en-US" dirty="0"/>
          </a:p>
        </p:txBody>
      </p:sp>
      <p:sp>
        <p:nvSpPr>
          <p:cNvPr id="4" name="Slide Number Placeholder 3">
            <a:extLst>
              <a:ext uri="{FF2B5EF4-FFF2-40B4-BE49-F238E27FC236}">
                <a16:creationId xmlns:a16="http://schemas.microsoft.com/office/drawing/2014/main" id="{DABC4A19-2152-4159-B9B7-18505CB04A3F}"/>
              </a:ext>
            </a:extLst>
          </p:cNvPr>
          <p:cNvSpPr>
            <a:spLocks noGrp="1"/>
          </p:cNvSpPr>
          <p:nvPr>
            <p:ph type="sldNum" sz="quarter" idx="12"/>
          </p:nvPr>
        </p:nvSpPr>
        <p:spPr/>
        <p:txBody>
          <a:bodyPr/>
          <a:lstStyle/>
          <a:p>
            <a:fld id="{8216F486-0CFC-44B8-ABC6-7675E0B75693}" type="slidenum">
              <a:rPr lang="en-US" smtClean="0"/>
              <a:t>52</a:t>
            </a:fld>
            <a:endParaRPr lang="en-US" dirty="0"/>
          </a:p>
        </p:txBody>
      </p:sp>
    </p:spTree>
    <p:extLst>
      <p:ext uri="{BB962C8B-B14F-4D97-AF65-F5344CB8AC3E}">
        <p14:creationId xmlns:p14="http://schemas.microsoft.com/office/powerpoint/2010/main" val="2352959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continued</a:t>
            </a:r>
          </a:p>
        </p:txBody>
      </p:sp>
      <p:sp>
        <p:nvSpPr>
          <p:cNvPr id="3" name="Content Placeholder 2"/>
          <p:cNvSpPr>
            <a:spLocks noGrp="1"/>
          </p:cNvSpPr>
          <p:nvPr>
            <p:ph idx="1"/>
          </p:nvPr>
        </p:nvSpPr>
        <p:spPr/>
        <p:txBody>
          <a:bodyPr>
            <a:normAutofit fontScale="92500" lnSpcReduction="10000"/>
          </a:bodyPr>
          <a:lstStyle/>
          <a:p>
            <a:r>
              <a:rPr lang="en-US" dirty="0"/>
              <a:t>Most civil cases result in enforcement of an injunction through progressive orders and disincentives issued by the court.</a:t>
            </a:r>
          </a:p>
          <a:p>
            <a:r>
              <a:rPr lang="en-US" dirty="0"/>
              <a:t>Note that an injunction can require the payment of money, but ultimately, the outcome of the case will be a money judgment.</a:t>
            </a:r>
          </a:p>
          <a:p>
            <a:r>
              <a:rPr lang="en-US" dirty="0"/>
              <a:t>Once a money judgment is entered, that disposes of the case.</a:t>
            </a:r>
          </a:p>
          <a:p>
            <a:r>
              <a:rPr lang="en-US" dirty="0"/>
              <a:t>The injunction will merge into the money judgement, rather than remain an obligation unless the injunction expressly remains and the court expressly retains jurisdiction to enforce the injunction. </a:t>
            </a:r>
          </a:p>
        </p:txBody>
      </p:sp>
      <p:sp>
        <p:nvSpPr>
          <p:cNvPr id="4" name="Slide Number Placeholder 3">
            <a:extLst>
              <a:ext uri="{FF2B5EF4-FFF2-40B4-BE49-F238E27FC236}">
                <a16:creationId xmlns:a16="http://schemas.microsoft.com/office/drawing/2014/main" id="{E129EDCE-4144-4003-8EE5-6EDBDABD122C}"/>
              </a:ext>
            </a:extLst>
          </p:cNvPr>
          <p:cNvSpPr>
            <a:spLocks noGrp="1"/>
          </p:cNvSpPr>
          <p:nvPr>
            <p:ph type="sldNum" sz="quarter" idx="12"/>
          </p:nvPr>
        </p:nvSpPr>
        <p:spPr/>
        <p:txBody>
          <a:bodyPr/>
          <a:lstStyle/>
          <a:p>
            <a:fld id="{8216F486-0CFC-44B8-ABC6-7675E0B75693}" type="slidenum">
              <a:rPr lang="en-US" smtClean="0"/>
              <a:t>53</a:t>
            </a:fld>
            <a:endParaRPr lang="en-US" dirty="0"/>
          </a:p>
        </p:txBody>
      </p:sp>
    </p:spTree>
    <p:extLst>
      <p:ext uri="{BB962C8B-B14F-4D97-AF65-F5344CB8AC3E}">
        <p14:creationId xmlns:p14="http://schemas.microsoft.com/office/powerpoint/2010/main" val="1207745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Craig R. Tractenberg, Esq.</a:t>
            </a:r>
            <a:br>
              <a:rPr lang="en-US" dirty="0">
                <a:solidFill>
                  <a:schemeClr val="tx1"/>
                </a:solidFill>
              </a:rPr>
            </a:br>
            <a:r>
              <a:rPr lang="en-US" dirty="0">
                <a:solidFill>
                  <a:schemeClr val="tx1"/>
                </a:solidFill>
              </a:rPr>
              <a:t>ctractenberg@foxrothschild.com</a:t>
            </a:r>
            <a:br>
              <a:rPr lang="en-US" dirty="0">
                <a:solidFill>
                  <a:schemeClr val="tx1"/>
                </a:solidFill>
              </a:rPr>
            </a:br>
            <a:br>
              <a:rPr lang="en-US" dirty="0">
                <a:solidFill>
                  <a:schemeClr val="tx1"/>
                </a:solidFill>
              </a:rPr>
            </a:br>
            <a:r>
              <a:rPr lang="en-US" dirty="0">
                <a:solidFill>
                  <a:schemeClr val="tx1"/>
                </a:solidFill>
              </a:rPr>
              <a:t>Beth L. Weisser, Esq.</a:t>
            </a:r>
            <a:br>
              <a:rPr lang="en-US" dirty="0">
                <a:solidFill>
                  <a:schemeClr val="tx1"/>
                </a:solidFill>
              </a:rPr>
            </a:br>
            <a:r>
              <a:rPr lang="en-US" dirty="0">
                <a:solidFill>
                  <a:schemeClr val="tx1"/>
                </a:solidFill>
              </a:rPr>
              <a:t>bweisser@foxrothschild.com</a:t>
            </a:r>
          </a:p>
        </p:txBody>
      </p:sp>
      <p:sp>
        <p:nvSpPr>
          <p:cNvPr id="3" name="Slide Number Placeholder 2">
            <a:extLst>
              <a:ext uri="{FF2B5EF4-FFF2-40B4-BE49-F238E27FC236}">
                <a16:creationId xmlns:a16="http://schemas.microsoft.com/office/drawing/2014/main" id="{57802443-10F1-4233-9145-AB585C4668DF}"/>
              </a:ext>
            </a:extLst>
          </p:cNvPr>
          <p:cNvSpPr>
            <a:spLocks noGrp="1"/>
          </p:cNvSpPr>
          <p:nvPr>
            <p:ph type="sldNum" sz="quarter" idx="12"/>
          </p:nvPr>
        </p:nvSpPr>
        <p:spPr/>
        <p:txBody>
          <a:bodyPr/>
          <a:lstStyle/>
          <a:p>
            <a:fld id="{8216F486-0CFC-44B8-ABC6-7675E0B75693}" type="slidenum">
              <a:rPr lang="en-US" smtClean="0"/>
              <a:t>54</a:t>
            </a:fld>
            <a:endParaRPr lang="en-US" dirty="0"/>
          </a:p>
        </p:txBody>
      </p:sp>
    </p:spTree>
    <p:extLst>
      <p:ext uri="{BB962C8B-B14F-4D97-AF65-F5344CB8AC3E}">
        <p14:creationId xmlns:p14="http://schemas.microsoft.com/office/powerpoint/2010/main" val="81956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B0B63F5-3466-5058-177D-A70C54917194}"/>
              </a:ext>
            </a:extLst>
          </p:cNvPr>
          <p:cNvSpPr>
            <a:spLocks noGrp="1"/>
          </p:cNvSpPr>
          <p:nvPr>
            <p:ph type="body" sz="quarter" idx="13"/>
          </p:nvPr>
        </p:nvSpPr>
        <p:spPr>
          <a:xfrm>
            <a:off x="291391" y="1989230"/>
            <a:ext cx="1448991" cy="262977"/>
          </a:xfrm>
        </p:spPr>
        <p:txBody>
          <a:bodyPr/>
          <a:lstStyle/>
          <a:p>
            <a:r>
              <a:rPr lang="en-US" dirty="0"/>
              <a:t>Q&amp;A</a:t>
            </a:r>
          </a:p>
        </p:txBody>
      </p:sp>
      <p:sp>
        <p:nvSpPr>
          <p:cNvPr id="2" name="Content Placeholder 2">
            <a:extLst>
              <a:ext uri="{FF2B5EF4-FFF2-40B4-BE49-F238E27FC236}">
                <a16:creationId xmlns:a16="http://schemas.microsoft.com/office/drawing/2014/main" id="{71E28B09-DCA9-52FC-63EC-C160C8B4C25B}"/>
              </a:ext>
            </a:extLst>
          </p:cNvPr>
          <p:cNvSpPr txBox="1">
            <a:spLocks/>
          </p:cNvSpPr>
          <p:nvPr/>
        </p:nvSpPr>
        <p:spPr>
          <a:xfrm>
            <a:off x="514350" y="2451099"/>
            <a:ext cx="6496049" cy="2969419"/>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685800" rtl="0" eaLnBrk="1" fontAlgn="auto" latinLnBrk="0" hangingPunct="1">
              <a:lnSpc>
                <a:spcPts val="2000"/>
              </a:lnSpc>
              <a:spcBef>
                <a:spcPct val="0"/>
              </a:spcBef>
              <a:spcAft>
                <a:spcPts val="450"/>
              </a:spcAft>
              <a:buClr>
                <a:srgbClr val="FA6600"/>
              </a:buClr>
              <a:buSzPct val="85000"/>
              <a:buFont typeface="Courier New" panose="02070309020205020404" pitchFamily="49" charset="0"/>
              <a:buNone/>
              <a:tabLst/>
              <a:defRPr/>
            </a:pPr>
            <a:r>
              <a:rPr kumimoji="0" lang="en-US" altLang="en-US" sz="1600" b="0" i="0" u="none" strike="noStrike" kern="1200" cap="none" spc="0" normalizeH="0" baseline="0" noProof="0" dirty="0">
                <a:ln>
                  <a:noFill/>
                </a:ln>
                <a:solidFill>
                  <a:srgbClr val="464F57"/>
                </a:solidFill>
                <a:effectLst/>
                <a:uLnTx/>
                <a:uFillTx/>
                <a:latin typeface="Nunito" pitchFamily="2" charset="0"/>
                <a:ea typeface="NSimSun" panose="02010609030101010101" pitchFamily="49" charset="-122"/>
                <a:cs typeface="+mn-cs"/>
              </a:rPr>
              <a:t>You may use the Chat function to ask questions or email questions </a:t>
            </a:r>
            <a:br>
              <a:rPr kumimoji="0" lang="en-US" altLang="en-US" sz="1600" b="0" i="0" u="none" strike="noStrike" kern="1200" cap="none" spc="0" normalizeH="0" baseline="0" noProof="0" dirty="0">
                <a:ln>
                  <a:noFill/>
                </a:ln>
                <a:solidFill>
                  <a:srgbClr val="464F57"/>
                </a:solidFill>
                <a:effectLst/>
                <a:uLnTx/>
                <a:uFillTx/>
                <a:latin typeface="Nunito" pitchFamily="2" charset="0"/>
                <a:ea typeface="NSimSun" panose="02010609030101010101" pitchFamily="49" charset="-122"/>
                <a:cs typeface="+mn-cs"/>
              </a:rPr>
            </a:br>
            <a:r>
              <a:rPr kumimoji="0" lang="en-US" altLang="en-US" sz="1600" b="0" i="0" u="none" strike="noStrike" kern="1200" cap="none" spc="0" normalizeH="0" baseline="0" noProof="0" dirty="0">
                <a:ln>
                  <a:noFill/>
                </a:ln>
                <a:solidFill>
                  <a:srgbClr val="464F57"/>
                </a:solidFill>
                <a:effectLst/>
                <a:uLnTx/>
                <a:uFillTx/>
                <a:latin typeface="Nunito" pitchFamily="2" charset="0"/>
                <a:ea typeface="NSimSun" panose="02010609030101010101" pitchFamily="49" charset="-122"/>
                <a:cs typeface="+mn-cs"/>
              </a:rPr>
              <a:t>to </a:t>
            </a:r>
            <a:r>
              <a:rPr kumimoji="0" lang="en-US" altLang="en-US" sz="1600" b="1" i="0" u="none" strike="noStrike" kern="1200" cap="none" spc="0" normalizeH="0" baseline="0" noProof="0" dirty="0">
                <a:ln>
                  <a:noFill/>
                </a:ln>
                <a:solidFill>
                  <a:srgbClr val="464F57"/>
                </a:solidFill>
                <a:effectLst/>
                <a:uLnTx/>
                <a:uFillTx/>
                <a:latin typeface="Nunito" pitchFamily="2" charset="0"/>
                <a:ea typeface="NSimSun" panose="02010609030101010101" pitchFamily="49" charset="-122"/>
                <a:cs typeface="+mn-cs"/>
              </a:rPr>
              <a:t>question@straffordpub.com</a:t>
            </a:r>
            <a:r>
              <a:rPr kumimoji="0" lang="en-US" altLang="en-US" sz="1600" b="0" i="0" u="none" strike="noStrike" kern="1200" cap="none" spc="0" normalizeH="0" baseline="0" noProof="0" dirty="0">
                <a:ln>
                  <a:noFill/>
                </a:ln>
                <a:solidFill>
                  <a:srgbClr val="464F57"/>
                </a:solidFill>
                <a:effectLst/>
                <a:uLnTx/>
                <a:uFillTx/>
                <a:latin typeface="Nunito" pitchFamily="2" charset="0"/>
                <a:ea typeface="NSimSun" panose="02010609030101010101" pitchFamily="49" charset="-122"/>
                <a:cs typeface="+mn-cs"/>
              </a:rPr>
              <a:t>.</a:t>
            </a: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1400" b="0" i="0" u="none" strike="noStrike" kern="1200" cap="none" spc="0" normalizeH="0" baseline="0" noProof="0" dirty="0">
              <a:ln>
                <a:noFill/>
              </a:ln>
              <a:solidFill>
                <a:srgbClr val="464F57"/>
              </a:solidFill>
              <a:effectLst/>
              <a:uLnTx/>
              <a:uFillTx/>
              <a:latin typeface="Nunito" pitchFamily="2" charset="0"/>
              <a:ea typeface="+mn-ea"/>
              <a:cs typeface="+mn-cs"/>
            </a:endParaRP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1400" b="0" i="0" u="none" strike="noStrike" kern="1200" cap="none" spc="0" normalizeH="0" baseline="0" noProof="0" dirty="0">
              <a:ln>
                <a:noFill/>
              </a:ln>
              <a:solidFill>
                <a:srgbClr val="464F57"/>
              </a:solidFill>
              <a:effectLst/>
              <a:uLnTx/>
              <a:uFillTx/>
              <a:latin typeface="Nunito" pitchFamily="2" charset="0"/>
              <a:ea typeface="+mn-ea"/>
              <a:cs typeface="+mn-cs"/>
            </a:endParaRP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r>
              <a:rPr kumimoji="0" lang="en-US" altLang="en-US" sz="2000" b="1" i="0" u="none" strike="noStrike" kern="1200" cap="none" spc="0" normalizeH="0" baseline="0" noProof="0" dirty="0">
                <a:ln>
                  <a:noFill/>
                </a:ln>
                <a:solidFill>
                  <a:srgbClr val="464F57"/>
                </a:solidFill>
                <a:effectLst/>
                <a:uLnTx/>
                <a:uFillTx/>
                <a:latin typeface="Nunito" pitchFamily="2" charset="0"/>
                <a:ea typeface="+mn-ea"/>
                <a:cs typeface="+mn-cs"/>
              </a:rPr>
              <a:t>Group Listening Code: YJ4IAI</a:t>
            </a: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2000" b="1" i="0" u="none" strike="noStrike" kern="1200" cap="none" spc="0" normalizeH="0" baseline="0" noProof="0" dirty="0">
              <a:ln>
                <a:noFill/>
              </a:ln>
              <a:solidFill>
                <a:srgbClr val="464F57"/>
              </a:solidFill>
              <a:effectLst/>
              <a:uLnTx/>
              <a:uFillTx/>
              <a:latin typeface="Nunito" pitchFamily="2" charset="0"/>
              <a:ea typeface="+mn-ea"/>
              <a:cs typeface="+mn-cs"/>
            </a:endParaRPr>
          </a:p>
          <a:p>
            <a:pPr marL="0" marR="0" lvl="1" indent="0" algn="l" defTabSz="685800" rtl="0" eaLnBrk="1" fontAlgn="auto" latinLnBrk="0" hangingPunct="1">
              <a:lnSpc>
                <a:spcPts val="1500"/>
              </a:lnSpc>
              <a:spcBef>
                <a:spcPct val="0"/>
              </a:spcBef>
              <a:spcAft>
                <a:spcPts val="450"/>
              </a:spcAft>
              <a:buClr>
                <a:srgbClr val="FA6600"/>
              </a:buClr>
              <a:buSzPct val="85000"/>
              <a:buFont typeface="Courier New" panose="02070309020205020404" pitchFamily="49" charset="0"/>
              <a:buNone/>
              <a:tabLst/>
              <a:defRPr/>
            </a:pPr>
            <a:endParaRPr kumimoji="0" lang="en-US" altLang="en-US" sz="1500" b="1" i="0" u="none" strike="noStrike" kern="1200" cap="none" spc="0" normalizeH="0" baseline="0" noProof="0" dirty="0">
              <a:ln>
                <a:noFill/>
              </a:ln>
              <a:solidFill>
                <a:srgbClr val="464F57"/>
              </a:solidFill>
              <a:effectLst/>
              <a:uLnTx/>
              <a:uFillTx/>
              <a:latin typeface="Nunito" pitchFamily="2" charset="0"/>
              <a:ea typeface="+mn-ea"/>
              <a:cs typeface="+mn-cs"/>
            </a:endParaRPr>
          </a:p>
        </p:txBody>
      </p:sp>
      <p:sp>
        <p:nvSpPr>
          <p:cNvPr id="6" name="TextBox 5">
            <a:extLst>
              <a:ext uri="{FF2B5EF4-FFF2-40B4-BE49-F238E27FC236}">
                <a16:creationId xmlns:a16="http://schemas.microsoft.com/office/drawing/2014/main" id="{E774D890-BFB2-4A19-D3AD-014F44BAD001}"/>
              </a:ext>
            </a:extLst>
          </p:cNvPr>
          <p:cNvSpPr txBox="1"/>
          <p:nvPr/>
        </p:nvSpPr>
        <p:spPr>
          <a:xfrm>
            <a:off x="291391" y="1560944"/>
            <a:ext cx="176600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Nunito" pitchFamily="2" charset="0"/>
              </a:rPr>
              <a:t>Q&amp;A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7901F2-1C48-E9F7-0E05-8CE5720B6689}"/>
              </a:ext>
            </a:extLst>
          </p:cNvPr>
          <p:cNvSpPr>
            <a:spLocks noGrp="1"/>
          </p:cNvSpPr>
          <p:nvPr>
            <p:ph type="body" sz="quarter" idx="13"/>
          </p:nvPr>
        </p:nvSpPr>
        <p:spPr>
          <a:xfrm>
            <a:off x="291768" y="1524000"/>
            <a:ext cx="1841832" cy="350636"/>
          </a:xfrm>
        </p:spPr>
        <p:txBody>
          <a:bodyPr/>
          <a:lstStyle/>
          <a:p>
            <a:r>
              <a:rPr lang="en-US" sz="1200" dirty="0"/>
              <a:t>Please watch for</a:t>
            </a:r>
          </a:p>
        </p:txBody>
      </p:sp>
      <p:sp>
        <p:nvSpPr>
          <p:cNvPr id="5" name="Content Placeholder 2">
            <a:extLst>
              <a:ext uri="{FF2B5EF4-FFF2-40B4-BE49-F238E27FC236}">
                <a16:creationId xmlns:a16="http://schemas.microsoft.com/office/drawing/2014/main" id="{7A9F22F3-3191-9C93-4280-2B758E35C48D}"/>
              </a:ext>
            </a:extLst>
          </p:cNvPr>
          <p:cNvSpPr txBox="1">
            <a:spLocks/>
          </p:cNvSpPr>
          <p:nvPr/>
        </p:nvSpPr>
        <p:spPr>
          <a:xfrm>
            <a:off x="514351" y="2451099"/>
            <a:ext cx="5657849" cy="2969419"/>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A5488"/>
                </a:solidFill>
                <a:effectLst/>
                <a:uLnTx/>
                <a:uFillTx/>
                <a:latin typeface="Nunito" pitchFamily="2" charset="0"/>
                <a:ea typeface="+mn-ea"/>
                <a:cs typeface="+mn-cs"/>
              </a:rPr>
              <a:t>The Certification Process link to appear on your screen to complete the survey and request your certificate(s).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AA35D3-58F5-FA41-933B-F92849FE7288}"/>
              </a:ext>
            </a:extLst>
          </p:cNvPr>
          <p:cNvSpPr>
            <a:spLocks noGrp="1"/>
          </p:cNvSpPr>
          <p:nvPr>
            <p:ph type="title"/>
          </p:nvPr>
        </p:nvSpPr>
        <p:spPr>
          <a:xfrm>
            <a:off x="1486759" y="1059954"/>
            <a:ext cx="7257191" cy="616446"/>
          </a:xfrm>
        </p:spPr>
        <p:txBody>
          <a:bodyPr/>
          <a:lstStyle/>
          <a:p>
            <a:r>
              <a:rPr lang="en-US" altLang="en-US" dirty="0"/>
              <a:t>Try the CLE Individual Annual Pass</a:t>
            </a:r>
          </a:p>
        </p:txBody>
      </p:sp>
      <p:sp>
        <p:nvSpPr>
          <p:cNvPr id="7" name="Text Placeholder 6">
            <a:extLst>
              <a:ext uri="{FF2B5EF4-FFF2-40B4-BE49-F238E27FC236}">
                <a16:creationId xmlns:a16="http://schemas.microsoft.com/office/drawing/2014/main" id="{ED9E1FE9-F6FF-B54A-9D18-679D4D6C201D}"/>
              </a:ext>
            </a:extLst>
          </p:cNvPr>
          <p:cNvSpPr>
            <a:spLocks noGrp="1"/>
          </p:cNvSpPr>
          <p:nvPr>
            <p:ph type="body" sz="quarter" idx="13"/>
          </p:nvPr>
        </p:nvSpPr>
        <p:spPr>
          <a:xfrm>
            <a:off x="291391" y="1989230"/>
            <a:ext cx="1448991" cy="262977"/>
          </a:xfrm>
        </p:spPr>
        <p:txBody>
          <a:bodyPr/>
          <a:lstStyle/>
          <a:p>
            <a:r>
              <a:rPr lang="en-US" altLang="en-US" dirty="0"/>
              <a:t>Not a Passholder Yet?</a:t>
            </a:r>
            <a:endParaRPr lang="en-US" dirty="0"/>
          </a:p>
        </p:txBody>
      </p:sp>
      <p:sp>
        <p:nvSpPr>
          <p:cNvPr id="2" name="Content Placeholder 2">
            <a:extLst>
              <a:ext uri="{FF2B5EF4-FFF2-40B4-BE49-F238E27FC236}">
                <a16:creationId xmlns:a16="http://schemas.microsoft.com/office/drawing/2014/main" id="{666FCE08-AFF8-31AE-1EA4-DF13B90123A9}"/>
              </a:ext>
            </a:extLst>
          </p:cNvPr>
          <p:cNvSpPr txBox="1">
            <a:spLocks/>
          </p:cNvSpPr>
          <p:nvPr/>
        </p:nvSpPr>
        <p:spPr>
          <a:xfrm>
            <a:off x="514350" y="2451099"/>
            <a:ext cx="5276850" cy="2969419"/>
          </a:xfrm>
          <a:prstGeom prst="rect">
            <a:avLst/>
          </a:prstGeom>
        </p:spPr>
        <p:txBody>
          <a:bodyPr/>
          <a:lstStyle>
            <a:lvl1pPr marL="228600" indent="-228600" algn="l" defTabSz="914400" rtl="0" eaLnBrk="1" latinLnBrk="0" hangingPunct="1">
              <a:lnSpc>
                <a:spcPts val="2000"/>
              </a:lnSpc>
              <a:spcBef>
                <a:spcPts val="0"/>
              </a:spcBef>
              <a:spcAft>
                <a:spcPts val="600"/>
              </a:spcAft>
              <a:buClr>
                <a:schemeClr val="accent2"/>
              </a:buClr>
              <a:buSzPct val="75000"/>
              <a:buFont typeface="Arial" panose="020B0604020202020204" pitchFamily="34" charset="0"/>
              <a:buChar char="•"/>
              <a:defRPr sz="1600" b="0" i="0" kern="1200">
                <a:solidFill>
                  <a:schemeClr val="bg2"/>
                </a:solidFill>
                <a:latin typeface="Nunito" pitchFamily="2" charset="77"/>
                <a:ea typeface="+mn-ea"/>
                <a:cs typeface="+mn-cs"/>
              </a:defRPr>
            </a:lvl1pPr>
            <a:lvl2pPr marL="685800" indent="-228600" algn="l" defTabSz="914400" rtl="0" eaLnBrk="1" latinLnBrk="0" hangingPunct="1">
              <a:lnSpc>
                <a:spcPts val="2000"/>
              </a:lnSpc>
              <a:spcBef>
                <a:spcPts val="0"/>
              </a:spcBef>
              <a:spcAft>
                <a:spcPts val="600"/>
              </a:spcAft>
              <a:buClr>
                <a:schemeClr val="accent2"/>
              </a:buClr>
              <a:buSzPct val="85000"/>
              <a:buFont typeface="Courier New" panose="02070309020205020404" pitchFamily="49" charset="0"/>
              <a:buChar char="o"/>
              <a:defRPr sz="1600" b="0" i="0" kern="1200">
                <a:solidFill>
                  <a:schemeClr val="bg2"/>
                </a:solidFill>
                <a:latin typeface="Nunito Light" pitchFamily="2" charset="77"/>
                <a:ea typeface="+mn-ea"/>
                <a:cs typeface="+mn-cs"/>
              </a:defRPr>
            </a:lvl2pPr>
            <a:lvl3pPr marL="1143000" indent="-228600" algn="l" defTabSz="914400" rtl="0" eaLnBrk="1" latinLnBrk="0" hangingPunct="1">
              <a:lnSpc>
                <a:spcPts val="1800"/>
              </a:lnSpc>
              <a:spcBef>
                <a:spcPts val="0"/>
              </a:spcBef>
              <a:spcAft>
                <a:spcPts val="600"/>
              </a:spcAft>
              <a:buClr>
                <a:schemeClr val="accent2"/>
              </a:buClr>
              <a:buSzPct val="85000"/>
              <a:buFont typeface="System Font Regular"/>
              <a:buChar char="&gt;"/>
              <a:defRPr sz="1400" b="0" i="0" kern="1200">
                <a:solidFill>
                  <a:schemeClr val="bg2"/>
                </a:solidFill>
                <a:latin typeface="Nunito Light" pitchFamily="2" charset="77"/>
                <a:ea typeface="+mn-ea"/>
                <a:cs typeface="+mn-cs"/>
              </a:defRPr>
            </a:lvl3pPr>
            <a:lvl4pPr marL="1600200" indent="-228600" algn="l" defTabSz="914400" rtl="0" eaLnBrk="1" latinLnBrk="0" hangingPunct="1">
              <a:lnSpc>
                <a:spcPts val="1800"/>
              </a:lnSpc>
              <a:spcBef>
                <a:spcPts val="0"/>
              </a:spcBef>
              <a:spcAft>
                <a:spcPts val="600"/>
              </a:spcAft>
              <a:buClr>
                <a:schemeClr val="accent2"/>
              </a:buClr>
              <a:buSzPct val="85000"/>
              <a:buFont typeface="Arial" panose="020B0604020202020204" pitchFamily="34" charset="0"/>
              <a:buChar char="•"/>
              <a:defRPr sz="1400" b="0" i="0" kern="1200">
                <a:solidFill>
                  <a:schemeClr val="bg2"/>
                </a:solidFill>
                <a:latin typeface="Nunito Light" pitchFamily="2" charset="77"/>
                <a:ea typeface="+mn-ea"/>
                <a:cs typeface="+mn-cs"/>
              </a:defRPr>
            </a:lvl4pPr>
            <a:lvl5pPr marL="2057400" indent="-228600" algn="l" defTabSz="914400" rtl="0" eaLnBrk="1" latinLnBrk="0" hangingPunct="1">
              <a:lnSpc>
                <a:spcPts val="1800"/>
              </a:lnSpc>
              <a:spcBef>
                <a:spcPts val="0"/>
              </a:spcBef>
              <a:spcAft>
                <a:spcPts val="600"/>
              </a:spcAft>
              <a:buClr>
                <a:schemeClr val="accent2"/>
              </a:buClr>
              <a:buSzPct val="85000"/>
              <a:buFont typeface="Courier New" panose="02070309020205020404" pitchFamily="49" charset="0"/>
              <a:buChar char="o"/>
              <a:defRPr sz="1400" b="0" i="0" kern="1200">
                <a:solidFill>
                  <a:schemeClr val="bg2"/>
                </a:solidFill>
                <a:latin typeface="Nunit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just" defTabSz="685800" rtl="0" eaLnBrk="1" fontAlgn="auto" latinLnBrk="0" hangingPunct="1">
              <a:lnSpc>
                <a:spcPts val="1500"/>
              </a:lnSpc>
              <a:spcBef>
                <a:spcPts val="0"/>
              </a:spcBef>
              <a:spcAft>
                <a:spcPts val="450"/>
              </a:spcAft>
              <a:buClr>
                <a:srgbClr val="FA6600"/>
              </a:buClr>
              <a:buSzPct val="75000"/>
              <a:buFont typeface="Arial" panose="020B0604020202020204" pitchFamily="34" charset="0"/>
              <a:buChar char="•"/>
              <a:tabLst/>
              <a:defRPr/>
            </a:pPr>
            <a:r>
              <a:rPr kumimoji="0" lang="en-US" sz="1300" b="0" i="0" u="none" strike="noStrike" kern="1200" cap="none" spc="0" normalizeH="0" baseline="0" noProof="0" dirty="0">
                <a:ln>
                  <a:noFill/>
                </a:ln>
                <a:solidFill>
                  <a:srgbClr val="464F57"/>
                </a:solidFill>
                <a:effectLst/>
                <a:uLnTx/>
                <a:uFillTx/>
                <a:latin typeface="Nunito" pitchFamily="2" charset="77"/>
                <a:ea typeface="+mn-ea"/>
                <a:cs typeface="+mn-cs"/>
              </a:rPr>
              <a:t>Attend unlimited live webinars in any of our legal practice areas — we produce over 750+ advanced live CLE webinars each year</a:t>
            </a:r>
          </a:p>
          <a:p>
            <a:pPr marL="171450" marR="0" lvl="0" indent="-171450" algn="just" defTabSz="685800" rtl="0" eaLnBrk="1" fontAlgn="auto" latinLnBrk="0" hangingPunct="1">
              <a:lnSpc>
                <a:spcPts val="1500"/>
              </a:lnSpc>
              <a:spcBef>
                <a:spcPts val="0"/>
              </a:spcBef>
              <a:spcAft>
                <a:spcPts val="450"/>
              </a:spcAft>
              <a:buClr>
                <a:srgbClr val="FA6600"/>
              </a:buClr>
              <a:buSzPct val="75000"/>
              <a:buFont typeface="Arial" panose="020B0604020202020204" pitchFamily="34" charset="0"/>
              <a:buChar char="•"/>
              <a:tabLst/>
              <a:defRPr/>
            </a:pPr>
            <a:r>
              <a:rPr kumimoji="0" lang="en-US" sz="1300" b="0" i="0" u="none" strike="noStrike" kern="1200" cap="none" spc="0" normalizeH="0" baseline="0" noProof="0" dirty="0">
                <a:ln>
                  <a:noFill/>
                </a:ln>
                <a:solidFill>
                  <a:srgbClr val="464F57"/>
                </a:solidFill>
                <a:effectLst/>
                <a:uLnTx/>
                <a:uFillTx/>
                <a:latin typeface="Nunito" pitchFamily="2" charset="77"/>
                <a:ea typeface="+mn-ea"/>
                <a:cs typeface="+mn-cs"/>
              </a:rPr>
              <a:t>Get unlimited access to hundreds of recorded webinars</a:t>
            </a:r>
          </a:p>
          <a:p>
            <a:pPr marL="171450" marR="0" lvl="0" indent="-171450" algn="just" defTabSz="685800" rtl="0" eaLnBrk="1" fontAlgn="auto" latinLnBrk="0" hangingPunct="1">
              <a:lnSpc>
                <a:spcPts val="1500"/>
              </a:lnSpc>
              <a:spcBef>
                <a:spcPts val="0"/>
              </a:spcBef>
              <a:spcAft>
                <a:spcPts val="450"/>
              </a:spcAft>
              <a:buClr>
                <a:srgbClr val="FA6600"/>
              </a:buClr>
              <a:buSzPct val="75000"/>
              <a:buFont typeface="Arial" panose="020B0604020202020204" pitchFamily="34" charset="0"/>
              <a:buChar char="•"/>
              <a:tabLst/>
              <a:defRPr/>
            </a:pPr>
            <a:r>
              <a:rPr kumimoji="0" lang="en-US" sz="1300" b="0" i="0" u="none" strike="noStrike" kern="1200" cap="none" spc="0" normalizeH="0" baseline="0" noProof="0" dirty="0">
                <a:ln>
                  <a:noFill/>
                </a:ln>
                <a:solidFill>
                  <a:srgbClr val="464F57"/>
                </a:solidFill>
                <a:effectLst/>
                <a:uLnTx/>
                <a:uFillTx/>
                <a:latin typeface="Nunito" pitchFamily="2" charset="77"/>
                <a:ea typeface="+mn-ea"/>
                <a:cs typeface="+mn-cs"/>
              </a:rPr>
              <a:t>Get all your CLE credits for one price</a:t>
            </a:r>
          </a:p>
          <a:p>
            <a:pPr marL="514350" marR="0" lvl="1" indent="-171450" algn="just" defTabSz="685800" rtl="0" eaLnBrk="1" fontAlgn="auto" latinLnBrk="0" hangingPunct="1">
              <a:lnSpc>
                <a:spcPts val="1500"/>
              </a:lnSpc>
              <a:spcBef>
                <a:spcPts val="0"/>
              </a:spcBef>
              <a:spcAft>
                <a:spcPts val="450"/>
              </a:spcAft>
              <a:buClr>
                <a:srgbClr val="FA6600"/>
              </a:buClr>
              <a:buSzPct val="85000"/>
              <a:buFont typeface="Courier New" panose="02070309020205020404" pitchFamily="49" charset="0"/>
              <a:buChar char="o"/>
              <a:tabLst/>
              <a:defRPr/>
            </a:pPr>
            <a:r>
              <a:rPr kumimoji="0" lang="en-US" sz="1300" b="0" i="0" u="none" strike="noStrike" kern="1200" cap="none" spc="0" normalizeH="0" baseline="0" noProof="0" dirty="0">
                <a:ln>
                  <a:noFill/>
                </a:ln>
                <a:solidFill>
                  <a:srgbClr val="464F57"/>
                </a:solidFill>
                <a:effectLst/>
                <a:uLnTx/>
                <a:uFillTx/>
                <a:latin typeface="Nunito Light" pitchFamily="2" charset="77"/>
                <a:ea typeface="+mn-ea"/>
                <a:cs typeface="+mn-cs"/>
              </a:rPr>
              <a:t>Simply respond to the email you will receive after the program and we will rebate the cost of this webinar from the pass price!</a:t>
            </a:r>
            <a:br>
              <a:rPr kumimoji="0" lang="en-US" sz="1300" b="0" i="0" u="none" strike="noStrike" kern="1200" cap="none" spc="0" normalizeH="0" baseline="0" noProof="0" dirty="0">
                <a:ln>
                  <a:noFill/>
                </a:ln>
                <a:solidFill>
                  <a:srgbClr val="464F57"/>
                </a:solidFill>
                <a:effectLst/>
                <a:uLnTx/>
                <a:uFillTx/>
                <a:latin typeface="Nunito Light" pitchFamily="2" charset="77"/>
                <a:ea typeface="+mn-ea"/>
                <a:cs typeface="+mn-cs"/>
              </a:rPr>
            </a:br>
            <a:endParaRPr kumimoji="0" lang="en-US" sz="1300" b="0" i="0" u="none" strike="noStrike" kern="1200" cap="none" spc="0" normalizeH="0" baseline="0" noProof="0" dirty="0">
              <a:ln>
                <a:noFill/>
              </a:ln>
              <a:solidFill>
                <a:srgbClr val="464F57"/>
              </a:solidFill>
              <a:effectLst/>
              <a:uLnTx/>
              <a:uFillTx/>
              <a:latin typeface="Nunito Light" pitchFamily="2" charset="77"/>
              <a:ea typeface="+mn-ea"/>
              <a:cs typeface="+mn-cs"/>
            </a:endParaRPr>
          </a:p>
          <a:p>
            <a:pPr marL="171450" marR="0" lvl="0" indent="-171450" algn="l" defTabSz="685800" rtl="0" eaLnBrk="1" fontAlgn="auto" latinLnBrk="0" hangingPunct="1">
              <a:lnSpc>
                <a:spcPts val="1500"/>
              </a:lnSpc>
              <a:spcBef>
                <a:spcPts val="0"/>
              </a:spcBef>
              <a:spcAft>
                <a:spcPts val="450"/>
              </a:spcAft>
              <a:buClr>
                <a:srgbClr val="FA6600"/>
              </a:buClr>
              <a:buSzPct val="75000"/>
              <a:buFont typeface="Arial" panose="020B0604020202020204" pitchFamily="34" charset="0"/>
              <a:buChar char="•"/>
              <a:tabLst/>
              <a:defRPr/>
            </a:pPr>
            <a:r>
              <a:rPr kumimoji="0" lang="en-US" sz="1300" b="0" i="0" u="none" strike="noStrike" kern="1200" cap="none" spc="0" normalizeH="0" baseline="0" noProof="0" dirty="0">
                <a:ln>
                  <a:noFill/>
                </a:ln>
                <a:solidFill>
                  <a:srgbClr val="464F57"/>
                </a:solidFill>
                <a:effectLst/>
                <a:uLnTx/>
                <a:uFillTx/>
                <a:latin typeface="Nunito" pitchFamily="2" charset="77"/>
                <a:ea typeface="+mn-ea"/>
                <a:cs typeface="+mn-cs"/>
              </a:rPr>
              <a:t>Did you know that Strafford offers volume discounts? Add additional attendees to your next webinar order at 35% off     (40% off for 5 or more).</a:t>
            </a:r>
          </a:p>
        </p:txBody>
      </p:sp>
      <p:sp>
        <p:nvSpPr>
          <p:cNvPr id="5" name="TextBox 4">
            <a:extLst>
              <a:ext uri="{FF2B5EF4-FFF2-40B4-BE49-F238E27FC236}">
                <a16:creationId xmlns:a16="http://schemas.microsoft.com/office/drawing/2014/main" id="{2417B778-66B0-FBD4-3ABD-79328E9BB010}"/>
              </a:ext>
            </a:extLst>
          </p:cNvPr>
          <p:cNvSpPr txBox="1"/>
          <p:nvPr/>
        </p:nvSpPr>
        <p:spPr>
          <a:xfrm>
            <a:off x="383309" y="1555815"/>
            <a:ext cx="2588491"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FFFFFF"/>
                </a:solidFill>
                <a:effectLst/>
                <a:uLnTx/>
                <a:uFillTx/>
                <a:latin typeface="Nunito" pitchFamily="2" charset="0"/>
              </a:rPr>
              <a:t>Not a Passholder Yet?</a:t>
            </a:r>
            <a:endParaRPr kumimoji="0" lang="en-US" sz="1200" b="0" i="0" u="none" strike="noStrike" kern="0" cap="none" spc="0" normalizeH="0" baseline="0" noProof="0" dirty="0">
              <a:ln>
                <a:noFill/>
              </a:ln>
              <a:solidFill>
                <a:srgbClr val="FFFFFF"/>
              </a:solidFill>
              <a:effectLst/>
              <a:uLnTx/>
              <a:uFillTx/>
              <a:latin typeface="Nunito"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What is an injunction?</a:t>
            </a:r>
          </a:p>
          <a:p>
            <a:pPr lvl="1"/>
            <a:r>
              <a:rPr lang="en-US" dirty="0"/>
              <a:t>A court order commanding or preventing an action.  </a:t>
            </a:r>
            <a:r>
              <a:rPr lang="en-US" i="1" dirty="0"/>
              <a:t>Black’s Law Dictionary </a:t>
            </a:r>
            <a:r>
              <a:rPr lang="en-US" dirty="0"/>
              <a:t>(9th ed.).  Operates </a:t>
            </a:r>
            <a:r>
              <a:rPr lang="en-US" i="1" dirty="0"/>
              <a:t>in </a:t>
            </a:r>
            <a:r>
              <a:rPr lang="en-US" i="1" dirty="0" err="1"/>
              <a:t>personam</a:t>
            </a:r>
            <a:r>
              <a:rPr lang="en-US" dirty="0"/>
              <a:t>—party is required to do a particular thing or is prohibited from doing a particular thing. </a:t>
            </a:r>
          </a:p>
          <a:p>
            <a:r>
              <a:rPr lang="en-US" dirty="0"/>
              <a:t>TROs v. Preliminary Injunctions</a:t>
            </a:r>
          </a:p>
          <a:p>
            <a:pPr lvl="1"/>
            <a:r>
              <a:rPr lang="en-US" dirty="0"/>
              <a:t>Preliminary injunctions are effective until a trial on the merits is held or case otherwise concludes</a:t>
            </a:r>
          </a:p>
          <a:p>
            <a:pPr lvl="1"/>
            <a:r>
              <a:rPr lang="en-US" dirty="0"/>
              <a:t>Temporary restraining orders are effective until a preliminary injunction hearing may be held</a:t>
            </a:r>
          </a:p>
          <a:p>
            <a:pPr lvl="2"/>
            <a:r>
              <a:rPr lang="en-US" dirty="0"/>
              <a:t>Under Federal Rules of Civil Procedure, limited to 14 days absent good cause.  </a:t>
            </a:r>
          </a:p>
          <a:p>
            <a:pPr lvl="2"/>
            <a:r>
              <a:rPr lang="en-US" dirty="0"/>
              <a:t>TRO may be granted on ex parte basis.  </a:t>
            </a:r>
          </a:p>
        </p:txBody>
      </p:sp>
      <p:sp>
        <p:nvSpPr>
          <p:cNvPr id="4" name="Slide Number Placeholder 3">
            <a:extLst>
              <a:ext uri="{FF2B5EF4-FFF2-40B4-BE49-F238E27FC236}">
                <a16:creationId xmlns:a16="http://schemas.microsoft.com/office/drawing/2014/main" id="{E0C11213-BBDB-47B7-9E66-B3162FA54E2F}"/>
              </a:ext>
            </a:extLst>
          </p:cNvPr>
          <p:cNvSpPr>
            <a:spLocks noGrp="1"/>
          </p:cNvSpPr>
          <p:nvPr>
            <p:ph type="sldNum" sz="quarter" idx="12"/>
          </p:nvPr>
        </p:nvSpPr>
        <p:spPr/>
        <p:txBody>
          <a:bodyPr/>
          <a:lstStyle/>
          <a:p>
            <a:fld id="{8216F486-0CFC-44B8-ABC6-7675E0B75693}" type="slidenum">
              <a:rPr lang="en-US" smtClean="0"/>
              <a:t>6</a:t>
            </a:fld>
            <a:endParaRPr lang="en-US" dirty="0"/>
          </a:p>
        </p:txBody>
      </p:sp>
    </p:spTree>
    <p:extLst>
      <p:ext uri="{BB962C8B-B14F-4D97-AF65-F5344CB8AC3E}">
        <p14:creationId xmlns:p14="http://schemas.microsoft.com/office/powerpoint/2010/main" val="147993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 Obtaining a TRO or Preliminary Injunction</a:t>
            </a:r>
          </a:p>
        </p:txBody>
      </p:sp>
      <p:sp>
        <p:nvSpPr>
          <p:cNvPr id="3" name="Content Placeholder 2"/>
          <p:cNvSpPr>
            <a:spLocks noGrp="1"/>
          </p:cNvSpPr>
          <p:nvPr>
            <p:ph idx="1"/>
          </p:nvPr>
        </p:nvSpPr>
        <p:spPr/>
        <p:txBody>
          <a:bodyPr>
            <a:normAutofit fontScale="92500" lnSpcReduction="20000"/>
          </a:bodyPr>
          <a:lstStyle/>
          <a:p>
            <a:r>
              <a:rPr lang="en-US" dirty="0"/>
              <a:t>Standard for obtaining a TRO typically uses the same factors as the preliminary injunction test. </a:t>
            </a:r>
            <a:r>
              <a:rPr lang="en-US" i="1" dirty="0" err="1"/>
              <a:t>Stuhlbarg</a:t>
            </a:r>
            <a:r>
              <a:rPr lang="en-US" i="1" dirty="0"/>
              <a:t> Int'l Sales Co. v. John D. Brush &amp; Co.</a:t>
            </a:r>
            <a:r>
              <a:rPr lang="en-US" dirty="0"/>
              <a:t>, 240 F.3d 832, 839 n.7 (9th Cir. 2001).   But, the time-period for which irreparable harm is evaluated is different to reflect the different time period for which a TRO will be effective.  </a:t>
            </a:r>
            <a:r>
              <a:rPr lang="en-US" i="1" dirty="0"/>
              <a:t>See</a:t>
            </a:r>
            <a:r>
              <a:rPr lang="en-US" dirty="0"/>
              <a:t> Fed. R. Civ. P. 65(b)(1)(A).  </a:t>
            </a:r>
          </a:p>
          <a:p>
            <a:r>
              <a:rPr lang="en-US" dirty="0"/>
              <a:t>Most jurisdictions, including most federal courts, use a four-factor test much like that outlined in the Supreme Court’s case of </a:t>
            </a:r>
            <a:r>
              <a:rPr lang="en-US" i="1" dirty="0"/>
              <a:t>eBay v. MercExchange</a:t>
            </a:r>
            <a:r>
              <a:rPr lang="en-US" dirty="0"/>
              <a:t>, 547 U.S. 338 (2006).  These four factors include: (1) the likelihood of success on the merits; (2) irreparable harm if the injunction is not granted; (3) the balance of hardships between the parties; and (4) the public interest</a:t>
            </a:r>
          </a:p>
          <a:p>
            <a:endParaRPr lang="en-US" dirty="0"/>
          </a:p>
        </p:txBody>
      </p:sp>
      <p:sp>
        <p:nvSpPr>
          <p:cNvPr id="4" name="Slide Number Placeholder 3">
            <a:extLst>
              <a:ext uri="{FF2B5EF4-FFF2-40B4-BE49-F238E27FC236}">
                <a16:creationId xmlns:a16="http://schemas.microsoft.com/office/drawing/2014/main" id="{4495B7AF-1C26-4549-B2E3-3928875F2942}"/>
              </a:ext>
            </a:extLst>
          </p:cNvPr>
          <p:cNvSpPr>
            <a:spLocks noGrp="1"/>
          </p:cNvSpPr>
          <p:nvPr>
            <p:ph type="sldNum" sz="quarter" idx="12"/>
          </p:nvPr>
        </p:nvSpPr>
        <p:spPr/>
        <p:txBody>
          <a:bodyPr/>
          <a:lstStyle/>
          <a:p>
            <a:fld id="{8216F486-0CFC-44B8-ABC6-7675E0B75693}" type="slidenum">
              <a:rPr lang="en-US" smtClean="0"/>
              <a:t>7</a:t>
            </a:fld>
            <a:endParaRPr lang="en-US" dirty="0"/>
          </a:p>
        </p:txBody>
      </p:sp>
    </p:spTree>
    <p:extLst>
      <p:ext uri="{BB962C8B-B14F-4D97-AF65-F5344CB8AC3E}">
        <p14:creationId xmlns:p14="http://schemas.microsoft.com/office/powerpoint/2010/main" val="307924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 Obtaining a TRO or Preliminary Injunction</a:t>
            </a:r>
          </a:p>
        </p:txBody>
      </p:sp>
      <p:sp>
        <p:nvSpPr>
          <p:cNvPr id="3" name="Content Placeholder 2"/>
          <p:cNvSpPr>
            <a:spLocks noGrp="1"/>
          </p:cNvSpPr>
          <p:nvPr>
            <p:ph idx="1"/>
          </p:nvPr>
        </p:nvSpPr>
        <p:spPr/>
        <p:txBody>
          <a:bodyPr>
            <a:normAutofit lnSpcReduction="10000"/>
          </a:bodyPr>
          <a:lstStyle/>
          <a:p>
            <a:r>
              <a:rPr lang="en-US" dirty="0"/>
              <a:t>The first two factors much each be established before preliminary relief may be granted.  Thus, although identified as factors, they are more properly seen as required elements.</a:t>
            </a:r>
          </a:p>
          <a:p>
            <a:r>
              <a:rPr lang="en-US" dirty="0"/>
              <a:t>In several circuits, however, courts use the “serious questions” test.  Under this test greater showing of harm can compensate for a lesser showing of likelihood of success on the merits.  </a:t>
            </a:r>
            <a:r>
              <a:rPr lang="en-US" i="1" dirty="0"/>
              <a:t>See</a:t>
            </a:r>
            <a:r>
              <a:rPr lang="en-US" dirty="0"/>
              <a:t> </a:t>
            </a:r>
            <a:r>
              <a:rPr lang="en-US" i="1" dirty="0"/>
              <a:t>Alliance for the Wild Rockies v. Cottrell</a:t>
            </a:r>
            <a:r>
              <a:rPr lang="en-US" dirty="0"/>
              <a:t>, 632 F.3d 1127, 1131-35 (9th Cir. 2011) (discussing test used by Second, Seventh, and Ninth Circuits).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39C9DF3-A235-406A-BF98-8C52EC00DB5A}"/>
              </a:ext>
            </a:extLst>
          </p:cNvPr>
          <p:cNvSpPr>
            <a:spLocks noGrp="1"/>
          </p:cNvSpPr>
          <p:nvPr>
            <p:ph type="sldNum" sz="quarter" idx="12"/>
          </p:nvPr>
        </p:nvSpPr>
        <p:spPr/>
        <p:txBody>
          <a:bodyPr/>
          <a:lstStyle/>
          <a:p>
            <a:fld id="{8216F486-0CFC-44B8-ABC6-7675E0B75693}" type="slidenum">
              <a:rPr lang="en-US" smtClean="0"/>
              <a:t>8</a:t>
            </a:fld>
            <a:endParaRPr lang="en-US" dirty="0"/>
          </a:p>
        </p:txBody>
      </p:sp>
    </p:spTree>
    <p:extLst>
      <p:ext uri="{BB962C8B-B14F-4D97-AF65-F5344CB8AC3E}">
        <p14:creationId xmlns:p14="http://schemas.microsoft.com/office/powerpoint/2010/main" val="353653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for Obtaining a TRO or Preliminary Injunction</a:t>
            </a:r>
          </a:p>
        </p:txBody>
      </p:sp>
      <p:sp>
        <p:nvSpPr>
          <p:cNvPr id="3" name="Content Placeholder 2"/>
          <p:cNvSpPr>
            <a:spLocks noGrp="1"/>
          </p:cNvSpPr>
          <p:nvPr>
            <p:ph idx="1"/>
          </p:nvPr>
        </p:nvSpPr>
        <p:spPr/>
        <p:txBody>
          <a:bodyPr>
            <a:normAutofit fontScale="92500" lnSpcReduction="20000"/>
          </a:bodyPr>
          <a:lstStyle/>
          <a:p>
            <a:r>
              <a:rPr lang="en-US" dirty="0"/>
              <a:t>State court standards vary, and often use factors similar to the </a:t>
            </a:r>
            <a:r>
              <a:rPr lang="en-US" i="1" dirty="0"/>
              <a:t>eBay</a:t>
            </a:r>
            <a:r>
              <a:rPr lang="en-US" dirty="0"/>
              <a:t> factors.  There may be subtle variations, for example, Minnesota state courts use the following five factor test:</a:t>
            </a:r>
          </a:p>
          <a:p>
            <a:pPr marL="0" indent="0">
              <a:buNone/>
            </a:pPr>
            <a:r>
              <a:rPr lang="en-US" dirty="0"/>
              <a:t>(1) the nature and background of the relationship between the parties, (2) harm to be suffered by plaintiff if the temporary restraint is denied as compared to that inflicted on defendant if the injunction issues pending trial, (3) likelihood that one party or the other will prevail on the merits, (4) aspects which permit or require consideration of public policy, (5) administrative burdens involved in judicial supervision and enforcement of the temporary decree.  </a:t>
            </a:r>
            <a:r>
              <a:rPr lang="en-US" i="1" dirty="0"/>
              <a:t>Dahlberg Bros., Inc. v. Ford Motor Co.</a:t>
            </a:r>
            <a:r>
              <a:rPr lang="en-US" dirty="0"/>
              <a:t>, 137 N.W.2d 314, 321-22 (Minn.1965).</a:t>
            </a:r>
          </a:p>
          <a:p>
            <a:endParaRPr lang="en-US" dirty="0"/>
          </a:p>
        </p:txBody>
      </p:sp>
      <p:sp>
        <p:nvSpPr>
          <p:cNvPr id="4" name="Slide Number Placeholder 3">
            <a:extLst>
              <a:ext uri="{FF2B5EF4-FFF2-40B4-BE49-F238E27FC236}">
                <a16:creationId xmlns:a16="http://schemas.microsoft.com/office/drawing/2014/main" id="{177BA1CF-E346-49D3-9948-E8BF15E06358}"/>
              </a:ext>
            </a:extLst>
          </p:cNvPr>
          <p:cNvSpPr>
            <a:spLocks noGrp="1"/>
          </p:cNvSpPr>
          <p:nvPr>
            <p:ph type="sldNum" sz="quarter" idx="12"/>
          </p:nvPr>
        </p:nvSpPr>
        <p:spPr/>
        <p:txBody>
          <a:bodyPr/>
          <a:lstStyle/>
          <a:p>
            <a:fld id="{8216F486-0CFC-44B8-ABC6-7675E0B75693}" type="slidenum">
              <a:rPr lang="en-US" smtClean="0"/>
              <a:t>9</a:t>
            </a:fld>
            <a:endParaRPr lang="en-US" dirty="0"/>
          </a:p>
        </p:txBody>
      </p:sp>
    </p:spTree>
    <p:extLst>
      <p:ext uri="{BB962C8B-B14F-4D97-AF65-F5344CB8AC3E}">
        <p14:creationId xmlns:p14="http://schemas.microsoft.com/office/powerpoint/2010/main" val="1611140340"/>
      </p:ext>
    </p:extLst>
  </p:cSld>
  <p:clrMapOvr>
    <a:masterClrMapping/>
  </p:clrMapOvr>
</p:sld>
</file>

<file path=ppt/theme/theme1.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w Laura theme">
  <a:themeElements>
    <a:clrScheme name="BARBRI 2024 Theme">
      <a:dk1>
        <a:srgbClr val="000000"/>
      </a:dk1>
      <a:lt1>
        <a:srgbClr val="FFFFFF"/>
      </a:lt1>
      <a:dk2>
        <a:srgbClr val="2A5488"/>
      </a:dk2>
      <a:lt2>
        <a:srgbClr val="464F57"/>
      </a:lt2>
      <a:accent1>
        <a:srgbClr val="235BA8"/>
      </a:accent1>
      <a:accent2>
        <a:srgbClr val="FA6600"/>
      </a:accent2>
      <a:accent3>
        <a:srgbClr val="504539"/>
      </a:accent3>
      <a:accent4>
        <a:srgbClr val="CAC9C7"/>
      </a:accent4>
      <a:accent5>
        <a:srgbClr val="ECECEC"/>
      </a:accent5>
      <a:accent6>
        <a:srgbClr val="235BA8"/>
      </a:accent6>
      <a:hlink>
        <a:srgbClr val="235BA8"/>
      </a:hlink>
      <a:folHlink>
        <a:srgbClr val="FD7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_Template" id="{65D016D1-79E4-9B4B-A589-6BFCD85D09E8}" vid="{B1985E89-3DFE-9843-9F53-9B6FBF8C082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964e4a1d-5bd3-43df-b982-4630d470828d" xsi:nil="true"/>
    <lcf76f155ced4ddcb4097134ff3c332f xmlns="a6492b7c-ee68-4aa4-a5d1-d4c677d1e460">
      <Terms xmlns="http://schemas.microsoft.com/office/infopath/2007/PartnerControls"/>
    </lcf76f155ced4ddcb4097134ff3c332f>
    <_dlc_DocId xmlns="964e4a1d-5bd3-43df-b982-4630d470828d">RWWHRDCD4HMV-848833519-2443978</_dlc_DocId>
    <_dlc_DocIdUrl xmlns="964e4a1d-5bd3-43df-b982-4630d470828d">
      <Url>https://barbri1.sharepoint.com/sites/StraffordPubFileShare/_layouts/15/DocIdRedir.aspx?ID=RWWHRDCD4HMV-848833519-2443978</Url>
      <Description>RWWHRDCD4HMV-848833519-2443978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CFA910B35A624FB5E51748AB8B6260" ma:contentTypeVersion="17" ma:contentTypeDescription="Create a new document." ma:contentTypeScope="" ma:versionID="42529367e08e5b6e2cc6f4a9391ac5d6">
  <xsd:schema xmlns:xsd="http://www.w3.org/2001/XMLSchema" xmlns:xs="http://www.w3.org/2001/XMLSchema" xmlns:p="http://schemas.microsoft.com/office/2006/metadata/properties" xmlns:ns2="964e4a1d-5bd3-43df-b982-4630d470828d" xmlns:ns3="a6492b7c-ee68-4aa4-a5d1-d4c677d1e460" xmlns:ns4="http://schemas.microsoft.com/sharepoint/v4" targetNamespace="http://schemas.microsoft.com/office/2006/metadata/properties" ma:root="true" ma:fieldsID="829970bd4538b27ebed6a4a242817e1d" ns2:_="" ns3:_="" ns4:_="">
    <xsd:import namespace="964e4a1d-5bd3-43df-b982-4630d470828d"/>
    <xsd:import namespace="a6492b7c-ee68-4aa4-a5d1-d4c677d1e460"/>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4:IconOverlay"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4e4a1d-5bd3-43df-b982-4630d4708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5032e11c-7678-466a-b924-6a9b7d2f8d39}" ma:internalName="TaxCatchAll" ma:showField="CatchAllData" ma:web="964e4a1d-5bd3-43df-b982-4630d470828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492b7c-ee68-4aa4-a5d1-d4c677d1e4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227579e-356f-48a8-af85-2e3c6220c1e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B6CD52-5F6C-4451-ABF9-7F191FBA126E}">
  <ds:schemaRefs>
    <ds:schemaRef ds:uri="http://schemas.microsoft.com/office/2006/metadata/properties"/>
    <ds:schemaRef ds:uri="http://schemas.microsoft.com/office/infopath/2007/PartnerControls"/>
    <ds:schemaRef ds:uri="http://schemas.microsoft.com/sharepoint/v4"/>
    <ds:schemaRef ds:uri="964e4a1d-5bd3-43df-b982-4630d470828d"/>
    <ds:schemaRef ds:uri="a6492b7c-ee68-4aa4-a5d1-d4c677d1e460"/>
  </ds:schemaRefs>
</ds:datastoreItem>
</file>

<file path=customXml/itemProps2.xml><?xml version="1.0" encoding="utf-8"?>
<ds:datastoreItem xmlns:ds="http://schemas.openxmlformats.org/officeDocument/2006/customXml" ds:itemID="{9C8AA314-BA18-403B-9FD7-42D3AA603FE1}">
  <ds:schemaRefs>
    <ds:schemaRef ds:uri="http://schemas.microsoft.com/sharepoint/v3/contenttype/forms"/>
  </ds:schemaRefs>
</ds:datastoreItem>
</file>

<file path=customXml/itemProps3.xml><?xml version="1.0" encoding="utf-8"?>
<ds:datastoreItem xmlns:ds="http://schemas.openxmlformats.org/officeDocument/2006/customXml" ds:itemID="{561695AC-E17C-462B-8EB8-06D6745F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4e4a1d-5bd3-43df-b982-4630d470828d"/>
    <ds:schemaRef ds:uri="a6492b7c-ee68-4aa4-a5d1-d4c677d1e4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F5CC11-72F4-45D0-97ED-8FDD33710F7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TotalTime>
  <Words>6635</Words>
  <Application>Microsoft Office PowerPoint</Application>
  <PresentationFormat>On-screen Show (4:3)</PresentationFormat>
  <Paragraphs>353</Paragraphs>
  <Slides>57</Slides>
  <Notes>5</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57</vt:i4>
      </vt:variant>
    </vt:vector>
  </HeadingPairs>
  <TitlesOfParts>
    <vt:vector size="78" baseType="lpstr">
      <vt:lpstr>Adobe Garamond Pro</vt:lpstr>
      <vt:lpstr>Arial</vt:lpstr>
      <vt:lpstr>Arial Black</vt:lpstr>
      <vt:lpstr>Bitter</vt:lpstr>
      <vt:lpstr>Bitter Medium</vt:lpstr>
      <vt:lpstr>Bitter SemiBold</vt:lpstr>
      <vt:lpstr>Calibri</vt:lpstr>
      <vt:lpstr>Constantia</vt:lpstr>
      <vt:lpstr>Courier New</vt:lpstr>
      <vt:lpstr>Nunito</vt:lpstr>
      <vt:lpstr>Nunito Light</vt:lpstr>
      <vt:lpstr>Nunito Medium</vt:lpstr>
      <vt:lpstr>Nunito SemiBold</vt:lpstr>
      <vt:lpstr>System Font Regular</vt:lpstr>
      <vt:lpstr>Trebuchet MS</vt:lpstr>
      <vt:lpstr>Event</vt:lpstr>
      <vt:lpstr>3_Event</vt:lpstr>
      <vt:lpstr>8_Event</vt:lpstr>
      <vt:lpstr>2_Event</vt:lpstr>
      <vt:lpstr>Office Theme</vt:lpstr>
      <vt:lpstr>New Laura theme</vt:lpstr>
      <vt:lpstr>Preliminary Injunctions and TROs </vt:lpstr>
      <vt:lpstr>Continuing Education Credits</vt:lpstr>
      <vt:lpstr>PowerPoint Presentation</vt:lpstr>
      <vt:lpstr>Preliminary Injunction Litigation: Winning or Defeating Emergency Motions</vt:lpstr>
      <vt:lpstr>Introduction</vt:lpstr>
      <vt:lpstr>Overview</vt:lpstr>
      <vt:lpstr>Standard for Obtaining a TRO or Preliminary Injunction</vt:lpstr>
      <vt:lpstr>Standard for Obtaining a TRO or Preliminary Injunction</vt:lpstr>
      <vt:lpstr>Standard for Obtaining a TRO or Preliminary Injunction</vt:lpstr>
      <vt:lpstr>Standard for Obtaining a TRO or Preliminary Injunction</vt:lpstr>
      <vt:lpstr>Specific Types of Cases: strategic considerations and procedural hurdles</vt:lpstr>
      <vt:lpstr>Patent cases: strategic considerations and procedural hurdles</vt:lpstr>
      <vt:lpstr>Patent cases: strategic considerations and procedural hurdles</vt:lpstr>
      <vt:lpstr>Patent cases: strategic considerations and procedural hurdles</vt:lpstr>
      <vt:lpstr>Patent cases: strategic considerations and procedural hurdles</vt:lpstr>
      <vt:lpstr>Trademark cases: strategic considerations </vt:lpstr>
      <vt:lpstr>Copyright cases: strategic considerations and procedural hurdles</vt:lpstr>
      <vt:lpstr>Trade Secrets cases: strategic considerations and procedural hurdles</vt:lpstr>
      <vt:lpstr>Trade Secrets cases: strategic considerations and procedural hurdles</vt:lpstr>
      <vt:lpstr>Noncompete Litigation has similarities</vt:lpstr>
      <vt:lpstr>Noncompete Litigation (cont.)</vt:lpstr>
      <vt:lpstr>Noncompete Litigation (cont.)</vt:lpstr>
      <vt:lpstr>Lessons learned from recent cases</vt:lpstr>
      <vt:lpstr>Autobar Systems of New Jersey, dba Total Liquor Controls v. Berg Company LLC (3d. Cir., 2025).  </vt:lpstr>
      <vt:lpstr>Autobar-continued</vt:lpstr>
      <vt:lpstr>Fetch! Pet Care, Inc. v. Atomic Pawz Inc., Case No. 25-1638 (6th Cir. Mar. 20, 2026) (Gibbons, Larsen, Murphy, JJ.) </vt:lpstr>
      <vt:lpstr>Fetch!-continued</vt:lpstr>
      <vt:lpstr>Fetch!-continued</vt:lpstr>
      <vt:lpstr>Showhomes Franchise Company, LLC v. Estes, No. 3:25-cv-00982, 2026 WL 597705 (M.D. Tenn. Mar. 3, 2026).</vt:lpstr>
      <vt:lpstr>Showhomes Franchise Company-continued</vt:lpstr>
      <vt:lpstr>Defending Against Emergency Injunctive Relief</vt:lpstr>
      <vt:lpstr>Defending Against Emergency Injunctive Relief (cont.)</vt:lpstr>
      <vt:lpstr>Injunctions to Preserve Assets</vt:lpstr>
      <vt:lpstr>Injunction to Preserve Assets-continued.</vt:lpstr>
      <vt:lpstr>Asset Preservation-continued</vt:lpstr>
      <vt:lpstr>Injunction to Preserve Assets-continued.</vt:lpstr>
      <vt:lpstr>Injunction to Preserve Assets-continued.</vt:lpstr>
      <vt:lpstr>TRO Procedure</vt:lpstr>
      <vt:lpstr>TRO Procedure</vt:lpstr>
      <vt:lpstr>Evidentiary Hearings</vt:lpstr>
      <vt:lpstr>Evidentiary Hearings—Rules of Evidence</vt:lpstr>
      <vt:lpstr>Evidentiary Hearings—Expert Testimony</vt:lpstr>
      <vt:lpstr>Evidentiary Hearings—Presumptions </vt:lpstr>
      <vt:lpstr>Expedited Discovery</vt:lpstr>
      <vt:lpstr>Expedited Discovery continued.</vt:lpstr>
      <vt:lpstr>Drafting or Reviewing the Proposed Order</vt:lpstr>
      <vt:lpstr>Drafting the Proposed Order</vt:lpstr>
      <vt:lpstr>Enforcement of Injunction Orders</vt:lpstr>
      <vt:lpstr>Enforcement continued</vt:lpstr>
      <vt:lpstr>Enforcement continued</vt:lpstr>
      <vt:lpstr>Enforcement continued</vt:lpstr>
      <vt:lpstr>Enforcement continued</vt:lpstr>
      <vt:lpstr>Enforcement continued</vt:lpstr>
      <vt:lpstr>Craig R. Tractenberg, Esq. ctractenberg@foxrothschild.com  Beth L. Weisser, Esq. bweisser@foxrothschild.com</vt:lpstr>
      <vt:lpstr>PowerPoint Presentation</vt:lpstr>
      <vt:lpstr>PowerPoint Presentation</vt:lpstr>
      <vt:lpstr>Try the CLE Individual Annual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Johnetta Kelly</dc:creator>
  <cp:lastModifiedBy>Daugherty, Scott</cp:lastModifiedBy>
  <cp:revision>2</cp:revision>
  <dcterms:created xsi:type="dcterms:W3CDTF">1900-01-01T00:00:00Z</dcterms:created>
  <dcterms:modified xsi:type="dcterms:W3CDTF">2026-04-22T15:31:53Z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0x01010068CFA910B35A624FB5E51748AB8B6260</vt:lpwstr>
  </property>
  <property fmtid="{D5CDD505-2E9C-101B-9397-08002B2CF9AE}" pid="3" name="_dlc_DocIdItemGuid">
    <vt:lpwstr>5082d8c7-5271-4401-9c44-e50105e84093</vt:lpwstr>
  </property>
  <property fmtid="{D5CDD505-2E9C-101B-9397-08002B2CF9AE}" pid="4" name="MediaServiceImageTags">
    <vt:lpwstr/>
  </property>
</Properties>
</file>