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notesMasterIdLst>
    <p:notesMasterId r:id="rId97"/>
  </p:notesMasterIdLst>
  <p:handoutMasterIdLst>
    <p:handoutMasterId r:id="rId98"/>
  </p:handoutMasterIdLst>
  <p:sldIdLst>
    <p:sldId id="318" r:id="rId2"/>
    <p:sldId id="310" r:id="rId3"/>
    <p:sldId id="414" r:id="rId4"/>
    <p:sldId id="451" r:id="rId5"/>
    <p:sldId id="417" r:id="rId6"/>
    <p:sldId id="418" r:id="rId7"/>
    <p:sldId id="419" r:id="rId8"/>
    <p:sldId id="420" r:id="rId9"/>
    <p:sldId id="471" r:id="rId10"/>
    <p:sldId id="422" r:id="rId11"/>
    <p:sldId id="423" r:id="rId12"/>
    <p:sldId id="424" r:id="rId13"/>
    <p:sldId id="428" r:id="rId14"/>
    <p:sldId id="429" r:id="rId15"/>
    <p:sldId id="430" r:id="rId16"/>
    <p:sldId id="431" r:id="rId17"/>
    <p:sldId id="432" r:id="rId18"/>
    <p:sldId id="433" r:id="rId19"/>
    <p:sldId id="434" r:id="rId20"/>
    <p:sldId id="435" r:id="rId21"/>
    <p:sldId id="436" r:id="rId22"/>
    <p:sldId id="437" r:id="rId23"/>
    <p:sldId id="438" r:id="rId24"/>
    <p:sldId id="439" r:id="rId25"/>
    <p:sldId id="440" r:id="rId26"/>
    <p:sldId id="441" r:id="rId27"/>
    <p:sldId id="442" r:id="rId28"/>
    <p:sldId id="472" r:id="rId29"/>
    <p:sldId id="443" r:id="rId30"/>
    <p:sldId id="444" r:id="rId31"/>
    <p:sldId id="445" r:id="rId32"/>
    <p:sldId id="452" r:id="rId33"/>
    <p:sldId id="446" r:id="rId34"/>
    <p:sldId id="447" r:id="rId35"/>
    <p:sldId id="448" r:id="rId36"/>
    <p:sldId id="450" r:id="rId37"/>
    <p:sldId id="473" r:id="rId38"/>
    <p:sldId id="455" r:id="rId39"/>
    <p:sldId id="456" r:id="rId40"/>
    <p:sldId id="457" r:id="rId41"/>
    <p:sldId id="458" r:id="rId42"/>
    <p:sldId id="459" r:id="rId43"/>
    <p:sldId id="461" r:id="rId44"/>
    <p:sldId id="460" r:id="rId45"/>
    <p:sldId id="463" r:id="rId46"/>
    <p:sldId id="474" r:id="rId47"/>
    <p:sldId id="415" r:id="rId48"/>
    <p:sldId id="390" r:id="rId49"/>
    <p:sldId id="267" r:id="rId50"/>
    <p:sldId id="268" r:id="rId51"/>
    <p:sldId id="269" r:id="rId52"/>
    <p:sldId id="382" r:id="rId53"/>
    <p:sldId id="383" r:id="rId54"/>
    <p:sldId id="384" r:id="rId55"/>
    <p:sldId id="393" r:id="rId56"/>
    <p:sldId id="399" r:id="rId57"/>
    <p:sldId id="400" r:id="rId58"/>
    <p:sldId id="401" r:id="rId59"/>
    <p:sldId id="402" r:id="rId60"/>
    <p:sldId id="413" r:id="rId61"/>
    <p:sldId id="475" r:id="rId62"/>
    <p:sldId id="411" r:id="rId63"/>
    <p:sldId id="412" r:id="rId64"/>
    <p:sldId id="404" r:id="rId65"/>
    <p:sldId id="398" r:id="rId66"/>
    <p:sldId id="270" r:id="rId67"/>
    <p:sldId id="271" r:id="rId68"/>
    <p:sldId id="272" r:id="rId69"/>
    <p:sldId id="476" r:id="rId70"/>
    <p:sldId id="273" r:id="rId71"/>
    <p:sldId id="274" r:id="rId72"/>
    <p:sldId id="453" r:id="rId73"/>
    <p:sldId id="374" r:id="rId74"/>
    <p:sldId id="373" r:id="rId75"/>
    <p:sldId id="275" r:id="rId76"/>
    <p:sldId id="276" r:id="rId77"/>
    <p:sldId id="278" r:id="rId78"/>
    <p:sldId id="281" r:id="rId79"/>
    <p:sldId id="347" r:id="rId80"/>
    <p:sldId id="478" r:id="rId81"/>
    <p:sldId id="477" r:id="rId82"/>
    <p:sldId id="359" r:id="rId83"/>
    <p:sldId id="358" r:id="rId84"/>
    <p:sldId id="284" r:id="rId85"/>
    <p:sldId id="387" r:id="rId86"/>
    <p:sldId id="386" r:id="rId87"/>
    <p:sldId id="385" r:id="rId88"/>
    <p:sldId id="388" r:id="rId89"/>
    <p:sldId id="389" r:id="rId90"/>
    <p:sldId id="405" r:id="rId91"/>
    <p:sldId id="406" r:id="rId92"/>
    <p:sldId id="407" r:id="rId93"/>
    <p:sldId id="408" r:id="rId94"/>
    <p:sldId id="409" r:id="rId95"/>
    <p:sldId id="410" r:id="rId96"/>
  </p:sldIdLst>
  <p:sldSz cx="9144000" cy="6858000" type="screen4x3"/>
  <p:notesSz cx="7010400" cy="9236075"/>
  <p:custDataLst>
    <p:tags r:id="rId99"/>
  </p:custDataLst>
  <p:defaultTextStyle>
    <a:defPPr>
      <a:defRPr lang="en-US"/>
    </a:defPPr>
    <a:lvl1pPr algn="l" rtl="0" fontAlgn="base">
      <a:spcBef>
        <a:spcPct val="0"/>
      </a:spcBef>
      <a:spcAft>
        <a:spcPct val="0"/>
      </a:spcAft>
      <a:defRPr sz="1200" b="1" kern="1200">
        <a:solidFill>
          <a:schemeClr val="tx2"/>
        </a:solidFill>
        <a:latin typeface="Times New Roman" pitchFamily="18" charset="0"/>
        <a:ea typeface="+mn-ea"/>
        <a:cs typeface="Arial"/>
      </a:defRPr>
    </a:lvl1pPr>
    <a:lvl2pPr marL="457200" algn="l" rtl="0" fontAlgn="base">
      <a:spcBef>
        <a:spcPct val="0"/>
      </a:spcBef>
      <a:spcAft>
        <a:spcPct val="0"/>
      </a:spcAft>
      <a:defRPr sz="1200" b="1" kern="1200">
        <a:solidFill>
          <a:schemeClr val="tx2"/>
        </a:solidFill>
        <a:latin typeface="Times New Roman" pitchFamily="18" charset="0"/>
        <a:ea typeface="+mn-ea"/>
        <a:cs typeface="Arial"/>
      </a:defRPr>
    </a:lvl2pPr>
    <a:lvl3pPr marL="914400" algn="l" rtl="0" fontAlgn="base">
      <a:spcBef>
        <a:spcPct val="0"/>
      </a:spcBef>
      <a:spcAft>
        <a:spcPct val="0"/>
      </a:spcAft>
      <a:defRPr sz="1200" b="1" kern="1200">
        <a:solidFill>
          <a:schemeClr val="tx2"/>
        </a:solidFill>
        <a:latin typeface="Times New Roman" pitchFamily="18" charset="0"/>
        <a:ea typeface="+mn-ea"/>
        <a:cs typeface="Arial"/>
      </a:defRPr>
    </a:lvl3pPr>
    <a:lvl4pPr marL="1371600" algn="l" rtl="0" fontAlgn="base">
      <a:spcBef>
        <a:spcPct val="0"/>
      </a:spcBef>
      <a:spcAft>
        <a:spcPct val="0"/>
      </a:spcAft>
      <a:defRPr sz="1200" b="1" kern="1200">
        <a:solidFill>
          <a:schemeClr val="tx2"/>
        </a:solidFill>
        <a:latin typeface="Times New Roman" pitchFamily="18" charset="0"/>
        <a:ea typeface="+mn-ea"/>
        <a:cs typeface="Arial"/>
      </a:defRPr>
    </a:lvl4pPr>
    <a:lvl5pPr marL="1828800" algn="l" rtl="0" fontAlgn="base">
      <a:spcBef>
        <a:spcPct val="0"/>
      </a:spcBef>
      <a:spcAft>
        <a:spcPct val="0"/>
      </a:spcAft>
      <a:defRPr sz="1200" b="1" kern="1200">
        <a:solidFill>
          <a:schemeClr val="tx2"/>
        </a:solidFill>
        <a:latin typeface="Times New Roman" pitchFamily="18" charset="0"/>
        <a:ea typeface="+mn-ea"/>
        <a:cs typeface="Arial"/>
      </a:defRPr>
    </a:lvl5pPr>
    <a:lvl6pPr marL="2286000" algn="l" defTabSz="914400" rtl="0" eaLnBrk="1" latinLnBrk="0" hangingPunct="1">
      <a:defRPr sz="1200" b="1" kern="1200">
        <a:solidFill>
          <a:schemeClr val="tx2"/>
        </a:solidFill>
        <a:latin typeface="Times New Roman" pitchFamily="18" charset="0"/>
        <a:ea typeface="+mn-ea"/>
        <a:cs typeface="Arial"/>
      </a:defRPr>
    </a:lvl6pPr>
    <a:lvl7pPr marL="2743200" algn="l" defTabSz="914400" rtl="0" eaLnBrk="1" latinLnBrk="0" hangingPunct="1">
      <a:defRPr sz="1200" b="1" kern="1200">
        <a:solidFill>
          <a:schemeClr val="tx2"/>
        </a:solidFill>
        <a:latin typeface="Times New Roman" pitchFamily="18" charset="0"/>
        <a:ea typeface="+mn-ea"/>
        <a:cs typeface="Arial"/>
      </a:defRPr>
    </a:lvl7pPr>
    <a:lvl8pPr marL="3200400" algn="l" defTabSz="914400" rtl="0" eaLnBrk="1" latinLnBrk="0" hangingPunct="1">
      <a:defRPr sz="1200" b="1" kern="1200">
        <a:solidFill>
          <a:schemeClr val="tx2"/>
        </a:solidFill>
        <a:latin typeface="Times New Roman" pitchFamily="18" charset="0"/>
        <a:ea typeface="+mn-ea"/>
        <a:cs typeface="Arial"/>
      </a:defRPr>
    </a:lvl8pPr>
    <a:lvl9pPr marL="3657600" algn="l" defTabSz="914400" rtl="0" eaLnBrk="1" latinLnBrk="0" hangingPunct="1">
      <a:defRPr sz="1200" b="1" kern="1200">
        <a:solidFill>
          <a:schemeClr val="tx2"/>
        </a:solidFill>
        <a:latin typeface="Times New Roman" pitchFamily="18" charset="0"/>
        <a:ea typeface="+mn-ea"/>
        <a:cs typeface="Arial"/>
      </a:defRPr>
    </a:lvl9pPr>
  </p:defaultTextStyle>
  <p:extLst>
    <p:ext uri="{EFAFB233-063F-42B5-8137-9DF3F51BA10A}">
      <p15:sldGuideLst xmlns:p15="http://schemas.microsoft.com/office/powerpoint/2012/main">
        <p15:guide id="1" orient="horz" pos="2016">
          <p15:clr>
            <a:srgbClr val="A4A3A4"/>
          </p15:clr>
        </p15:guide>
        <p15:guide id="2" pos="2880">
          <p15:clr>
            <a:srgbClr val="A4A3A4"/>
          </p15:clr>
        </p15:guide>
        <p15:guide id="3" orient="horz" pos="1176"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5E"/>
    <a:srgbClr val="990000"/>
    <a:srgbClr val="001F99"/>
    <a:srgbClr val="000099"/>
    <a:srgbClr val="005A8C"/>
    <a:srgbClr val="207EA4"/>
    <a:srgbClr val="369DDC"/>
    <a:srgbClr val="72B3E4"/>
    <a:srgbClr val="4B9EDD"/>
    <a:srgbClr val="3492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26" autoAdjust="0"/>
    <p:restoredTop sz="94595" autoAdjust="0"/>
  </p:normalViewPr>
  <p:slideViewPr>
    <p:cSldViewPr snapToGrid="0">
      <p:cViewPr varScale="1">
        <p:scale>
          <a:sx n="52" d="100"/>
          <a:sy n="52" d="100"/>
        </p:scale>
        <p:origin x="1828" y="48"/>
      </p:cViewPr>
      <p:guideLst>
        <p:guide orient="horz" pos="2016"/>
        <p:guide pos="2880"/>
        <p:guide orient="horz" pos="11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60" y="-9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gs" Target="tags/tag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3037840" cy="461804"/>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defRPr b="0">
                <a:solidFill>
                  <a:schemeClr val="tx1"/>
                </a:solidFill>
                <a:latin typeface="Verdana" pitchFamily="34" charset="0"/>
              </a:defRPr>
            </a:lvl1pPr>
          </a:lstStyle>
          <a:p>
            <a:endParaRPr lang="en-US"/>
          </a:p>
        </p:txBody>
      </p:sp>
      <p:sp>
        <p:nvSpPr>
          <p:cNvPr id="100355" name="Rectangle 3"/>
          <p:cNvSpPr>
            <a:spLocks noGrp="1" noChangeArrowheads="1"/>
          </p:cNvSpPr>
          <p:nvPr>
            <p:ph type="dt" sz="quarter" idx="1"/>
          </p:nvPr>
        </p:nvSpPr>
        <p:spPr bwMode="auto">
          <a:xfrm>
            <a:off x="3972560" y="0"/>
            <a:ext cx="3037840" cy="461804"/>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defRPr b="0">
                <a:solidFill>
                  <a:schemeClr val="tx1"/>
                </a:solidFill>
                <a:latin typeface="Verdana" pitchFamily="34" charset="0"/>
              </a:defRPr>
            </a:lvl1pPr>
          </a:lstStyle>
          <a:p>
            <a:endParaRPr lang="en-US"/>
          </a:p>
        </p:txBody>
      </p:sp>
      <p:sp>
        <p:nvSpPr>
          <p:cNvPr id="100356" name="Rectangle 4"/>
          <p:cNvSpPr>
            <a:spLocks noGrp="1" noChangeArrowheads="1"/>
          </p:cNvSpPr>
          <p:nvPr>
            <p:ph type="ftr" sz="quarter" idx="2"/>
          </p:nvPr>
        </p:nvSpPr>
        <p:spPr bwMode="auto">
          <a:xfrm>
            <a:off x="0" y="8774271"/>
            <a:ext cx="3037840" cy="461804"/>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defRPr b="0">
                <a:solidFill>
                  <a:schemeClr val="tx1"/>
                </a:solidFill>
                <a:latin typeface="Verdana" pitchFamily="34" charset="0"/>
              </a:defRPr>
            </a:lvl1pPr>
          </a:lstStyle>
          <a:p>
            <a:endParaRPr lang="en-US"/>
          </a:p>
        </p:txBody>
      </p:sp>
      <p:sp>
        <p:nvSpPr>
          <p:cNvPr id="100357" name="Rectangle 5"/>
          <p:cNvSpPr>
            <a:spLocks noGrp="1" noChangeArrowheads="1"/>
          </p:cNvSpPr>
          <p:nvPr>
            <p:ph type="sldNum" sz="quarter" idx="3"/>
          </p:nvPr>
        </p:nvSpPr>
        <p:spPr bwMode="auto">
          <a:xfrm>
            <a:off x="3972560" y="8774271"/>
            <a:ext cx="3037840" cy="461804"/>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lgn="r">
              <a:defRPr b="0">
                <a:solidFill>
                  <a:schemeClr val="tx1"/>
                </a:solidFill>
                <a:latin typeface="Verdana" pitchFamily="34" charset="0"/>
              </a:defRPr>
            </a:lvl1pPr>
          </a:lstStyle>
          <a:p>
            <a:fld id="{77E362E9-EC7A-4244-B793-CC1FACEF2725}" type="slidenum">
              <a:rPr lang="en-US"/>
              <a:t>‹#›</a:t>
            </a:fld>
            <a:endParaRPr lang="en-US"/>
          </a:p>
        </p:txBody>
      </p:sp>
    </p:spTree>
    <p:extLst>
      <p:ext uri="{BB962C8B-B14F-4D97-AF65-F5344CB8AC3E}">
        <p14:creationId xmlns:p14="http://schemas.microsoft.com/office/powerpoint/2010/main" val="2098694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298" name="Rectangle 2050"/>
          <p:cNvSpPr>
            <a:spLocks noGrp="1" noChangeArrowheads="1"/>
          </p:cNvSpPr>
          <p:nvPr>
            <p:ph type="hdr" sz="quarter"/>
          </p:nvPr>
        </p:nvSpPr>
        <p:spPr bwMode="auto">
          <a:xfrm>
            <a:off x="0" y="0"/>
            <a:ext cx="3037840" cy="461804"/>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defRPr b="0">
                <a:solidFill>
                  <a:schemeClr val="tx1"/>
                </a:solidFill>
              </a:defRPr>
            </a:lvl1pPr>
          </a:lstStyle>
          <a:p>
            <a:endParaRPr lang="en-US"/>
          </a:p>
        </p:txBody>
      </p:sp>
      <p:sp>
        <p:nvSpPr>
          <p:cNvPr id="183299" name="Rectangle 2051"/>
          <p:cNvSpPr>
            <a:spLocks noGrp="1" noChangeArrowheads="1"/>
          </p:cNvSpPr>
          <p:nvPr>
            <p:ph type="dt" idx="1"/>
          </p:nvPr>
        </p:nvSpPr>
        <p:spPr bwMode="auto">
          <a:xfrm>
            <a:off x="3972560" y="0"/>
            <a:ext cx="3037840" cy="461804"/>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defRPr b="0">
                <a:solidFill>
                  <a:schemeClr val="tx1"/>
                </a:solidFill>
              </a:defRPr>
            </a:lvl1pPr>
          </a:lstStyle>
          <a:p>
            <a:endParaRPr lang="en-US"/>
          </a:p>
        </p:txBody>
      </p:sp>
      <p:sp>
        <p:nvSpPr>
          <p:cNvPr id="183300" name="Rectangle 2052"/>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ln>
          <a:effectLst/>
        </p:spPr>
      </p:sp>
      <p:sp>
        <p:nvSpPr>
          <p:cNvPr id="183301" name="Rectangle 2053"/>
          <p:cNvSpPr>
            <a:spLocks noGrp="1" noChangeArrowheads="1"/>
          </p:cNvSpPr>
          <p:nvPr>
            <p:ph type="body" sz="quarter" idx="3"/>
          </p:nvPr>
        </p:nvSpPr>
        <p:spPr bwMode="auto">
          <a:xfrm>
            <a:off x="934720" y="4387136"/>
            <a:ext cx="5140960" cy="4156234"/>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3302" name="Rectangle 2054"/>
          <p:cNvSpPr>
            <a:spLocks noGrp="1" noChangeArrowheads="1"/>
          </p:cNvSpPr>
          <p:nvPr>
            <p:ph type="ftr" sz="quarter" idx="4"/>
          </p:nvPr>
        </p:nvSpPr>
        <p:spPr bwMode="auto">
          <a:xfrm>
            <a:off x="0" y="8774271"/>
            <a:ext cx="3037840" cy="461804"/>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defRPr b="0">
                <a:solidFill>
                  <a:schemeClr val="tx1"/>
                </a:solidFill>
              </a:defRPr>
            </a:lvl1pPr>
          </a:lstStyle>
          <a:p>
            <a:endParaRPr lang="en-US"/>
          </a:p>
        </p:txBody>
      </p:sp>
      <p:sp>
        <p:nvSpPr>
          <p:cNvPr id="183303" name="Rectangle 2055"/>
          <p:cNvSpPr>
            <a:spLocks noGrp="1" noChangeArrowheads="1"/>
          </p:cNvSpPr>
          <p:nvPr>
            <p:ph type="sldNum" sz="quarter" idx="5"/>
          </p:nvPr>
        </p:nvSpPr>
        <p:spPr bwMode="auto">
          <a:xfrm>
            <a:off x="3972560" y="8774271"/>
            <a:ext cx="3037840" cy="461804"/>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lgn="r">
              <a:defRPr b="0">
                <a:solidFill>
                  <a:schemeClr val="tx1"/>
                </a:solidFill>
              </a:defRPr>
            </a:lvl1pPr>
          </a:lstStyle>
          <a:p>
            <a:fld id="{FC354011-FB74-424F-8532-48B6C51CE96D}" type="slidenum">
              <a:rPr lang="en-US"/>
              <a:t>‹#›</a:t>
            </a:fld>
            <a:endParaRPr lang="en-US"/>
          </a:p>
        </p:txBody>
      </p:sp>
    </p:spTree>
    <p:extLst>
      <p:ext uri="{BB962C8B-B14F-4D97-AF65-F5344CB8AC3E}">
        <p14:creationId xmlns:p14="http://schemas.microsoft.com/office/powerpoint/2010/main" val="31302465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Arial" charset="0"/>
      </a:defRPr>
    </a:lvl1pPr>
    <a:lvl2pPr marL="457200" algn="l" rtl="0" fontAlgn="base">
      <a:spcBef>
        <a:spcPct val="30000"/>
      </a:spcBef>
      <a:spcAft>
        <a:spcPct val="0"/>
      </a:spcAft>
      <a:defRPr kumimoji="1" sz="1200" kern="1200">
        <a:solidFill>
          <a:schemeClr val="tx1"/>
        </a:solidFill>
        <a:latin typeface="Arial" charset="0"/>
        <a:ea typeface="+mn-ea"/>
        <a:cs typeface="Arial" charset="0"/>
      </a:defRPr>
    </a:lvl2pPr>
    <a:lvl3pPr marL="914400" algn="l" rtl="0" fontAlgn="base">
      <a:spcBef>
        <a:spcPct val="30000"/>
      </a:spcBef>
      <a:spcAft>
        <a:spcPct val="0"/>
      </a:spcAft>
      <a:defRPr kumimoji="1" sz="1200" kern="1200">
        <a:solidFill>
          <a:schemeClr val="tx1"/>
        </a:solidFill>
        <a:latin typeface="Arial" charset="0"/>
        <a:ea typeface="+mn-ea"/>
        <a:cs typeface="Arial" charset="0"/>
      </a:defRPr>
    </a:lvl3pPr>
    <a:lvl4pPr marL="1371600" algn="l" rtl="0" fontAlgn="base">
      <a:spcBef>
        <a:spcPct val="30000"/>
      </a:spcBef>
      <a:spcAft>
        <a:spcPct val="0"/>
      </a:spcAft>
      <a:defRPr kumimoji="1" sz="1200" kern="1200">
        <a:solidFill>
          <a:schemeClr val="tx1"/>
        </a:solidFill>
        <a:latin typeface="Arial" charset="0"/>
        <a:ea typeface="+mn-ea"/>
        <a:cs typeface="Arial" charset="0"/>
      </a:defRPr>
    </a:lvl4pPr>
    <a:lvl5pPr marL="1828800" algn="l" rtl="0" fontAlgn="base">
      <a:spcBef>
        <a:spcPct val="30000"/>
      </a:spcBef>
      <a:spcAft>
        <a:spcPct val="0"/>
      </a:spcAft>
      <a:defRPr kumimoji="1"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785082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256939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534284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9908839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273657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224375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553045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114665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889324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685073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859206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376388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1337005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5349085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294723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8074152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5768822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44195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5124917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386838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376388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450277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0651491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4113634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7702944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4552822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8176444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1490307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7744061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3603673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376388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6328502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160359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9970967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7035846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85568984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2673083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4450768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1814367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9619666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376388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1629685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1799441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375904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51232906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7091508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6450696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23591264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6204998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1446979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6444180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10461641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5595949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5162543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747589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7027024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30434262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3763887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35651639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42335003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19827337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76159239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73049599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5029406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4470987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37638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83489152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36745826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79625499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29017425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85664558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04896318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01835063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52692860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6381943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53903014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306082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17863012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83602995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3763887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04760713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27693031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65894009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03688432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770059271"/>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88443666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65200266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083334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637638874"/>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29255360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80959483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797053502"/>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66882433"/>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98232285"/>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41424992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Freeform 17"/>
          <p:cNvSpPr>
            <a:spLocks noChangeAspect="1"/>
          </p:cNvSpPr>
          <p:nvPr/>
        </p:nvSpPr>
        <p:spPr bwMode="auto">
          <a:xfrm>
            <a:off x="284156" y="3422678"/>
            <a:ext cx="8574088" cy="3206722"/>
          </a:xfrm>
          <a:custGeom>
            <a:avLst/>
            <a:gdLst/>
            <a:ahLst/>
            <a:cxnLst>
              <a:cxn ang="0">
                <a:pos x="0" y="0"/>
              </a:cxn>
              <a:cxn ang="0">
                <a:pos x="0" y="6369"/>
              </a:cxn>
              <a:cxn ang="0">
                <a:pos x="17027" y="6369"/>
              </a:cxn>
              <a:cxn ang="0">
                <a:pos x="17027" y="0"/>
              </a:cxn>
              <a:cxn ang="0">
                <a:pos x="2561" y="0"/>
              </a:cxn>
              <a:cxn ang="0">
                <a:pos x="1847" y="789"/>
              </a:cxn>
              <a:cxn ang="0">
                <a:pos x="1091" y="3"/>
              </a:cxn>
              <a:cxn ang="0">
                <a:pos x="1091" y="3"/>
              </a:cxn>
              <a:cxn ang="0">
                <a:pos x="0" y="0"/>
              </a:cxn>
            </a:cxnLst>
            <a:rect l="0" t="0" r="r" b="b"/>
            <a:pathLst>
              <a:path w="17027" h="6369">
                <a:moveTo>
                  <a:pt x="0" y="0"/>
                </a:moveTo>
                <a:lnTo>
                  <a:pt x="0" y="6369"/>
                </a:lnTo>
                <a:lnTo>
                  <a:pt x="17027" y="6369"/>
                </a:lnTo>
                <a:lnTo>
                  <a:pt x="17027" y="0"/>
                </a:lnTo>
                <a:lnTo>
                  <a:pt x="2561" y="0"/>
                </a:lnTo>
                <a:cubicBezTo>
                  <a:pt x="2290" y="230"/>
                  <a:pt x="2050" y="495"/>
                  <a:pt x="1847" y="789"/>
                </a:cubicBezTo>
                <a:cubicBezTo>
                  <a:pt x="1629" y="496"/>
                  <a:pt x="1375" y="232"/>
                  <a:pt x="1091" y="3"/>
                </a:cubicBezTo>
                <a:lnTo>
                  <a:pt x="1091" y="3"/>
                </a:lnTo>
                <a:lnTo>
                  <a:pt x="0" y="0"/>
                </a:lnTo>
                <a:close/>
              </a:path>
            </a:pathLst>
          </a:custGeom>
          <a:solidFill>
            <a:schemeClr val="bg2">
              <a:lumMod val="75000"/>
            </a:schemeClr>
          </a:solidFill>
          <a:ln w="38100" cap="rnd">
            <a:solidFill>
              <a:schemeClr val="accent5">
                <a:lumMod val="75000"/>
              </a:schemeClr>
            </a:solidFill>
            <a:prstDash val="solid"/>
            <a:round/>
          </a:ln>
        </p:spPr>
        <p:txBody>
          <a:bodyPr vert="horz" wrap="square" lIns="0" tIns="0" rIns="0" bIns="0" numCol="1" anchor="t" anchorCtr="0" compatLnSpc="1">
            <a:prstTxWarp prst="textNoShape">
              <a:avLst/>
            </a:prstTxWarp>
          </a:bodyPr>
          <a:lstStyle/>
          <a:p>
            <a:endParaRPr/>
          </a:p>
        </p:txBody>
      </p:sp>
      <p:sp>
        <p:nvSpPr>
          <p:cNvPr id="4" name="Rectangle 3"/>
          <p:cNvSpPr/>
          <p:nvPr userDrawn="1"/>
        </p:nvSpPr>
        <p:spPr>
          <a:xfrm>
            <a:off x="284156" y="230907"/>
            <a:ext cx="8574088" cy="6389255"/>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ctrTitle"/>
          </p:nvPr>
        </p:nvSpPr>
        <p:spPr>
          <a:xfrm>
            <a:off x="576262" y="1771649"/>
            <a:ext cx="7989887" cy="1490472"/>
          </a:xfrm>
        </p:spPr>
        <p:txBody>
          <a:bodyPr lIns="0" tIns="0" rIns="0" bIns="0" anchor="t" anchorCtr="0">
            <a:noAutofit/>
          </a:bodyPr>
          <a:lstStyle>
            <a:lvl1pPr>
              <a:defRPr sz="4200">
                <a:solidFill>
                  <a:srgbClr val="000000"/>
                </a:solidFill>
              </a:defRPr>
            </a:lvl1pPr>
          </a:lstStyle>
          <a:p>
            <a:r>
              <a:rPr lang="en-US"/>
              <a:t>Click to edit Master title style</a:t>
            </a:r>
            <a:endParaRPr/>
          </a:p>
        </p:txBody>
      </p:sp>
      <p:sp>
        <p:nvSpPr>
          <p:cNvPr id="3" name="Subtitle 2"/>
          <p:cNvSpPr>
            <a:spLocks noGrp="1"/>
          </p:cNvSpPr>
          <p:nvPr>
            <p:ph type="subTitle" idx="1"/>
          </p:nvPr>
        </p:nvSpPr>
        <p:spPr>
          <a:xfrm>
            <a:off x="577056" y="4114800"/>
            <a:ext cx="7989887" cy="914400"/>
          </a:xfrm>
        </p:spPr>
        <p:txBody>
          <a:bodyPr lIns="0" tIns="0" rIns="0" bIns="0"/>
          <a:lstStyle>
            <a:lvl1pPr marL="0" indent="0" algn="l">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5" name="Rectangle 4"/>
          <p:cNvSpPr/>
          <p:nvPr userDrawn="1"/>
        </p:nvSpPr>
        <p:spPr>
          <a:xfrm>
            <a:off x="284156" y="6511636"/>
            <a:ext cx="8574088" cy="117764"/>
          </a:xfrm>
          <a:prstGeom prst="rect">
            <a:avLst/>
          </a:prstGeom>
          <a:solidFill>
            <a:schemeClr val="accent5">
              <a:lumMod val="60000"/>
              <a:lumOff val="40000"/>
            </a:schemeClr>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Rectangle 6"/>
          <p:cNvSpPr/>
          <p:nvPr userDrawn="1"/>
        </p:nvSpPr>
        <p:spPr>
          <a:xfrm>
            <a:off x="284156" y="240145"/>
            <a:ext cx="8574088" cy="447964"/>
          </a:xfrm>
          <a:prstGeom prst="rect">
            <a:avLst/>
          </a:prstGeom>
          <a:solidFill>
            <a:schemeClr val="accent5">
              <a:lumMod val="60000"/>
              <a:lumOff val="40000"/>
            </a:schemeClr>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9" name="Picture 8">
            <a:extLst>
              <a:ext uri="{FF2B5EF4-FFF2-40B4-BE49-F238E27FC236}">
                <a16:creationId xmlns:a16="http://schemas.microsoft.com/office/drawing/2014/main" id="{D8276665-E48F-4D87-858C-29E8E9FA8430}"/>
              </a:ext>
            </a:extLst>
          </p:cNvPr>
          <p:cNvPicPr/>
          <p:nvPr userDrawn="1"/>
        </p:nvPicPr>
        <p:blipFill>
          <a:blip r:embed="rId2">
            <a:grayscl/>
          </a:blip>
          <a:stretch>
            <a:fillRect/>
          </a:stretch>
        </p:blipFill>
        <p:spPr bwMode="auto">
          <a:xfrm>
            <a:off x="387762" y="332946"/>
            <a:ext cx="1596041" cy="262362"/>
          </a:xfrm>
          <a:prstGeom prst="rect">
            <a:avLst/>
          </a:prstGeom>
          <a:noFill/>
          <a:ln w="9525">
            <a:noFill/>
            <a:miter lim="800000"/>
          </a:ln>
        </p:spPr>
      </p:pic>
      <p:sp>
        <p:nvSpPr>
          <p:cNvPr id="11" name="TextBox 10">
            <a:extLst>
              <a:ext uri="{FF2B5EF4-FFF2-40B4-BE49-F238E27FC236}">
                <a16:creationId xmlns:a16="http://schemas.microsoft.com/office/drawing/2014/main" id="{144A4A25-0E51-491E-A969-069C96AE761A}"/>
              </a:ext>
            </a:extLst>
          </p:cNvPr>
          <p:cNvSpPr txBox="1"/>
          <p:nvPr userDrawn="1"/>
        </p:nvSpPr>
        <p:spPr>
          <a:xfrm>
            <a:off x="2087409" y="287531"/>
            <a:ext cx="2332654" cy="307777"/>
          </a:xfrm>
          <a:prstGeom prst="rect">
            <a:avLst/>
          </a:prstGeom>
          <a:noFill/>
        </p:spPr>
        <p:txBody>
          <a:bodyPr wrap="square" rtlCol="0">
            <a:spAutoFit/>
          </a:bodyPr>
          <a:lstStyle/>
          <a:p>
            <a:pPr algn="l"/>
            <a:r>
              <a:rPr lang="en-US" sz="1400">
                <a:solidFill>
                  <a:schemeClr val="bg1"/>
                </a:solidFill>
                <a:latin typeface="+mn-lt"/>
              </a:rPr>
              <a:t>Finance and Law Programs</a:t>
            </a:r>
          </a:p>
        </p:txBody>
      </p:sp>
    </p:spTree>
    <p:extLst>
      <p:ext uri="{BB962C8B-B14F-4D97-AF65-F5344CB8AC3E}">
        <p14:creationId xmlns:p14="http://schemas.microsoft.com/office/powerpoint/2010/main" val="2975985591"/>
      </p:ext>
    </p:extLst>
  </p:cSld>
  <p:clrMapOvr>
    <a:masterClrMapping/>
  </p:clrMapOvr>
  <p:transition spd="med">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1066800"/>
          </a:xfrm>
        </p:spPr>
        <p:txBody>
          <a:bodyPr/>
          <a:lstStyle>
            <a:lvl1pPr>
              <a:defRPr sz="2500">
                <a:latin typeface="Century" pitchFamily="18" charset="0"/>
                <a:cs typeface="Aparajita" pitchFamily="34" charset="0"/>
              </a:defRPr>
            </a:lvl1pPr>
          </a:lstStyle>
          <a:p>
            <a:r>
              <a:rPr lang="en-US"/>
              <a:t>Click to edit Master title style</a:t>
            </a:r>
            <a:endParaRPr/>
          </a:p>
        </p:txBody>
      </p:sp>
      <p:sp>
        <p:nvSpPr>
          <p:cNvPr id="3" name="Content Placeholder 2"/>
          <p:cNvSpPr>
            <a:spLocks noGrp="1"/>
          </p:cNvSpPr>
          <p:nvPr>
            <p:ph idx="1"/>
          </p:nvPr>
        </p:nvSpPr>
        <p:spPr>
          <a:xfrm>
            <a:off x="381000" y="1314450"/>
            <a:ext cx="8381999" cy="5022850"/>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E2D1B1DA-5660-41BF-914E-3C6F76670746}" type="slidenum">
              <a:rPr lang="en-US" smtClean="0"/>
              <a:pPr>
                <a:defRPr/>
              </a:pPr>
              <a:t>‹#›</a:t>
            </a:fld>
            <a:endParaRPr lang="en-US"/>
          </a:p>
        </p:txBody>
      </p:sp>
      <p:pic>
        <p:nvPicPr>
          <p:cNvPr id="7" name="Picture 6" descr="C:\Users\mnash\AppData\Local\Microsoft\Windows\Temporary Internet Files\Content.Outlook\VTR8R19C\sps_long_color.jpg">
            <a:extLst>
              <a:ext uri="{FF2B5EF4-FFF2-40B4-BE49-F238E27FC236}">
                <a16:creationId xmlns:a16="http://schemas.microsoft.com/office/drawing/2014/main" id="{10A4C2A8-59F5-4A60-8FAE-D60CAEC0F6F8}"/>
              </a:ext>
            </a:extLst>
          </p:cNvPr>
          <p:cNvPicPr/>
          <p:nvPr userDrawn="1"/>
        </p:nvPicPr>
        <p:blipFill>
          <a:blip r:embed="rId2">
            <a:grayscl/>
          </a:blip>
          <a:stretch>
            <a:fillRect/>
          </a:stretch>
        </p:blipFill>
        <p:spPr bwMode="auto">
          <a:xfrm>
            <a:off x="6049612" y="6500191"/>
            <a:ext cx="1596041" cy="262362"/>
          </a:xfrm>
          <a:prstGeom prst="rect">
            <a:avLst/>
          </a:prstGeom>
          <a:noFill/>
          <a:ln w="9525">
            <a:noFill/>
            <a:miter lim="800000"/>
          </a:ln>
        </p:spPr>
      </p:pic>
      <p:sp>
        <p:nvSpPr>
          <p:cNvPr id="4" name="Rectangle 3">
            <a:extLst>
              <a:ext uri="{FF2B5EF4-FFF2-40B4-BE49-F238E27FC236}">
                <a16:creationId xmlns:a16="http://schemas.microsoft.com/office/drawing/2014/main" id="{81F2D878-C600-4B5C-B8FD-7AFC896BDE91}"/>
              </a:ext>
            </a:extLst>
          </p:cNvPr>
          <p:cNvSpPr/>
          <p:nvPr userDrawn="1"/>
        </p:nvSpPr>
        <p:spPr>
          <a:xfrm>
            <a:off x="7733202" y="6400929"/>
            <a:ext cx="1330647" cy="461665"/>
          </a:xfrm>
          <a:prstGeom prst="rect">
            <a:avLst/>
          </a:prstGeom>
        </p:spPr>
        <p:txBody>
          <a:bodyPr wrap="square">
            <a:spAutoFit/>
          </a:bodyPr>
          <a:lstStyle/>
          <a:p>
            <a:pPr algn="l"/>
            <a:r>
              <a:rPr lang="en-US" sz="1200" b="1" kern="1200">
                <a:solidFill>
                  <a:schemeClr val="bg1"/>
                </a:solidFill>
                <a:latin typeface="+mn-lt"/>
                <a:ea typeface="+mn-ea"/>
                <a:cs typeface="Arial"/>
              </a:rPr>
              <a:t>Finance and </a:t>
            </a:r>
            <a:br>
              <a:rPr lang="en-US" sz="1200" b="1" kern="1200">
                <a:solidFill>
                  <a:schemeClr val="bg1"/>
                </a:solidFill>
                <a:latin typeface="+mn-lt"/>
                <a:ea typeface="+mn-ea"/>
                <a:cs typeface="Arial"/>
              </a:rPr>
            </a:br>
            <a:r>
              <a:rPr lang="en-US" sz="1200" b="1" kern="1200">
                <a:solidFill>
                  <a:schemeClr val="bg1"/>
                </a:solidFill>
                <a:latin typeface="+mn-lt"/>
                <a:ea typeface="+mn-ea"/>
                <a:cs typeface="Arial"/>
              </a:rPr>
              <a:t>Law Programs</a:t>
            </a:r>
          </a:p>
        </p:txBody>
      </p:sp>
    </p:spTree>
    <p:extLst>
      <p:ext uri="{BB962C8B-B14F-4D97-AF65-F5344CB8AC3E}">
        <p14:creationId xmlns:p14="http://schemas.microsoft.com/office/powerpoint/2010/main" val="3531803476"/>
      </p:ext>
    </p:extLst>
  </p:cSld>
  <p:clrMapOvr>
    <a:masterClrMapping/>
  </p:clrMapOvr>
  <p:transition spd="med">
    <p:pull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3088" y="2066925"/>
            <a:ext cx="7994650" cy="1362075"/>
          </a:xfrm>
        </p:spPr>
        <p:txBody>
          <a:bodyPr anchor="t"/>
          <a:lstStyle>
            <a:lvl1pPr algn="l">
              <a:defRPr sz="4200" b="1" cap="all"/>
            </a:lvl1pPr>
          </a:lstStyle>
          <a:p>
            <a:r>
              <a:rPr lang="en-US"/>
              <a:t>Click to edit Master title style</a:t>
            </a:r>
            <a:endParaRPr/>
          </a:p>
        </p:txBody>
      </p:sp>
      <p:sp>
        <p:nvSpPr>
          <p:cNvPr id="3" name="Text Placeholder 2"/>
          <p:cNvSpPr>
            <a:spLocks noGrp="1"/>
          </p:cNvSpPr>
          <p:nvPr>
            <p:ph type="body" idx="1"/>
          </p:nvPr>
        </p:nvSpPr>
        <p:spPr>
          <a:xfrm>
            <a:off x="573088" y="557213"/>
            <a:ext cx="7994650" cy="1500187"/>
          </a:xfrm>
        </p:spPr>
        <p:txBody>
          <a:bodyPr anchor="b"/>
          <a:lstStyle>
            <a:lvl1pPr marL="0" indent="0">
              <a:buNone/>
              <a:defRPr sz="2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pPr>
              <a:defRPr/>
            </a:pPr>
            <a:fld id="{C9821D0B-1937-44B8-925F-74E7219D93CE}" type="slidenum">
              <a:rPr lang="en-US" smtClean="0"/>
              <a:pPr>
                <a:defRPr/>
              </a:pPr>
              <a:t>‹#›</a:t>
            </a:fld>
            <a:endParaRPr lang="en-US"/>
          </a:p>
        </p:txBody>
      </p:sp>
      <p:pic>
        <p:nvPicPr>
          <p:cNvPr id="7" name="Picture 6" descr="C:\Users\mnash\AppData\Local\Microsoft\Windows\Temporary Internet Files\Content.Outlook\VTR8R19C\sps_long_color.jpg"/>
          <p:cNvPicPr/>
          <p:nvPr userDrawn="1"/>
        </p:nvPicPr>
        <p:blipFill>
          <a:blip r:embed="rId2">
            <a:grayscl/>
          </a:blip>
          <a:stretch>
            <a:fillRect/>
          </a:stretch>
        </p:blipFill>
        <p:spPr bwMode="auto">
          <a:xfrm>
            <a:off x="6125294" y="6528816"/>
            <a:ext cx="1596041" cy="262362"/>
          </a:xfrm>
          <a:prstGeom prst="rect">
            <a:avLst/>
          </a:prstGeom>
          <a:noFill/>
          <a:ln w="9525">
            <a:noFill/>
            <a:miter lim="800000"/>
          </a:ln>
        </p:spPr>
      </p:pic>
      <p:sp>
        <p:nvSpPr>
          <p:cNvPr id="8" name="TextBox 7"/>
          <p:cNvSpPr txBox="1"/>
          <p:nvPr userDrawn="1"/>
        </p:nvSpPr>
        <p:spPr>
          <a:xfrm>
            <a:off x="7781731" y="6382138"/>
            <a:ext cx="1362269" cy="492443"/>
          </a:xfrm>
          <a:prstGeom prst="rect">
            <a:avLst/>
          </a:prstGeom>
          <a:noFill/>
        </p:spPr>
        <p:txBody>
          <a:bodyPr wrap="square" rtlCol="0">
            <a:spAutoFit/>
          </a:bodyPr>
          <a:lstStyle/>
          <a:p>
            <a:pPr algn="l"/>
            <a:r>
              <a:rPr lang="en-US" sz="1300">
                <a:solidFill>
                  <a:schemeClr val="bg1"/>
                </a:solidFill>
                <a:latin typeface="+mn-lt"/>
              </a:rPr>
              <a:t>Finance and </a:t>
            </a:r>
            <a:br>
              <a:rPr lang="en-US" sz="1300">
                <a:solidFill>
                  <a:schemeClr val="bg1"/>
                </a:solidFill>
                <a:latin typeface="+mn-lt"/>
              </a:rPr>
            </a:br>
            <a:r>
              <a:rPr lang="en-US" sz="1300">
                <a:solidFill>
                  <a:schemeClr val="bg1"/>
                </a:solidFill>
                <a:latin typeface="+mn-lt"/>
              </a:rPr>
              <a:t>Law Programs</a:t>
            </a:r>
          </a:p>
        </p:txBody>
      </p:sp>
    </p:spTree>
    <p:extLst>
      <p:ext uri="{BB962C8B-B14F-4D97-AF65-F5344CB8AC3E}">
        <p14:creationId xmlns:p14="http://schemas.microsoft.com/office/powerpoint/2010/main" val="409435172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573088" y="1404938"/>
            <a:ext cx="3922712" cy="4721225"/>
          </a:xfrm>
        </p:spPr>
        <p:txBody>
          <a:bodyPr/>
          <a:lstStyle>
            <a:lvl1pPr>
              <a:defRPr sz="2600"/>
            </a:lvl1pPr>
            <a:lvl2pPr>
              <a:defRPr sz="22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48200" y="1404938"/>
            <a:ext cx="3919538" cy="4721225"/>
          </a:xfrm>
        </p:spPr>
        <p:txBody>
          <a:bodyPr/>
          <a:lstStyle>
            <a:lvl1pPr>
              <a:defRPr sz="2600"/>
            </a:lvl1pPr>
            <a:lvl2pPr>
              <a:defRPr sz="22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a:xfrm>
            <a:off x="5486400" y="6553648"/>
            <a:ext cx="914400" cy="155448"/>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576262" y="6553648"/>
            <a:ext cx="3081337" cy="155448"/>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9821D0B-1937-44B8-925F-74E7219D93CE}" type="slidenum">
              <a:rPr lang="en-US" smtClean="0"/>
              <a:pPr>
                <a:defRPr/>
              </a:pPr>
              <a:t>‹#›</a:t>
            </a:fld>
            <a:endParaRPr lang="en-US"/>
          </a:p>
        </p:txBody>
      </p:sp>
    </p:spTree>
    <p:extLst>
      <p:ext uri="{BB962C8B-B14F-4D97-AF65-F5344CB8AC3E}">
        <p14:creationId xmlns:p14="http://schemas.microsoft.com/office/powerpoint/2010/main" val="212331754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73088" y="1401763"/>
            <a:ext cx="3924300" cy="639762"/>
          </a:xfrm>
        </p:spPr>
        <p:txBody>
          <a:bodyPr anchor="t" anchorCtr="0"/>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73088" y="2038350"/>
            <a:ext cx="3924300" cy="4087813"/>
          </a:xfrm>
        </p:spPr>
        <p:txBody>
          <a:bodyPr/>
          <a:lstStyle>
            <a:lvl1pPr>
              <a:defRPr sz="2600"/>
            </a:lvl1pPr>
            <a:lvl2pPr>
              <a:defRPr sz="22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645025" y="1401763"/>
            <a:ext cx="3922713" cy="639762"/>
          </a:xfrm>
        </p:spPr>
        <p:txBody>
          <a:bodyPr anchor="t" anchorCtr="0"/>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038350"/>
            <a:ext cx="3922713" cy="4087813"/>
          </a:xfrm>
        </p:spPr>
        <p:txBody>
          <a:bodyPr/>
          <a:lstStyle>
            <a:lvl1pPr>
              <a:defRPr sz="2600"/>
            </a:lvl1pPr>
            <a:lvl2pPr>
              <a:defRPr sz="22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a:xfrm>
            <a:off x="5486400" y="6553648"/>
            <a:ext cx="914400" cy="155448"/>
          </a:xfrm>
          <a:prstGeom prst="rect">
            <a:avLst/>
          </a:prstGeom>
        </p:spPr>
        <p:txBody>
          <a:bodyPr/>
          <a:lstStyle/>
          <a:p>
            <a:pPr>
              <a:defRPr/>
            </a:pPr>
            <a:endParaRPr lang="en-US"/>
          </a:p>
        </p:txBody>
      </p:sp>
      <p:sp>
        <p:nvSpPr>
          <p:cNvPr id="8" name="Footer Placeholder 7"/>
          <p:cNvSpPr>
            <a:spLocks noGrp="1"/>
          </p:cNvSpPr>
          <p:nvPr>
            <p:ph type="ftr" sz="quarter" idx="11"/>
          </p:nvPr>
        </p:nvSpPr>
        <p:spPr>
          <a:xfrm>
            <a:off x="576262" y="6553648"/>
            <a:ext cx="3081337" cy="155448"/>
          </a:xfrm>
          <a:prstGeom prst="rect">
            <a:avLst/>
          </a:prstGeom>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9821D0B-1937-44B8-925F-74E7219D93CE}" type="slidenum">
              <a:rPr lang="en-US" smtClean="0"/>
              <a:pPr>
                <a:defRPr/>
              </a:pPr>
              <a:t>‹#›</a:t>
            </a:fld>
            <a:endParaRPr lang="en-US"/>
          </a:p>
        </p:txBody>
      </p:sp>
    </p:spTree>
    <p:extLst>
      <p:ext uri="{BB962C8B-B14F-4D97-AF65-F5344CB8AC3E}">
        <p14:creationId xmlns:p14="http://schemas.microsoft.com/office/powerpoint/2010/main" val="371497143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a:xfrm>
            <a:off x="5486400" y="6553648"/>
            <a:ext cx="914400" cy="155448"/>
          </a:xfrm>
          <a:prstGeom prst="rect">
            <a:avLst/>
          </a:prstGeom>
        </p:spPr>
        <p:txBody>
          <a:bodyPr/>
          <a:lstStyle/>
          <a:p>
            <a:pPr>
              <a:defRPr/>
            </a:pPr>
            <a:endParaRPr lang="en-US"/>
          </a:p>
        </p:txBody>
      </p:sp>
      <p:sp>
        <p:nvSpPr>
          <p:cNvPr id="4" name="Footer Placeholder 3"/>
          <p:cNvSpPr>
            <a:spLocks noGrp="1"/>
          </p:cNvSpPr>
          <p:nvPr>
            <p:ph type="ftr" sz="quarter" idx="11"/>
          </p:nvPr>
        </p:nvSpPr>
        <p:spPr>
          <a:xfrm>
            <a:off x="576262" y="6553648"/>
            <a:ext cx="3081337" cy="155448"/>
          </a:xfrm>
          <a:prstGeom prst="rect">
            <a:avLst/>
          </a:prstGeom>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8D9E0F9-1353-4396-8242-919E34D7C3F7}" type="slidenum">
              <a:rPr lang="en-US" smtClean="0"/>
              <a:pPr>
                <a:defRPr/>
              </a:pPr>
              <a:t>‹#›</a:t>
            </a:fld>
            <a:endParaRPr lang="en-US"/>
          </a:p>
        </p:txBody>
      </p:sp>
    </p:spTree>
    <p:extLst>
      <p:ext uri="{BB962C8B-B14F-4D97-AF65-F5344CB8AC3E}">
        <p14:creationId xmlns:p14="http://schemas.microsoft.com/office/powerpoint/2010/main" val="1958256921"/>
      </p:ext>
    </p:extLst>
  </p:cSld>
  <p:clrMapOvr>
    <a:masterClrMapping/>
  </p:clrMapOvr>
  <p:transition spd="med">
    <p:pull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486400" y="6553648"/>
            <a:ext cx="914400" cy="155448"/>
          </a:xfrm>
          <a:prstGeom prst="rect">
            <a:avLst/>
          </a:prstGeom>
        </p:spPr>
        <p:txBody>
          <a:bodyPr/>
          <a:lstStyle/>
          <a:p>
            <a:pPr>
              <a:defRPr/>
            </a:pPr>
            <a:endParaRPr lang="en-US"/>
          </a:p>
        </p:txBody>
      </p:sp>
      <p:sp>
        <p:nvSpPr>
          <p:cNvPr id="3" name="Footer Placeholder 2"/>
          <p:cNvSpPr>
            <a:spLocks noGrp="1"/>
          </p:cNvSpPr>
          <p:nvPr>
            <p:ph type="ftr" sz="quarter" idx="11"/>
          </p:nvPr>
        </p:nvSpPr>
        <p:spPr>
          <a:xfrm>
            <a:off x="576262" y="6553648"/>
            <a:ext cx="3081337" cy="155448"/>
          </a:xfrm>
          <a:prstGeom prst="rect">
            <a:avLst/>
          </a:prstGeom>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9821D0B-1937-44B8-925F-74E7219D93CE}" type="slidenum">
              <a:rPr lang="en-US" smtClean="0"/>
              <a:pPr>
                <a:defRPr/>
              </a:pPr>
              <a:t>‹#›</a:t>
            </a:fld>
            <a:endParaRPr lang="en-US"/>
          </a:p>
        </p:txBody>
      </p:sp>
    </p:spTree>
    <p:extLst>
      <p:ext uri="{BB962C8B-B14F-4D97-AF65-F5344CB8AC3E}">
        <p14:creationId xmlns:p14="http://schemas.microsoft.com/office/powerpoint/2010/main" val="373246466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0" y="0"/>
            <a:ext cx="9144000" cy="1071418"/>
          </a:xfrm>
          <a:prstGeom prst="rect">
            <a:avLst/>
          </a:prstGeom>
          <a:solidFill>
            <a:schemeClr val="accent5">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Rectangle 7"/>
          <p:cNvSpPr/>
          <p:nvPr userDrawn="1"/>
        </p:nvSpPr>
        <p:spPr>
          <a:xfrm>
            <a:off x="0" y="6410036"/>
            <a:ext cx="9144000" cy="44796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Placeholder 1"/>
          <p:cNvSpPr>
            <a:spLocks noGrp="1"/>
          </p:cNvSpPr>
          <p:nvPr>
            <p:ph type="title"/>
          </p:nvPr>
        </p:nvSpPr>
        <p:spPr>
          <a:xfrm>
            <a:off x="576262" y="145476"/>
            <a:ext cx="7989887" cy="808038"/>
          </a:xfrm>
          <a:prstGeom prst="rect">
            <a:avLst/>
          </a:prstGeom>
        </p:spPr>
        <p:txBody>
          <a:bodyPr vert="horz" lIns="0" tIns="0" rIns="0" bIns="0" rtlCol="0" anchor="ctr" anchorCtr="0">
            <a:noAutofit/>
          </a:bodyPr>
          <a:lstStyle/>
          <a:p>
            <a:r>
              <a:rPr lang="en-US"/>
              <a:t>Click to edit Master title style</a:t>
            </a:r>
            <a:endParaRPr/>
          </a:p>
        </p:txBody>
      </p:sp>
      <p:sp>
        <p:nvSpPr>
          <p:cNvPr id="3" name="Text Placeholder 2"/>
          <p:cNvSpPr>
            <a:spLocks noGrp="1"/>
          </p:cNvSpPr>
          <p:nvPr>
            <p:ph type="body" idx="1"/>
          </p:nvPr>
        </p:nvSpPr>
        <p:spPr>
          <a:xfrm>
            <a:off x="381000" y="1314450"/>
            <a:ext cx="8381999" cy="502285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Slide Number Placeholder 5"/>
          <p:cNvSpPr>
            <a:spLocks noGrp="1"/>
          </p:cNvSpPr>
          <p:nvPr>
            <p:ph type="sldNum" sz="quarter" idx="4"/>
          </p:nvPr>
        </p:nvSpPr>
        <p:spPr>
          <a:xfrm>
            <a:off x="4114800" y="6553648"/>
            <a:ext cx="914400" cy="155448"/>
          </a:xfrm>
          <a:prstGeom prst="rect">
            <a:avLst/>
          </a:prstGeom>
        </p:spPr>
        <p:txBody>
          <a:bodyPr vert="horz" lIns="91440" tIns="45720" rIns="91440" bIns="45720" rtlCol="0" anchor="ctr"/>
          <a:lstStyle>
            <a:lvl1pPr algn="ctr">
              <a:defRPr sz="1000">
                <a:solidFill>
                  <a:schemeClr val="bg1"/>
                </a:solidFill>
              </a:defRPr>
            </a:lvl1pPr>
          </a:lstStyle>
          <a:p>
            <a:fld id="{626BF80B-33B5-4627-8985-D9082B3086CC}" type="slidenum">
              <a:rPr lang="en-US" smtClean="0"/>
              <a:t>‹#›</a:t>
            </a:fld>
            <a:endParaRPr lang="en-US"/>
          </a:p>
        </p:txBody>
      </p:sp>
    </p:spTree>
    <p:extLst>
      <p:ext uri="{BB962C8B-B14F-4D97-AF65-F5344CB8AC3E}">
        <p14:creationId xmlns:p14="http://schemas.microsoft.com/office/powerpoint/2010/main" val="237399489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Lst>
  <p:transition spd="med">
    <p:pull dir="lu"/>
  </p:transition>
  <p:hf hdr="0" ftr="0" dt="0"/>
  <p:txStyles>
    <p:titleStyle>
      <a:lvl1pPr algn="l" defTabSz="914400" rtl="0" eaLnBrk="1" latinLnBrk="0" hangingPunct="1">
        <a:spcBef>
          <a:spcPct val="0"/>
        </a:spcBef>
        <a:buNone/>
        <a:defRPr sz="2600" kern="1200">
          <a:solidFill>
            <a:schemeClr val="bg1"/>
          </a:solidFill>
          <a:latin typeface="+mj-lt"/>
          <a:ea typeface="+mj-ea"/>
          <a:cs typeface="+mj-cs"/>
        </a:defRPr>
      </a:lvl1pPr>
    </p:titleStyle>
    <p:bodyStyle>
      <a:lvl1pPr marL="182880" indent="-182880" algn="l" defTabSz="914400" rtl="0" eaLnBrk="1" latinLnBrk="0" hangingPunct="1">
        <a:spcBef>
          <a:spcPct val="0"/>
        </a:spcBef>
        <a:spcAft>
          <a:spcPts val="1200"/>
        </a:spcAft>
        <a:buClr>
          <a:srgbClr val="001F5E"/>
        </a:buClr>
        <a:buFont typeface="Arial" pitchFamily="34" charset="0"/>
        <a:buChar char="•"/>
        <a:defRPr sz="2600" kern="1200">
          <a:solidFill>
            <a:srgbClr val="000000"/>
          </a:solidFill>
          <a:latin typeface="+mn-lt"/>
          <a:ea typeface="+mn-ea"/>
          <a:cs typeface="+mn-cs"/>
        </a:defRPr>
      </a:lvl1pPr>
      <a:lvl2pPr marL="730250" indent="-273050" algn="l" defTabSz="914400" rtl="0" eaLnBrk="1" latinLnBrk="0" hangingPunct="1">
        <a:spcBef>
          <a:spcPct val="0"/>
        </a:spcBef>
        <a:spcAft>
          <a:spcPts val="1200"/>
        </a:spcAft>
        <a:buClr>
          <a:srgbClr val="001F5E"/>
        </a:buClr>
        <a:buFont typeface="Arial" pitchFamily="34" charset="0"/>
        <a:buChar char="–"/>
        <a:defRPr sz="2200" kern="1200">
          <a:solidFill>
            <a:srgbClr val="000000"/>
          </a:solidFill>
          <a:latin typeface="+mn-lt"/>
          <a:ea typeface="+mn-ea"/>
          <a:cs typeface="+mn-cs"/>
        </a:defRPr>
      </a:lvl2pPr>
      <a:lvl3pPr marL="1097280" indent="-182880" algn="l" defTabSz="914400" rtl="0" eaLnBrk="1" latinLnBrk="0" hangingPunct="1">
        <a:spcBef>
          <a:spcPct val="0"/>
        </a:spcBef>
        <a:spcAft>
          <a:spcPts val="1200"/>
        </a:spcAft>
        <a:buClr>
          <a:srgbClr val="001F5E"/>
        </a:buClr>
        <a:buFont typeface="Arial" pitchFamily="34" charset="0"/>
        <a:buChar char="•"/>
        <a:defRPr sz="1800" kern="1200">
          <a:solidFill>
            <a:srgbClr val="000000"/>
          </a:solidFill>
          <a:latin typeface="+mn-lt"/>
          <a:ea typeface="+mn-ea"/>
          <a:cs typeface="+mn-cs"/>
        </a:defRPr>
      </a:lvl3pPr>
      <a:lvl4pPr marL="1645920" indent="-274320" algn="l" defTabSz="914400" rtl="0" eaLnBrk="1" latinLnBrk="0" hangingPunct="1">
        <a:spcBef>
          <a:spcPct val="0"/>
        </a:spcBef>
        <a:spcAft>
          <a:spcPts val="1200"/>
        </a:spcAft>
        <a:buClr>
          <a:srgbClr val="001F5E"/>
        </a:buClr>
        <a:buFont typeface="Arial" pitchFamily="34" charset="0"/>
        <a:buChar char="–"/>
        <a:defRPr sz="1800" kern="1200">
          <a:solidFill>
            <a:srgbClr val="000000"/>
          </a:solidFill>
          <a:latin typeface="+mn-lt"/>
          <a:ea typeface="+mn-ea"/>
          <a:cs typeface="+mn-cs"/>
        </a:defRPr>
      </a:lvl4pPr>
      <a:lvl5pPr marL="2011680" indent="-182880" algn="l" defTabSz="914400" rtl="0" eaLnBrk="1" latinLnBrk="0" hangingPunct="1">
        <a:spcBef>
          <a:spcPct val="0"/>
        </a:spcBef>
        <a:spcAft>
          <a:spcPts val="1200"/>
        </a:spcAft>
        <a:buClr>
          <a:srgbClr val="001F5E"/>
        </a:buClr>
        <a:buFont typeface="Arial" pitchFamily="34" charset="0"/>
        <a:buChar char="•"/>
        <a:defRPr sz="1800" kern="1200">
          <a:solidFill>
            <a:srgbClr val="000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urldefense.proofpoint.com/v2/url?u=http-3A__ww2.nycourts.gov_attorneys_cle_affirmation-5Fsample.pdf&amp;d=DwMGaQ&amp;c=slrrB7dE8n7gBJbeO0g-IQ&amp;r=3hto54XCA5XWhHBgqLh-Ug&amp;m=FrlnST7kO_CN4YlIL9rJ25Abp_W3AoT1yLmxdYEcH5M&amp;s=8R_sSvLLQ_QmpXGJl-ozC5HuD49lpYaV5K15kMrH-MA&amp;e="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mailto:sps.tax@nyu.edu"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urldefense.proofpoint.com/v2/url?u=http-3A__ww2.nycourts.gov_attorneys_cle_affirmation-5Fsample.pdf&amp;d=DwMGaQ&amp;c=slrrB7dE8n7gBJbeO0g-IQ&amp;r=3hto54XCA5XWhHBgqLh-Ug&amp;m=FrlnST7kO_CN4YlIL9rJ25Abp_W3AoT1yLmxdYEcH5M&amp;s=8R_sSvLLQ_QmpXGJl-ozC5HuD49lpYaV5K15kMrH-MA&amp;e="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mailto:sps.tax@nyu.edu"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urldefense.proofpoint.com/v2/url?u=http-3A__ww2.nycourts.gov_attorneys_cle_affirmation-5Fsample.pdf&amp;d=DwMGaQ&amp;c=slrrB7dE8n7gBJbeO0g-IQ&amp;r=3hto54XCA5XWhHBgqLh-Ug&amp;m=FrlnST7kO_CN4YlIL9rJ25Abp_W3AoT1yLmxdYEcH5M&amp;s=8R_sSvLLQ_QmpXGJl-ozC5HuD49lpYaV5K15kMrH-MA&amp;e="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hyperlink" Target="mailto:sps.tax@nyu.edu"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urldefense.proofpoint.com/v2/url?u=http-3A__ww2.nycourts.gov_attorneys_cle_affirmation-5Fsample.pdf&amp;d=DwMGaQ&amp;c=slrrB7dE8n7gBJbeO0g-IQ&amp;r=3hto54XCA5XWhHBgqLh-Ug&amp;m=FrlnST7kO_CN4YlIL9rJ25Abp_W3AoT1yLmxdYEcH5M&amp;s=8R_sSvLLQ_QmpXGJl-ozC5HuD49lpYaV5K15kMrH-MA&amp;e="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hyperlink" Target="mailto:sps.tax@nyu.edu" TargetMode="Externa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urldefense.proofpoint.com/v2/url?u=http-3A__ww2.nycourts.gov_attorneys_cle_affirmation-5Fsample.pdf&amp;d=DwMGaQ&amp;c=slrrB7dE8n7gBJbeO0g-IQ&amp;r=3hto54XCA5XWhHBgqLh-Ug&amp;m=FrlnST7kO_CN4YlIL9rJ25Abp_W3AoT1yLmxdYEcH5M&amp;s=8R_sSvLLQ_QmpXGJl-ozC5HuD49lpYaV5K15kMrH-MA&amp;e=" TargetMode="External"/><Relationship Id="rId2" Type="http://schemas.openxmlformats.org/officeDocument/2006/relationships/notesSlide" Target="../notesSlides/notesSlide69.xml"/><Relationship Id="rId1" Type="http://schemas.openxmlformats.org/officeDocument/2006/relationships/slideLayout" Target="../slideLayouts/slideLayout2.xml"/><Relationship Id="rId4" Type="http://schemas.openxmlformats.org/officeDocument/2006/relationships/hyperlink" Target="mailto:sps.tax@nyu.edu"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urldefense.proofpoint.com/v2/url?u=http-3A__ww2.nycourts.gov_attorneys_cle_affirmation-5Fsample.pdf&amp;d=DwMGaQ&amp;c=slrrB7dE8n7gBJbeO0g-IQ&amp;r=3hto54XCA5XWhHBgqLh-Ug&amp;m=FrlnST7kO_CN4YlIL9rJ25Abp_W3AoT1yLmxdYEcH5M&amp;s=8R_sSvLLQ_QmpXGJl-ozC5HuD49lpYaV5K15kMrH-MA&amp;e=" TargetMode="External"/><Relationship Id="rId2" Type="http://schemas.openxmlformats.org/officeDocument/2006/relationships/notesSlide" Target="../notesSlides/notesSlide81.xml"/><Relationship Id="rId1" Type="http://schemas.openxmlformats.org/officeDocument/2006/relationships/slideLayout" Target="../slideLayouts/slideLayout2.xml"/><Relationship Id="rId4" Type="http://schemas.openxmlformats.org/officeDocument/2006/relationships/hyperlink" Target="mailto:sps.tax@nyu.edu" TargetMode="Externa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proofpoint.com/v2/url?u=http-3A__ww2.nycourts.gov_attorneys_cle_affirmation-5Fsample.pdf&amp;d=DwMGaQ&amp;c=slrrB7dE8n7gBJbeO0g-IQ&amp;r=3hto54XCA5XWhHBgqLh-Ug&amp;m=FrlnST7kO_CN4YlIL9rJ25Abp_W3AoT1yLmxdYEcH5M&amp;s=8R_sSvLLQ_QmpXGJl-ozC5HuD49lpYaV5K15kMrH-MA&amp;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sps.tax@nyu.edu" TargetMode="Externa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59229" y="1311965"/>
            <a:ext cx="8581015" cy="1863942"/>
          </a:xfrm>
        </p:spPr>
        <p:txBody>
          <a:bodyPr/>
          <a:lstStyle/>
          <a:p>
            <a:pPr algn="ctr"/>
            <a:r>
              <a:rPr lang="en-US" sz="3200" dirty="0">
                <a:solidFill>
                  <a:schemeClr val="accent5">
                    <a:lumMod val="75000"/>
                  </a:schemeClr>
                </a:solidFill>
              </a:rPr>
              <a:t>Structuring Mergers, Acquisitions, and </a:t>
            </a:r>
            <a:br>
              <a:rPr lang="en-US" sz="3200" dirty="0">
                <a:solidFill>
                  <a:schemeClr val="accent5">
                    <a:lumMod val="75000"/>
                  </a:schemeClr>
                </a:solidFill>
              </a:rPr>
            </a:br>
            <a:r>
              <a:rPr lang="en-US" sz="3200" dirty="0">
                <a:solidFill>
                  <a:schemeClr val="accent5">
                    <a:lumMod val="75000"/>
                  </a:schemeClr>
                </a:solidFill>
              </a:rPr>
              <a:t>Private Equity Recaps When the Target </a:t>
            </a:r>
            <a:br>
              <a:rPr lang="en-US" sz="3200" dirty="0">
                <a:solidFill>
                  <a:schemeClr val="accent5">
                    <a:lumMod val="75000"/>
                  </a:schemeClr>
                </a:solidFill>
              </a:rPr>
            </a:br>
            <a:r>
              <a:rPr lang="en-US" sz="3200" dirty="0">
                <a:solidFill>
                  <a:schemeClr val="accent5">
                    <a:lumMod val="75000"/>
                  </a:schemeClr>
                </a:solidFill>
              </a:rPr>
              <a:t>is an S Corporation </a:t>
            </a:r>
            <a:br>
              <a:rPr lang="en-US" sz="3200" dirty="0">
                <a:solidFill>
                  <a:schemeClr val="accent5">
                    <a:lumMod val="75000"/>
                  </a:schemeClr>
                </a:solidFill>
              </a:rPr>
            </a:br>
            <a:endParaRPr lang="en-US" sz="3200" b="1" dirty="0">
              <a:solidFill>
                <a:schemeClr val="accent5">
                  <a:lumMod val="75000"/>
                </a:schemeClr>
              </a:solidFill>
              <a:latin typeface="Century" pitchFamily="18" charset="0"/>
            </a:endParaRPr>
          </a:p>
        </p:txBody>
      </p:sp>
      <p:sp>
        <p:nvSpPr>
          <p:cNvPr id="3" name="Subtitle 2"/>
          <p:cNvSpPr>
            <a:spLocks noGrp="1"/>
          </p:cNvSpPr>
          <p:nvPr>
            <p:ph type="subTitle" idx="1"/>
          </p:nvPr>
        </p:nvSpPr>
        <p:spPr>
          <a:xfrm>
            <a:off x="475861" y="3682093"/>
            <a:ext cx="8285583" cy="2869539"/>
          </a:xfrm>
        </p:spPr>
        <p:txBody>
          <a:bodyPr anchor="t"/>
          <a:lstStyle/>
          <a:p>
            <a:pPr>
              <a:spcBef>
                <a:spcPts val="300"/>
              </a:spcBef>
              <a:tabLst>
                <a:tab pos="3657600" algn="l"/>
              </a:tabLst>
            </a:pPr>
            <a:endParaRPr lang="en-US" sz="800">
              <a:solidFill>
                <a:srgbClr val="FFFFFB"/>
              </a:solidFill>
              <a:latin typeface="Calibri (body)"/>
            </a:endParaRPr>
          </a:p>
          <a:p>
            <a:pPr>
              <a:spcAft>
                <a:spcPct val="0"/>
              </a:spcAft>
            </a:pPr>
            <a:r>
              <a:rPr lang="en-US" sz="2000" b="1">
                <a:solidFill>
                  <a:schemeClr val="bg1"/>
                </a:solidFill>
              </a:rPr>
              <a:t>NYU School of Professional Studies </a:t>
            </a:r>
          </a:p>
          <a:p>
            <a:pPr>
              <a:spcAft>
                <a:spcPct val="0"/>
              </a:spcAft>
            </a:pPr>
            <a:r>
              <a:rPr lang="en-US" sz="2000" b="1">
                <a:solidFill>
                  <a:schemeClr val="bg1"/>
                </a:solidFill>
              </a:rPr>
              <a:t>NYU Summer Tax Webcast</a:t>
            </a:r>
            <a:br>
              <a:rPr lang="en-US" sz="2000" b="1">
                <a:solidFill>
                  <a:schemeClr val="bg1"/>
                </a:solidFill>
              </a:rPr>
            </a:br>
            <a:r>
              <a:rPr lang="en-US" sz="2000" b="1">
                <a:solidFill>
                  <a:schemeClr val="bg1"/>
                </a:solidFill>
              </a:rPr>
              <a:t>July 24, 2020</a:t>
            </a:r>
          </a:p>
          <a:p>
            <a:pPr>
              <a:spcAft>
                <a:spcPct val="0"/>
              </a:spcAft>
            </a:pPr>
            <a:endParaRPr lang="en-US" sz="2400" b="1">
              <a:solidFill>
                <a:schemeClr val="bg1"/>
              </a:solidFill>
            </a:endParaRPr>
          </a:p>
          <a:p>
            <a:pPr>
              <a:spcAft>
                <a:spcPct val="0"/>
              </a:spcAft>
            </a:pPr>
            <a:r>
              <a:rPr lang="en-US" sz="1600" i="1">
                <a:solidFill>
                  <a:schemeClr val="bg1"/>
                </a:solidFill>
              </a:rPr>
              <a:t> </a:t>
            </a:r>
          </a:p>
          <a:p>
            <a:pPr>
              <a:spcBef>
                <a:spcPts val="300"/>
              </a:spcBef>
              <a:tabLst>
                <a:tab pos="3657600" algn="l"/>
              </a:tabLst>
            </a:pPr>
            <a:r>
              <a:rPr lang="en-US" sz="1600" b="1">
                <a:solidFill>
                  <a:schemeClr val="bg1"/>
                </a:solidFill>
              </a:rPr>
              <a:t>Jerald D. August</a:t>
            </a:r>
            <a:r>
              <a:rPr lang="en-US" sz="1600">
                <a:solidFill>
                  <a:schemeClr val="bg1"/>
                </a:solidFill>
              </a:rPr>
              <a:t>,</a:t>
            </a:r>
            <a:r>
              <a:rPr lang="en-US" sz="1600" b="1">
                <a:solidFill>
                  <a:schemeClr val="bg1"/>
                </a:solidFill>
              </a:rPr>
              <a:t> </a:t>
            </a:r>
            <a:r>
              <a:rPr lang="en-US" sz="1600" i="1">
                <a:solidFill>
                  <a:schemeClr val="bg1"/>
                </a:solidFill>
              </a:rPr>
              <a:t>Partner, Fox Rothschild LLP	, Philadelphia, PA</a:t>
            </a:r>
          </a:p>
          <a:p>
            <a:pPr>
              <a:spcBef>
                <a:spcPts val="300"/>
              </a:spcBef>
              <a:tabLst>
                <a:tab pos="3657600" algn="l"/>
              </a:tabLst>
            </a:pPr>
            <a:r>
              <a:rPr lang="en-US" sz="1600" b="1">
                <a:solidFill>
                  <a:schemeClr val="bg1"/>
                </a:solidFill>
              </a:rPr>
              <a:t>C. Wells Hall III</a:t>
            </a:r>
            <a:r>
              <a:rPr lang="en-US" sz="1600">
                <a:solidFill>
                  <a:schemeClr val="bg1"/>
                </a:solidFill>
              </a:rPr>
              <a:t>, </a:t>
            </a:r>
            <a:r>
              <a:rPr lang="en-US" sz="1600" i="1">
                <a:solidFill>
                  <a:schemeClr val="bg1"/>
                </a:solidFill>
              </a:rPr>
              <a:t>Partner,</a:t>
            </a:r>
            <a:r>
              <a:rPr lang="en-US" sz="1600">
                <a:solidFill>
                  <a:schemeClr val="bg1"/>
                </a:solidFill>
              </a:rPr>
              <a:t> </a:t>
            </a:r>
            <a:r>
              <a:rPr lang="en-US" sz="1600" i="1">
                <a:solidFill>
                  <a:schemeClr val="bg1"/>
                </a:solidFill>
              </a:rPr>
              <a:t>Nelson Mullins Riley &amp; Scarborough, LLP, Charlotte, NC and Charleston, SC</a:t>
            </a:r>
          </a:p>
        </p:txBody>
      </p:sp>
      <p:sp>
        <p:nvSpPr>
          <p:cNvPr id="5" name="Subtitle 2"/>
          <p:cNvSpPr txBox="1"/>
          <p:nvPr/>
        </p:nvSpPr>
        <p:spPr>
          <a:xfrm>
            <a:off x="4435617" y="5324489"/>
            <a:ext cx="4133348" cy="1227143"/>
          </a:xfrm>
          <a:prstGeom prst="rect">
            <a:avLst/>
          </a:prstGeom>
        </p:spPr>
        <p:txBody>
          <a:bodyPr vert="horz" lIns="0" tIns="0" rIns="0" bIns="0" rtlCol="0" anchor="t">
            <a:noAutofit/>
          </a:bodyPr>
          <a:lstStyle>
            <a:lvl1pPr marL="0" indent="0" algn="l" defTabSz="914400" rtl="0" eaLnBrk="1" latinLnBrk="0" hangingPunct="1">
              <a:spcBef>
                <a:spcPct val="0"/>
              </a:spcBef>
              <a:spcAft>
                <a:spcPts val="1200"/>
              </a:spcAft>
              <a:buClr>
                <a:schemeClr val="accent1"/>
              </a:buClr>
              <a:buFont typeface="Arial" pitchFamily="34" charset="0"/>
              <a:buNone/>
              <a:defRPr sz="2600" kern="1200">
                <a:solidFill>
                  <a:schemeClr val="bg1"/>
                </a:solidFill>
                <a:latin typeface="+mn-lt"/>
                <a:ea typeface="+mn-ea"/>
                <a:cs typeface="+mn-cs"/>
              </a:defRPr>
            </a:lvl1pPr>
            <a:lvl2pPr marL="457200" indent="0" algn="ctr" defTabSz="914400" rtl="0" eaLnBrk="1" latinLnBrk="0" hangingPunct="1">
              <a:spcBef>
                <a:spcPct val="0"/>
              </a:spcBef>
              <a:spcAft>
                <a:spcPts val="1200"/>
              </a:spcAft>
              <a:buClr>
                <a:schemeClr val="accent1"/>
              </a:buClr>
              <a:buFont typeface="Arial" pitchFamily="34" charset="0"/>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0"/>
              </a:spcBef>
              <a:spcAft>
                <a:spcPts val="1200"/>
              </a:spcAft>
              <a:buClr>
                <a:schemeClr val="accent1"/>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0"/>
              </a:spcBef>
              <a:spcAft>
                <a:spcPts val="1200"/>
              </a:spcAft>
              <a:buClr>
                <a:schemeClr val="accent1"/>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0"/>
              </a:spcBef>
              <a:spcAft>
                <a:spcPts val="1200"/>
              </a:spcAft>
              <a:buClr>
                <a:schemeClr val="accent1"/>
              </a:buClr>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ts val="2800"/>
              </a:lnSpc>
              <a:spcAft>
                <a:spcPct val="0"/>
              </a:spcAft>
            </a:pPr>
            <a:endParaRPr lang="en-US" sz="1900" b="0">
              <a:effectLst>
                <a:outerShdw blurRad="38100" dist="38100" dir="2700000" algn="tl">
                  <a:srgbClr val="000000">
                    <a:alpha val="43137"/>
                  </a:srgbClr>
                </a:outerShdw>
              </a:effectLst>
            </a:endParaRPr>
          </a:p>
        </p:txBody>
      </p:sp>
    </p:spTree>
  </p:cSld>
  <p:clrMapOvr>
    <a:masterClrMapping/>
  </p:clrMapOvr>
  <p:transition spd="med">
    <p:pull dir="l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166" y="0"/>
            <a:ext cx="8193833" cy="1066800"/>
          </a:xfrm>
        </p:spPr>
        <p:txBody>
          <a:bodyPr>
            <a:normAutofit/>
          </a:bodyPr>
          <a:lstStyle/>
          <a:p>
            <a:r>
              <a:rPr lang="en-US" sz="2800"/>
              <a:t>Special Deduction for Qualified Business Income of Non-Corporate Entities (New Section 199A)</a:t>
            </a:r>
          </a:p>
        </p:txBody>
      </p:sp>
      <p:sp>
        <p:nvSpPr>
          <p:cNvPr id="3" name="Content Placeholder 2"/>
          <p:cNvSpPr>
            <a:spLocks noGrp="1"/>
          </p:cNvSpPr>
          <p:nvPr>
            <p:ph idx="1"/>
          </p:nvPr>
        </p:nvSpPr>
        <p:spPr>
          <a:xfrm>
            <a:off x="345233" y="1161661"/>
            <a:ext cx="8238930" cy="5073537"/>
          </a:xfrm>
        </p:spPr>
        <p:txBody>
          <a:bodyPr>
            <a:noAutofit/>
          </a:bodyPr>
          <a:lstStyle/>
          <a:p>
            <a:pPr marL="457200" indent="-223838" algn="just">
              <a:buClr>
                <a:schemeClr val="accent5">
                  <a:lumMod val="75000"/>
                </a:schemeClr>
              </a:buClr>
            </a:pPr>
            <a:r>
              <a:rPr lang="en-US" sz="2000" i="1">
                <a:solidFill>
                  <a:schemeClr val="accent5">
                    <a:lumMod val="75000"/>
                  </a:schemeClr>
                </a:solidFill>
              </a:rPr>
              <a:t>The Purpose - Attempt at Parity with C Corporations.  </a:t>
            </a:r>
            <a:r>
              <a:rPr lang="en-US" sz="2000">
                <a:solidFill>
                  <a:schemeClr val="accent5">
                    <a:lumMod val="75000"/>
                  </a:schemeClr>
                </a:solidFill>
              </a:rPr>
              <a:t>Congress enacted new Section 199A to offer a tax deduction from the “qualified business income” of non-corporate entities to match, at least in certain respects, the lower tax rates for corporations.</a:t>
            </a:r>
          </a:p>
          <a:p>
            <a:pPr marL="457200" indent="-223838" algn="just">
              <a:buClr>
                <a:schemeClr val="accent5">
                  <a:lumMod val="75000"/>
                </a:schemeClr>
              </a:buClr>
            </a:pPr>
            <a:r>
              <a:rPr lang="en-US" sz="2000" i="1">
                <a:solidFill>
                  <a:schemeClr val="accent5">
                    <a:lumMod val="75000"/>
                  </a:schemeClr>
                </a:solidFill>
              </a:rPr>
              <a:t>Basic Rule.  </a:t>
            </a:r>
            <a:r>
              <a:rPr lang="en-US" sz="2000">
                <a:solidFill>
                  <a:schemeClr val="accent5">
                    <a:lumMod val="75000"/>
                  </a:schemeClr>
                </a:solidFill>
              </a:rPr>
              <a:t>A 20% deduction is allowed in determining the amount of taxable income from qualified business income.  For higher income taxpayers (</a:t>
            </a:r>
            <a:r>
              <a:rPr lang="en-US" sz="2000" i="1">
                <a:solidFill>
                  <a:schemeClr val="accent5">
                    <a:lumMod val="75000"/>
                  </a:schemeClr>
                </a:solidFill>
              </a:rPr>
              <a:t>e.g. </a:t>
            </a:r>
            <a:r>
              <a:rPr lang="en-US" sz="2000">
                <a:solidFill>
                  <a:schemeClr val="accent5">
                    <a:lumMod val="75000"/>
                  </a:schemeClr>
                </a:solidFill>
              </a:rPr>
              <a:t>joint filers with more than $315,000 of taxable income), the amount of the deduction may be reduced.  There are other significant limitations.  For example, as enacted, the Section 199A deduction applied only for tax years after 2017 and before 2026.</a:t>
            </a:r>
          </a:p>
          <a:p>
            <a:pPr marL="457200" indent="-223838" algn="just">
              <a:buClr>
                <a:schemeClr val="accent5">
                  <a:lumMod val="75000"/>
                </a:schemeClr>
              </a:buClr>
            </a:pPr>
            <a:r>
              <a:rPr lang="en-US" sz="2000" i="1">
                <a:solidFill>
                  <a:schemeClr val="accent5">
                    <a:lumMod val="75000"/>
                  </a:schemeClr>
                </a:solidFill>
              </a:rPr>
              <a:t>Who Benefits?  </a:t>
            </a:r>
            <a:r>
              <a:rPr lang="en-US" sz="2000">
                <a:solidFill>
                  <a:schemeClr val="accent5">
                    <a:lumMod val="75000"/>
                  </a:schemeClr>
                </a:solidFill>
              </a:rPr>
              <a:t>The Section 199A deduction is available with respect to qualified business income of:  partnerships, limited liability companies, S Corporations, and sole proprietorships.  A special rule confirms that this same benefit is available to specified agricultural and horticultural cooperatives.  Notably, this benefit is unavailable to C Corporations.  Their alternative benefit is the reduced corporate income tax rates.</a:t>
            </a:r>
          </a:p>
        </p:txBody>
      </p:sp>
      <p:sp>
        <p:nvSpPr>
          <p:cNvPr id="4" name="Slide Number Placeholder 3"/>
          <p:cNvSpPr>
            <a:spLocks noGrp="1"/>
          </p:cNvSpPr>
          <p:nvPr>
            <p:ph type="sldNum" sz="quarter" idx="12"/>
          </p:nvPr>
        </p:nvSpPr>
        <p:spPr>
          <a:xfrm>
            <a:off x="4189444" y="6581641"/>
            <a:ext cx="914400" cy="155448"/>
          </a:xfrm>
        </p:spPr>
        <p:txBody>
          <a:bodyPr/>
          <a:lstStyle/>
          <a:p>
            <a:fld id="{850BEA78-8F01-4CF4-BA7F-1779BE85B204}" type="slidenum">
              <a:rPr lang="en-US" smtClean="0"/>
              <a:t>10</a:t>
            </a:fld>
            <a:endParaRPr lang="en-US"/>
          </a:p>
        </p:txBody>
      </p:sp>
    </p:spTree>
    <p:extLst>
      <p:ext uri="{BB962C8B-B14F-4D97-AF65-F5344CB8AC3E}">
        <p14:creationId xmlns:p14="http://schemas.microsoft.com/office/powerpoint/2010/main" val="295690080"/>
      </p:ext>
    </p:extLst>
  </p:cSld>
  <p:clrMapOvr>
    <a:masterClrMapping/>
  </p:clrMapOvr>
  <p:transition spd="med">
    <p:pull dir="l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184" y="0"/>
            <a:ext cx="8249816" cy="1066800"/>
          </a:xfrm>
        </p:spPr>
        <p:txBody>
          <a:bodyPr>
            <a:normAutofit/>
          </a:bodyPr>
          <a:lstStyle/>
          <a:p>
            <a:r>
              <a:rPr lang="en-US" sz="2800"/>
              <a:t>Qualified Business Income</a:t>
            </a:r>
          </a:p>
        </p:txBody>
      </p:sp>
      <p:sp>
        <p:nvSpPr>
          <p:cNvPr id="3" name="Content Placeholder 2"/>
          <p:cNvSpPr>
            <a:spLocks noGrp="1"/>
          </p:cNvSpPr>
          <p:nvPr>
            <p:ph idx="1"/>
          </p:nvPr>
        </p:nvSpPr>
        <p:spPr>
          <a:xfrm>
            <a:off x="513184" y="1405467"/>
            <a:ext cx="7948125" cy="4575456"/>
          </a:xfrm>
        </p:spPr>
        <p:txBody>
          <a:bodyPr>
            <a:normAutofit/>
          </a:bodyPr>
          <a:lstStyle/>
          <a:p>
            <a:pPr marL="0" indent="0">
              <a:buClrTx/>
              <a:buNone/>
            </a:pPr>
            <a:r>
              <a:rPr lang="en-US" sz="2200" b="1">
                <a:solidFill>
                  <a:schemeClr val="accent5">
                    <a:lumMod val="75000"/>
                  </a:schemeClr>
                </a:solidFill>
              </a:rPr>
              <a:t>Nature of qualified Income </a:t>
            </a:r>
          </a:p>
          <a:p>
            <a:pPr marL="0" indent="0" algn="just">
              <a:buNone/>
            </a:pPr>
            <a:r>
              <a:rPr lang="en-US" sz="2000">
                <a:solidFill>
                  <a:schemeClr val="accent5">
                    <a:lumMod val="75000"/>
                  </a:schemeClr>
                </a:solidFill>
              </a:rPr>
              <a:t>First, the income must be derived from a U.S. domestic trade or business.  Excluded are:  </a:t>
            </a:r>
          </a:p>
          <a:p>
            <a:pPr marL="512763" indent="-279400" algn="just">
              <a:buClr>
                <a:schemeClr val="accent5">
                  <a:lumMod val="75000"/>
                </a:schemeClr>
              </a:buClr>
            </a:pPr>
            <a:r>
              <a:rPr lang="en-US" sz="2000">
                <a:solidFill>
                  <a:schemeClr val="accent5">
                    <a:lumMod val="75000"/>
                  </a:schemeClr>
                </a:solidFill>
              </a:rPr>
              <a:t>investment-related income, such as dividends, interest income, (net) gain from commodities transactions other than those engaged in by commodities dealers, and </a:t>
            </a:r>
          </a:p>
          <a:p>
            <a:pPr marL="512763" indent="-279400" algn="just">
              <a:buClr>
                <a:schemeClr val="accent5">
                  <a:lumMod val="75000"/>
                </a:schemeClr>
              </a:buClr>
            </a:pPr>
            <a:r>
              <a:rPr lang="en-US" sz="2000">
                <a:solidFill>
                  <a:schemeClr val="accent5">
                    <a:lumMod val="75000"/>
                  </a:schemeClr>
                </a:solidFill>
              </a:rPr>
              <a:t>compensation for services, including guaranteed payments for services rendered by partners and members.  </a:t>
            </a:r>
          </a:p>
        </p:txBody>
      </p:sp>
      <p:sp>
        <p:nvSpPr>
          <p:cNvPr id="4" name="Slide Number Placeholder 3"/>
          <p:cNvSpPr>
            <a:spLocks noGrp="1"/>
          </p:cNvSpPr>
          <p:nvPr>
            <p:ph type="sldNum" sz="quarter" idx="12"/>
          </p:nvPr>
        </p:nvSpPr>
        <p:spPr>
          <a:xfrm>
            <a:off x="4114800" y="6544318"/>
            <a:ext cx="914400" cy="155448"/>
          </a:xfrm>
        </p:spPr>
        <p:txBody>
          <a:bodyPr/>
          <a:lstStyle/>
          <a:p>
            <a:fld id="{850BEA78-8F01-4CF4-BA7F-1779BE85B204}" type="slidenum">
              <a:rPr lang="en-US" smtClean="0"/>
              <a:t>11</a:t>
            </a:fld>
            <a:endParaRPr lang="en-US"/>
          </a:p>
        </p:txBody>
      </p:sp>
    </p:spTree>
    <p:extLst>
      <p:ext uri="{BB962C8B-B14F-4D97-AF65-F5344CB8AC3E}">
        <p14:creationId xmlns:p14="http://schemas.microsoft.com/office/powerpoint/2010/main" val="3031446148"/>
      </p:ext>
    </p:extLst>
  </p:cSld>
  <p:clrMapOvr>
    <a:masterClrMapping/>
  </p:clrMapOvr>
  <p:transition spd="med">
    <p:pull dir="l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166" y="0"/>
            <a:ext cx="8193834" cy="1066800"/>
          </a:xfrm>
        </p:spPr>
        <p:txBody>
          <a:bodyPr>
            <a:normAutofit/>
          </a:bodyPr>
          <a:lstStyle/>
          <a:p>
            <a:r>
              <a:rPr lang="en-US" sz="2800"/>
              <a:t>Qualified Business Income - Exclusions</a:t>
            </a:r>
          </a:p>
        </p:txBody>
      </p:sp>
      <p:sp>
        <p:nvSpPr>
          <p:cNvPr id="3" name="Content Placeholder 2"/>
          <p:cNvSpPr>
            <a:spLocks noGrp="1"/>
          </p:cNvSpPr>
          <p:nvPr>
            <p:ph idx="1"/>
          </p:nvPr>
        </p:nvSpPr>
        <p:spPr>
          <a:xfrm>
            <a:off x="569167" y="1385597"/>
            <a:ext cx="7959014" cy="4548674"/>
          </a:xfrm>
        </p:spPr>
        <p:txBody>
          <a:bodyPr>
            <a:noAutofit/>
          </a:bodyPr>
          <a:lstStyle/>
          <a:p>
            <a:pPr marL="0" indent="0">
              <a:spcBef>
                <a:spcPct val="0"/>
              </a:spcBef>
              <a:buClrTx/>
              <a:buNone/>
            </a:pPr>
            <a:r>
              <a:rPr lang="en-US" sz="2200" b="1" dirty="0">
                <a:solidFill>
                  <a:schemeClr val="accent5">
                    <a:lumMod val="75000"/>
                  </a:schemeClr>
                </a:solidFill>
              </a:rPr>
              <a:t>Exclusions from Qualified Business Income</a:t>
            </a:r>
          </a:p>
          <a:p>
            <a:pPr marL="0" indent="0" algn="just">
              <a:spcBef>
                <a:spcPct val="0"/>
              </a:spcBef>
              <a:buClrTx/>
              <a:buNone/>
            </a:pPr>
            <a:r>
              <a:rPr lang="en-US" sz="2000" dirty="0">
                <a:solidFill>
                  <a:schemeClr val="accent5">
                    <a:lumMod val="75000"/>
                  </a:schemeClr>
                </a:solidFill>
              </a:rPr>
              <a:t>Activities and entities </a:t>
            </a:r>
            <a:r>
              <a:rPr lang="en-US" sz="2000" b="1" i="1" dirty="0">
                <a:solidFill>
                  <a:schemeClr val="accent5">
                    <a:lumMod val="75000"/>
                  </a:schemeClr>
                </a:solidFill>
              </a:rPr>
              <a:t>excluded</a:t>
            </a:r>
            <a:r>
              <a:rPr lang="en-US" sz="2000" dirty="0">
                <a:solidFill>
                  <a:schemeClr val="accent5">
                    <a:lumMod val="75000"/>
                  </a:schemeClr>
                </a:solidFill>
              </a:rPr>
              <a:t> from the benefit of the 20% QBI deduction include the following:  </a:t>
            </a:r>
          </a:p>
          <a:p>
            <a:pPr marL="512763" indent="-279400" algn="just">
              <a:buClr>
                <a:schemeClr val="accent5">
                  <a:lumMod val="75000"/>
                </a:schemeClr>
              </a:buClr>
            </a:pPr>
            <a:r>
              <a:rPr lang="en-US" sz="2000" dirty="0">
                <a:solidFill>
                  <a:schemeClr val="accent5">
                    <a:lumMod val="75000"/>
                  </a:schemeClr>
                </a:solidFill>
              </a:rPr>
              <a:t>the business of being an employee, and </a:t>
            </a:r>
          </a:p>
          <a:p>
            <a:pPr marL="512763" indent="-279400" algn="just">
              <a:buClr>
                <a:schemeClr val="accent5">
                  <a:lumMod val="75000"/>
                </a:schemeClr>
              </a:buClr>
            </a:pPr>
            <a:r>
              <a:rPr lang="en-US" sz="2000" dirty="0">
                <a:solidFill>
                  <a:schemeClr val="accent5">
                    <a:lumMod val="75000"/>
                  </a:schemeClr>
                </a:solidFill>
              </a:rPr>
              <a:t>any “specified service trade or business” – namely, services relating to the performance of services in the field of health, law, accounting, actuarial science, performing arts, consulting, athletics, financial services, brokerage services, trading or dealing in securities, partnership interests or commodities, any trade or business the principal asset of which is the reputation or skill of its employees.  </a:t>
            </a:r>
          </a:p>
          <a:p>
            <a:pPr marL="512763" indent="-279400" algn="just">
              <a:buClr>
                <a:schemeClr val="accent5">
                  <a:lumMod val="75000"/>
                </a:schemeClr>
              </a:buClr>
            </a:pPr>
            <a:r>
              <a:rPr lang="en-US" sz="2000" dirty="0">
                <a:solidFill>
                  <a:schemeClr val="accent5">
                    <a:lumMod val="75000"/>
                  </a:schemeClr>
                </a:solidFill>
              </a:rPr>
              <a:t>Proposed and Final Regulations have produced some helpful as well as adverse outcomes determining whether specific businesses are eligible for the 20% QBI deduction.</a:t>
            </a:r>
          </a:p>
        </p:txBody>
      </p:sp>
      <p:sp>
        <p:nvSpPr>
          <p:cNvPr id="4" name="Slide Number Placeholder 3"/>
          <p:cNvSpPr>
            <a:spLocks noGrp="1"/>
          </p:cNvSpPr>
          <p:nvPr>
            <p:ph type="sldNum" sz="quarter" idx="12"/>
          </p:nvPr>
        </p:nvSpPr>
        <p:spPr>
          <a:xfrm>
            <a:off x="4058039" y="6534987"/>
            <a:ext cx="914400" cy="155448"/>
          </a:xfrm>
        </p:spPr>
        <p:txBody>
          <a:bodyPr/>
          <a:lstStyle/>
          <a:p>
            <a:fld id="{850BEA78-8F01-4CF4-BA7F-1779BE85B204}" type="slidenum">
              <a:rPr lang="en-US" smtClean="0"/>
              <a:t>12</a:t>
            </a:fld>
            <a:endParaRPr lang="en-US"/>
          </a:p>
        </p:txBody>
      </p:sp>
    </p:spTree>
    <p:extLst>
      <p:ext uri="{BB962C8B-B14F-4D97-AF65-F5344CB8AC3E}">
        <p14:creationId xmlns:p14="http://schemas.microsoft.com/office/powerpoint/2010/main" val="4234376121"/>
      </p:ext>
    </p:extLst>
  </p:cSld>
  <p:clrMapOvr>
    <a:masterClrMapping/>
  </p:clrMapOvr>
  <p:transition spd="med">
    <p:pull dir="l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844" y="0"/>
            <a:ext cx="8231155" cy="1066800"/>
          </a:xfrm>
        </p:spPr>
        <p:txBody>
          <a:bodyPr>
            <a:normAutofit/>
          </a:bodyPr>
          <a:lstStyle/>
          <a:p>
            <a:r>
              <a:rPr lang="en-US" sz="2800"/>
              <a:t>The QBI 20% Pass-Thru Tax Deduction</a:t>
            </a:r>
          </a:p>
        </p:txBody>
      </p:sp>
      <p:sp>
        <p:nvSpPr>
          <p:cNvPr id="3" name="Content Placeholder 2"/>
          <p:cNvSpPr>
            <a:spLocks noGrp="1"/>
          </p:cNvSpPr>
          <p:nvPr>
            <p:ph idx="1"/>
          </p:nvPr>
        </p:nvSpPr>
        <p:spPr>
          <a:xfrm>
            <a:off x="531843" y="1273455"/>
            <a:ext cx="8070981" cy="5073537"/>
          </a:xfrm>
          <a:noFill/>
        </p:spPr>
        <p:txBody>
          <a:bodyPr>
            <a:normAutofit fontScale="92500" lnSpcReduction="10000"/>
          </a:bodyPr>
          <a:lstStyle/>
          <a:p>
            <a:pPr marL="0" indent="0" algn="just">
              <a:buNone/>
            </a:pPr>
            <a:r>
              <a:rPr lang="en-US" sz="2200" dirty="0">
                <a:solidFill>
                  <a:schemeClr val="accent5">
                    <a:lumMod val="75000"/>
                  </a:schemeClr>
                </a:solidFill>
              </a:rPr>
              <a:t>As the 2017 Tax Act moved through Congress, efforts were made to reduce its overall tax cost, such as Section 199A(b)(2) which provides that the amount of the deduction (as determined for each qualified trade or business) is the lesser of:</a:t>
            </a:r>
          </a:p>
          <a:p>
            <a:pPr marL="1371600" indent="-457200" algn="just">
              <a:buNone/>
            </a:pPr>
            <a:r>
              <a:rPr lang="en-US" sz="2200" dirty="0">
                <a:solidFill>
                  <a:schemeClr val="accent5">
                    <a:lumMod val="75000"/>
                  </a:schemeClr>
                </a:solidFill>
              </a:rPr>
              <a:t>(a)	20% of the taxpayer’s qualified business income with respect to the qualified trade or business, and</a:t>
            </a:r>
          </a:p>
          <a:p>
            <a:pPr marL="1371600" indent="-457200" algn="just">
              <a:buNone/>
            </a:pPr>
            <a:r>
              <a:rPr lang="en-US" sz="2200" dirty="0">
                <a:solidFill>
                  <a:schemeClr val="accent5">
                    <a:lumMod val="75000"/>
                  </a:schemeClr>
                </a:solidFill>
              </a:rPr>
              <a:t>(b)	the greater of: (</a:t>
            </a:r>
            <a:r>
              <a:rPr lang="en-US" sz="2200" dirty="0" err="1">
                <a:solidFill>
                  <a:schemeClr val="accent5">
                    <a:lumMod val="75000"/>
                  </a:schemeClr>
                </a:solidFill>
              </a:rPr>
              <a:t>i</a:t>
            </a:r>
            <a:r>
              <a:rPr lang="en-US" sz="2200" dirty="0">
                <a:solidFill>
                  <a:schemeClr val="accent5">
                    <a:lumMod val="75000"/>
                  </a:schemeClr>
                </a:solidFill>
              </a:rPr>
              <a:t>) 50% of its W-2 wages and (ii) the sum of 25% of its W-2 wages and 2.5% of the unadjusted basis of all qualified property that is used in that trade or business.  (Such property must be tangible and depreciable).</a:t>
            </a:r>
          </a:p>
          <a:p>
            <a:pPr marL="0" indent="0" algn="just">
              <a:buNone/>
            </a:pPr>
            <a:r>
              <a:rPr lang="en-US" sz="2200" u="sng" dirty="0">
                <a:solidFill>
                  <a:schemeClr val="accent5">
                    <a:lumMod val="75000"/>
                  </a:schemeClr>
                </a:solidFill>
              </a:rPr>
              <a:t>Observation</a:t>
            </a:r>
            <a:r>
              <a:rPr lang="en-US" sz="2200" dirty="0">
                <a:solidFill>
                  <a:schemeClr val="accent5">
                    <a:lumMod val="75000"/>
                  </a:schemeClr>
                </a:solidFill>
              </a:rPr>
              <a:t> – In sum, this added limitation will have the effect of substantially reducing the tax benefit for businesses with lower levels of W-2 wages, particularly those that are not capital intensive.  With this in mind, taxpayers have already or must engage  in</a:t>
            </a:r>
            <a:r>
              <a:rPr lang="en-US" dirty="0"/>
              <a:t> </a:t>
            </a:r>
            <a:r>
              <a:rPr lang="en-US" sz="2200" dirty="0">
                <a:solidFill>
                  <a:schemeClr val="accent5">
                    <a:lumMod val="75000"/>
                  </a:schemeClr>
                </a:solidFill>
              </a:rPr>
              <a:t>modeling to determine the optimal level of W-2 wages, in some cases shifting of income toward W-2 wages and away from business profits.</a:t>
            </a:r>
          </a:p>
        </p:txBody>
      </p:sp>
      <p:sp>
        <p:nvSpPr>
          <p:cNvPr id="4" name="Slide Number Placeholder 3"/>
          <p:cNvSpPr>
            <a:spLocks noGrp="1"/>
          </p:cNvSpPr>
          <p:nvPr>
            <p:ph type="sldNum" sz="quarter" idx="12"/>
          </p:nvPr>
        </p:nvSpPr>
        <p:spPr>
          <a:xfrm>
            <a:off x="4034713" y="6553647"/>
            <a:ext cx="914400" cy="155448"/>
          </a:xfrm>
        </p:spPr>
        <p:txBody>
          <a:bodyPr/>
          <a:lstStyle/>
          <a:p>
            <a:fld id="{850BEA78-8F01-4CF4-BA7F-1779BE85B204}" type="slidenum">
              <a:rPr lang="en-US" smtClean="0"/>
              <a:t>13</a:t>
            </a:fld>
            <a:endParaRPr lang="en-US"/>
          </a:p>
        </p:txBody>
      </p:sp>
    </p:spTree>
    <p:extLst>
      <p:ext uri="{BB962C8B-B14F-4D97-AF65-F5344CB8AC3E}">
        <p14:creationId xmlns:p14="http://schemas.microsoft.com/office/powerpoint/2010/main" val="468229083"/>
      </p:ext>
    </p:extLst>
  </p:cSld>
  <p:clrMapOvr>
    <a:masterClrMapping/>
  </p:clrMapOvr>
  <p:transition spd="med">
    <p:pull dir="l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066800"/>
          </a:xfrm>
        </p:spPr>
        <p:txBody>
          <a:bodyPr>
            <a:normAutofit/>
          </a:bodyPr>
          <a:lstStyle/>
          <a:p>
            <a:r>
              <a:rPr lang="en-US" sz="2800"/>
              <a:t>The QBI 20% Pass-Thru Tax Deduction</a:t>
            </a:r>
          </a:p>
        </p:txBody>
      </p:sp>
      <p:sp>
        <p:nvSpPr>
          <p:cNvPr id="3" name="Content Placeholder 2"/>
          <p:cNvSpPr>
            <a:spLocks noGrp="1"/>
          </p:cNvSpPr>
          <p:nvPr>
            <p:ph idx="1"/>
          </p:nvPr>
        </p:nvSpPr>
        <p:spPr>
          <a:xfrm>
            <a:off x="457200" y="1374569"/>
            <a:ext cx="8033657" cy="3869236"/>
          </a:xfrm>
        </p:spPr>
        <p:txBody>
          <a:bodyPr>
            <a:normAutofit/>
          </a:bodyPr>
          <a:lstStyle/>
          <a:p>
            <a:pPr marL="0" indent="0" algn="just">
              <a:spcBef>
                <a:spcPct val="0"/>
              </a:spcBef>
              <a:spcAft>
                <a:spcPts val="1800"/>
              </a:spcAft>
              <a:buNone/>
            </a:pPr>
            <a:r>
              <a:rPr lang="en-US" sz="2200" b="1">
                <a:solidFill>
                  <a:schemeClr val="accent5">
                    <a:lumMod val="75000"/>
                  </a:schemeClr>
                </a:solidFill>
              </a:rPr>
              <a:t>Income Ceiling for Specified Trades or Businesses in which </a:t>
            </a:r>
            <a:br>
              <a:rPr lang="en-US" sz="2200" b="1">
                <a:solidFill>
                  <a:schemeClr val="accent5">
                    <a:lumMod val="75000"/>
                  </a:schemeClr>
                </a:solidFill>
              </a:rPr>
            </a:br>
            <a:r>
              <a:rPr lang="en-US" sz="2200" b="1">
                <a:solidFill>
                  <a:schemeClr val="accent5">
                    <a:lumMod val="75000"/>
                  </a:schemeClr>
                </a:solidFill>
              </a:rPr>
              <a:t>Taxpayer-Owners’ Taxable Income Do Not Exceed Ceiling Amount</a:t>
            </a:r>
          </a:p>
          <a:p>
            <a:pPr marL="0" indent="0" algn="just">
              <a:buNone/>
            </a:pPr>
            <a:r>
              <a:rPr lang="en-US" sz="2000">
                <a:solidFill>
                  <a:schemeClr val="accent5">
                    <a:lumMod val="75000"/>
                  </a:schemeClr>
                </a:solidFill>
              </a:rPr>
              <a:t>For taxpayers filing joint returns, the ceiling amount is $315,000.  Thus, taxpayer-owners of specified trades with incomes below that ceiling amount and derive the same Section 199A deduction as owners of other qualified businesses.  The benefit is phased out as income exceeds the ceiling amount, by as much as $100,000 in the case of joint filers.</a:t>
            </a:r>
          </a:p>
        </p:txBody>
      </p:sp>
      <p:sp>
        <p:nvSpPr>
          <p:cNvPr id="4" name="Slide Number Placeholder 3"/>
          <p:cNvSpPr>
            <a:spLocks noGrp="1"/>
          </p:cNvSpPr>
          <p:nvPr>
            <p:ph type="sldNum" sz="quarter" idx="12"/>
          </p:nvPr>
        </p:nvSpPr>
        <p:spPr>
          <a:xfrm>
            <a:off x="3988836" y="6600425"/>
            <a:ext cx="914400" cy="155448"/>
          </a:xfrm>
        </p:spPr>
        <p:txBody>
          <a:bodyPr/>
          <a:lstStyle/>
          <a:p>
            <a:fld id="{850BEA78-8F01-4CF4-BA7F-1779BE85B204}" type="slidenum">
              <a:rPr lang="en-US" smtClean="0"/>
              <a:t>14</a:t>
            </a:fld>
            <a:endParaRPr lang="en-US"/>
          </a:p>
        </p:txBody>
      </p:sp>
    </p:spTree>
    <p:extLst>
      <p:ext uri="{BB962C8B-B14F-4D97-AF65-F5344CB8AC3E}">
        <p14:creationId xmlns:p14="http://schemas.microsoft.com/office/powerpoint/2010/main" val="2721113034"/>
      </p:ext>
    </p:extLst>
  </p:cSld>
  <p:clrMapOvr>
    <a:masterClrMapping/>
  </p:clrMapOvr>
  <p:transition spd="med">
    <p:pull dir="l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2" y="0"/>
            <a:ext cx="8277808" cy="1066800"/>
          </a:xfrm>
        </p:spPr>
        <p:txBody>
          <a:bodyPr anchor="ctr"/>
          <a:lstStyle/>
          <a:p>
            <a:r>
              <a:rPr lang="en-US" sz="2800"/>
              <a:t>The QBI 20% Pass-Thru Tax Deduction</a:t>
            </a:r>
          </a:p>
        </p:txBody>
      </p:sp>
      <p:sp>
        <p:nvSpPr>
          <p:cNvPr id="3" name="Content Placeholder 2"/>
          <p:cNvSpPr>
            <a:spLocks noGrp="1"/>
          </p:cNvSpPr>
          <p:nvPr>
            <p:ph idx="1"/>
          </p:nvPr>
        </p:nvSpPr>
        <p:spPr>
          <a:xfrm>
            <a:off x="485192" y="1212850"/>
            <a:ext cx="8014997" cy="5022850"/>
          </a:xfrm>
        </p:spPr>
        <p:txBody>
          <a:bodyPr/>
          <a:lstStyle/>
          <a:p>
            <a:pPr marL="0" indent="0">
              <a:buClrTx/>
              <a:buNone/>
            </a:pPr>
            <a:r>
              <a:rPr lang="en-US" sz="2200" b="1" dirty="0">
                <a:solidFill>
                  <a:schemeClr val="accent5">
                    <a:lumMod val="75000"/>
                  </a:schemeClr>
                </a:solidFill>
              </a:rPr>
              <a:t>Application to “Lower Income” Business Owners</a:t>
            </a:r>
          </a:p>
          <a:p>
            <a:pPr marL="401638" indent="-233363" algn="just">
              <a:buClr>
                <a:schemeClr val="accent5">
                  <a:lumMod val="75000"/>
                </a:schemeClr>
              </a:buClr>
            </a:pPr>
            <a:r>
              <a:rPr lang="en-US" sz="2000" dirty="0">
                <a:solidFill>
                  <a:schemeClr val="accent5">
                    <a:lumMod val="75000"/>
                  </a:schemeClr>
                </a:solidFill>
              </a:rPr>
              <a:t>For single filers with </a:t>
            </a:r>
            <a:r>
              <a:rPr lang="en-US" sz="2000" i="1" dirty="0">
                <a:solidFill>
                  <a:schemeClr val="accent5">
                    <a:lumMod val="75000"/>
                  </a:schemeClr>
                </a:solidFill>
              </a:rPr>
              <a:t>taxable </a:t>
            </a:r>
            <a:r>
              <a:rPr lang="en-US" sz="2000" dirty="0">
                <a:solidFill>
                  <a:schemeClr val="accent5">
                    <a:lumMod val="75000"/>
                  </a:schemeClr>
                </a:solidFill>
              </a:rPr>
              <a:t>income below $157,500, and for joint filers with </a:t>
            </a:r>
            <a:r>
              <a:rPr lang="en-US" sz="2000" i="1" dirty="0">
                <a:solidFill>
                  <a:schemeClr val="accent5">
                    <a:lumMod val="75000"/>
                  </a:schemeClr>
                </a:solidFill>
              </a:rPr>
              <a:t>taxable </a:t>
            </a:r>
            <a:r>
              <a:rPr lang="en-US" sz="2000" dirty="0">
                <a:solidFill>
                  <a:schemeClr val="accent5">
                    <a:lumMod val="75000"/>
                  </a:schemeClr>
                </a:solidFill>
              </a:rPr>
              <a:t>income below $315,000, the only major wrinkle in the calculation of the 20% pass-thru deduction is the lesser-of-eligible-business-income-or taxable-income rule.</a:t>
            </a:r>
          </a:p>
          <a:p>
            <a:pPr marL="401638" indent="-233363" algn="just">
              <a:buClr>
                <a:schemeClr val="accent5">
                  <a:lumMod val="75000"/>
                </a:schemeClr>
              </a:buClr>
            </a:pPr>
            <a:r>
              <a:rPr lang="en-US" sz="2000" dirty="0">
                <a:solidFill>
                  <a:schemeClr val="accent5">
                    <a:lumMod val="75000"/>
                  </a:schemeClr>
                </a:solidFill>
              </a:rPr>
              <a:t>If a business owner’s taxable income is below their applicable threshold, then their chosen profession has </a:t>
            </a:r>
            <a:r>
              <a:rPr lang="en-US" sz="2000" i="1" dirty="0">
                <a:solidFill>
                  <a:schemeClr val="accent5">
                    <a:lumMod val="75000"/>
                  </a:schemeClr>
                </a:solidFill>
              </a:rPr>
              <a:t>no impact </a:t>
            </a:r>
            <a:r>
              <a:rPr lang="en-US" sz="2000" dirty="0">
                <a:solidFill>
                  <a:schemeClr val="accent5">
                    <a:lumMod val="75000"/>
                  </a:schemeClr>
                </a:solidFill>
              </a:rPr>
              <a:t>on their ability to claim the pass-thru deduction. That means that a reasonable number of doctors, lawyers, accountants, performers, athletes and financial advisors may be eligible for the 20% pass-thru deduction.</a:t>
            </a:r>
          </a:p>
          <a:p>
            <a:pPr marL="401638" indent="-233363" algn="just">
              <a:buClr>
                <a:schemeClr val="accent5">
                  <a:lumMod val="75000"/>
                </a:schemeClr>
              </a:buClr>
            </a:pPr>
            <a:r>
              <a:rPr lang="en-US" sz="2000" dirty="0">
                <a:solidFill>
                  <a:schemeClr val="accent5">
                    <a:lumMod val="75000"/>
                  </a:schemeClr>
                </a:solidFill>
              </a:rPr>
              <a:t>Furthermore, for these “low income” filers, there is no need to evaluate the amount of W-2 wages their business has paid, nor the amount of depreciable assets the business owns. They simply get the deduction at the lesser of 20% of their eligible business income, or taxable income less capital gains.</a:t>
            </a:r>
          </a:p>
          <a:p>
            <a:endParaRPr lang="en-US" sz="1800" dirty="0">
              <a:solidFill>
                <a:srgbClr val="001F5E"/>
              </a:solidFill>
            </a:endParaRPr>
          </a:p>
          <a:p>
            <a:pPr marL="0" indent="0">
              <a:buNone/>
            </a:pPr>
            <a:endParaRPr lang="en-US" dirty="0"/>
          </a:p>
        </p:txBody>
      </p:sp>
      <p:sp>
        <p:nvSpPr>
          <p:cNvPr id="5" name="Slide Number Placeholder 4"/>
          <p:cNvSpPr>
            <a:spLocks noGrp="1"/>
          </p:cNvSpPr>
          <p:nvPr>
            <p:ph type="sldNum" sz="quarter" idx="4294967295"/>
          </p:nvPr>
        </p:nvSpPr>
        <p:spPr>
          <a:xfrm>
            <a:off x="3881534" y="6475056"/>
            <a:ext cx="1093431" cy="308299"/>
          </a:xfrm>
          <a:prstGeom prst="rect">
            <a:avLst/>
          </a:prstGeom>
        </p:spPr>
        <p:txBody>
          <a:bodyPr/>
          <a:lstStyle/>
          <a:p>
            <a:fld id="{BDF65B5A-95D7-4AE5-867A-9A912C40B1E0}" type="slidenum">
              <a:rPr lang="en-US" smtClean="0">
                <a:latin typeface="Arial" pitchFamily="34" charset="0"/>
                <a:cs typeface="Arial" pitchFamily="34" charset="0"/>
              </a:rPr>
              <a:t>15</a:t>
            </a:fld>
            <a:endParaRPr lang="en-US">
              <a:latin typeface="Arial" pitchFamily="34" charset="0"/>
              <a:cs typeface="Arial" pitchFamily="34" charset="0"/>
            </a:endParaRPr>
          </a:p>
        </p:txBody>
      </p:sp>
    </p:spTree>
    <p:extLst>
      <p:ext uri="{BB962C8B-B14F-4D97-AF65-F5344CB8AC3E}">
        <p14:creationId xmlns:p14="http://schemas.microsoft.com/office/powerpoint/2010/main" val="1130357168"/>
      </p:ext>
    </p:extLst>
  </p:cSld>
  <p:clrMapOvr>
    <a:masterClrMapping/>
  </p:clrMapOvr>
  <p:transition spd="med">
    <p:pull dir="l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0" y="0"/>
            <a:ext cx="8296469" cy="1066800"/>
          </a:xfrm>
        </p:spPr>
        <p:txBody>
          <a:bodyPr anchor="ctr"/>
          <a:lstStyle/>
          <a:p>
            <a:r>
              <a:rPr lang="en-US" sz="2800"/>
              <a:t>The QBI 20% Pass-Thru Tax Deduction</a:t>
            </a:r>
          </a:p>
        </p:txBody>
      </p:sp>
      <p:sp>
        <p:nvSpPr>
          <p:cNvPr id="3" name="Content Placeholder 2"/>
          <p:cNvSpPr>
            <a:spLocks noGrp="1"/>
          </p:cNvSpPr>
          <p:nvPr>
            <p:ph idx="1"/>
          </p:nvPr>
        </p:nvSpPr>
        <p:spPr>
          <a:xfrm>
            <a:off x="466530" y="1212850"/>
            <a:ext cx="8098972" cy="5022850"/>
          </a:xfrm>
        </p:spPr>
        <p:txBody>
          <a:bodyPr/>
          <a:lstStyle/>
          <a:p>
            <a:pPr marL="0" indent="0">
              <a:spcAft>
                <a:spcPct val="0"/>
              </a:spcAft>
              <a:buNone/>
            </a:pPr>
            <a:r>
              <a:rPr lang="en-US" sz="2200" b="1">
                <a:solidFill>
                  <a:schemeClr val="accent5">
                    <a:lumMod val="75000"/>
                  </a:schemeClr>
                </a:solidFill>
              </a:rPr>
              <a:t>Application to “Higher Income” Business Owners Engaged in a </a:t>
            </a:r>
          </a:p>
          <a:p>
            <a:pPr marL="0" indent="0" algn="just">
              <a:spcBef>
                <a:spcPct val="0"/>
              </a:spcBef>
              <a:spcAft>
                <a:spcPts val="1800"/>
              </a:spcAft>
              <a:buNone/>
            </a:pPr>
            <a:r>
              <a:rPr lang="en-US" sz="2200" b="1">
                <a:solidFill>
                  <a:schemeClr val="accent5">
                    <a:lumMod val="75000"/>
                  </a:schemeClr>
                </a:solidFill>
              </a:rPr>
              <a:t>“Specialized Service Trade or Business”</a:t>
            </a:r>
          </a:p>
          <a:p>
            <a:pPr marL="457200" indent="-223838" algn="just">
              <a:buClr>
                <a:schemeClr val="accent5">
                  <a:lumMod val="75000"/>
                </a:schemeClr>
              </a:buClr>
            </a:pPr>
            <a:r>
              <a:rPr lang="en-US" sz="1900">
                <a:solidFill>
                  <a:schemeClr val="accent5">
                    <a:lumMod val="75000"/>
                  </a:schemeClr>
                </a:solidFill>
              </a:rPr>
              <a:t>For business owners that fall into this category, after a brief phase-out range ($157,500 – $207,500 for single filers, and $315,000 - $415,000 for joint filers), in which business owners receive a deduction for a prorated amount of their business income, the 20% pass-thru deduction is completely eliminated.</a:t>
            </a:r>
          </a:p>
          <a:p>
            <a:pPr marL="457200" indent="-223838" algn="just">
              <a:buClr>
                <a:schemeClr val="accent5">
                  <a:lumMod val="75000"/>
                </a:schemeClr>
              </a:buClr>
            </a:pPr>
            <a:r>
              <a:rPr lang="en-US" sz="1900">
                <a:solidFill>
                  <a:schemeClr val="accent5">
                    <a:lumMod val="75000"/>
                  </a:schemeClr>
                </a:solidFill>
              </a:rPr>
              <a:t>Specialized trade or business income includes income stemming from performance of services in the fields of health, law, accounting, actuarial science, performing arts, consulting, athletics, financial services, brokerage services, or any business where the principal asset of the business is the reputation or skill of one or more of its employees.</a:t>
            </a:r>
          </a:p>
          <a:p>
            <a:pPr marL="457200" indent="-223838" algn="just">
              <a:buClr>
                <a:schemeClr val="accent5">
                  <a:lumMod val="75000"/>
                </a:schemeClr>
              </a:buClr>
            </a:pPr>
            <a:r>
              <a:rPr lang="en-US" sz="1900">
                <a:solidFill>
                  <a:schemeClr val="accent5">
                    <a:lumMod val="75000"/>
                  </a:schemeClr>
                </a:solidFill>
              </a:rPr>
              <a:t>If the business owner is a single filer with more than $207,500 of taxable income, or a joint filer with more than $415,000 of taxable income AND their business income stems from one of the above professions, they get no 20% pass-thru deduction — for any of their business income.</a:t>
            </a:r>
          </a:p>
          <a:p>
            <a:endParaRPr lang="en-US" sz="2000"/>
          </a:p>
          <a:p>
            <a:endParaRPr lang="en-US" sz="2000"/>
          </a:p>
        </p:txBody>
      </p:sp>
      <p:sp>
        <p:nvSpPr>
          <p:cNvPr id="5" name="Slide Number Placeholder 4"/>
          <p:cNvSpPr>
            <a:spLocks noGrp="1"/>
          </p:cNvSpPr>
          <p:nvPr>
            <p:ph type="sldNum" sz="quarter" idx="4294967295"/>
          </p:nvPr>
        </p:nvSpPr>
        <p:spPr>
          <a:xfrm>
            <a:off x="3834881" y="6531040"/>
            <a:ext cx="1103539" cy="326960"/>
          </a:xfrm>
          <a:prstGeom prst="rect">
            <a:avLst/>
          </a:prstGeom>
        </p:spPr>
        <p:txBody>
          <a:bodyPr/>
          <a:lstStyle/>
          <a:p>
            <a:fld id="{BDF65B5A-95D7-4AE5-867A-9A912C40B1E0}" type="slidenum">
              <a:rPr lang="en-US" smtClean="0">
                <a:latin typeface="Arial" pitchFamily="34" charset="0"/>
                <a:cs typeface="Arial" pitchFamily="34" charset="0"/>
              </a:rPr>
              <a:t>16</a:t>
            </a:fld>
            <a:endParaRPr lang="en-US">
              <a:latin typeface="Arial" pitchFamily="34" charset="0"/>
              <a:cs typeface="Arial" pitchFamily="34" charset="0"/>
            </a:endParaRPr>
          </a:p>
        </p:txBody>
      </p:sp>
    </p:spTree>
    <p:extLst>
      <p:ext uri="{BB962C8B-B14F-4D97-AF65-F5344CB8AC3E}">
        <p14:creationId xmlns:p14="http://schemas.microsoft.com/office/powerpoint/2010/main" val="1769828114"/>
      </p:ext>
    </p:extLst>
  </p:cSld>
  <p:clrMapOvr>
    <a:masterClrMapping/>
  </p:clrMapOvr>
  <p:transition spd="med">
    <p:pull dir="l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0" y="0"/>
            <a:ext cx="8296469" cy="1066800"/>
          </a:xfrm>
        </p:spPr>
        <p:txBody>
          <a:bodyPr anchor="ctr"/>
          <a:lstStyle/>
          <a:p>
            <a:r>
              <a:rPr lang="en-US" sz="2800"/>
              <a:t>The QBI 20% Pass-Thru Tax Deduction</a:t>
            </a:r>
          </a:p>
        </p:txBody>
      </p:sp>
      <p:sp>
        <p:nvSpPr>
          <p:cNvPr id="3" name="Content Placeholder 2"/>
          <p:cNvSpPr>
            <a:spLocks noGrp="1"/>
          </p:cNvSpPr>
          <p:nvPr>
            <p:ph idx="1"/>
          </p:nvPr>
        </p:nvSpPr>
        <p:spPr>
          <a:xfrm>
            <a:off x="475860" y="1314450"/>
            <a:ext cx="8117633" cy="5022850"/>
          </a:xfrm>
        </p:spPr>
        <p:txBody>
          <a:bodyPr/>
          <a:lstStyle/>
          <a:p>
            <a:pPr marL="0" indent="0">
              <a:spcAft>
                <a:spcPts val="1800"/>
              </a:spcAft>
              <a:buNone/>
            </a:pPr>
            <a:r>
              <a:rPr lang="en-US" sz="2200" b="1">
                <a:solidFill>
                  <a:schemeClr val="accent5">
                    <a:lumMod val="75000"/>
                  </a:schemeClr>
                </a:solidFill>
              </a:rPr>
              <a:t>Application of the Deduction for High Income Clients NOT Engaged in a “Specialized Service Trade or Business”</a:t>
            </a:r>
          </a:p>
          <a:p>
            <a:pPr marL="569913" indent="-280988" algn="just">
              <a:buClr>
                <a:schemeClr val="accent5">
                  <a:lumMod val="75000"/>
                </a:schemeClr>
              </a:buClr>
            </a:pPr>
            <a:r>
              <a:rPr lang="en-US" sz="1900">
                <a:solidFill>
                  <a:schemeClr val="accent5">
                    <a:lumMod val="75000"/>
                  </a:schemeClr>
                </a:solidFill>
              </a:rPr>
              <a:t>For business owners with high income who also have business income from an activity that is not a specialized service trade or business, another limitation kicks in.  Once the business owner’s income exceeds the thresholds noted above, the deduction may not exceed the greater of:</a:t>
            </a:r>
          </a:p>
          <a:p>
            <a:pPr marL="969963" lvl="1" indent="-344488" algn="just">
              <a:buClr>
                <a:schemeClr val="accent5">
                  <a:lumMod val="75000"/>
                </a:schemeClr>
              </a:buClr>
            </a:pPr>
            <a:r>
              <a:rPr lang="en-US" sz="2000">
                <a:solidFill>
                  <a:schemeClr val="accent5">
                    <a:lumMod val="75000"/>
                  </a:schemeClr>
                </a:solidFill>
              </a:rPr>
              <a:t>50% of the W-2 wages paid by the business, or</a:t>
            </a:r>
          </a:p>
          <a:p>
            <a:pPr marL="969963" lvl="1" indent="-344488" algn="just">
              <a:buClr>
                <a:schemeClr val="accent5">
                  <a:lumMod val="75000"/>
                </a:schemeClr>
              </a:buClr>
            </a:pPr>
            <a:r>
              <a:rPr lang="en-US" sz="2000">
                <a:solidFill>
                  <a:schemeClr val="accent5">
                    <a:lumMod val="75000"/>
                  </a:schemeClr>
                </a:solidFill>
              </a:rPr>
              <a:t>25% of the W-2 wages paid by the business, plus 2.5% of the unadjusted basis of qualified depreciable property owned by the business.</a:t>
            </a:r>
          </a:p>
          <a:p>
            <a:endParaRPr lang="en-US" sz="2000"/>
          </a:p>
        </p:txBody>
      </p:sp>
      <p:sp>
        <p:nvSpPr>
          <p:cNvPr id="5" name="Slide Number Placeholder 4"/>
          <p:cNvSpPr>
            <a:spLocks noGrp="1"/>
          </p:cNvSpPr>
          <p:nvPr>
            <p:ph type="sldNum" sz="quarter" idx="4294967295"/>
          </p:nvPr>
        </p:nvSpPr>
        <p:spPr>
          <a:xfrm>
            <a:off x="3834881" y="6458209"/>
            <a:ext cx="1115008" cy="354952"/>
          </a:xfrm>
          <a:prstGeom prst="rect">
            <a:avLst/>
          </a:prstGeom>
        </p:spPr>
        <p:txBody>
          <a:bodyPr/>
          <a:lstStyle/>
          <a:p>
            <a:fld id="{BDF65B5A-95D7-4AE5-867A-9A912C40B1E0}" type="slidenum">
              <a:rPr lang="en-US" smtClean="0">
                <a:latin typeface="Arial" pitchFamily="34" charset="0"/>
                <a:cs typeface="Arial" pitchFamily="34" charset="0"/>
              </a:rPr>
              <a:t>17</a:t>
            </a:fld>
            <a:endParaRPr lang="en-US">
              <a:latin typeface="Arial" pitchFamily="34" charset="0"/>
              <a:cs typeface="Arial" pitchFamily="34" charset="0"/>
            </a:endParaRPr>
          </a:p>
        </p:txBody>
      </p:sp>
    </p:spTree>
    <p:extLst>
      <p:ext uri="{BB962C8B-B14F-4D97-AF65-F5344CB8AC3E}">
        <p14:creationId xmlns:p14="http://schemas.microsoft.com/office/powerpoint/2010/main" val="4139723796"/>
      </p:ext>
    </p:extLst>
  </p:cSld>
  <p:clrMapOvr>
    <a:masterClrMapping/>
  </p:clrMapOvr>
  <p:transition spd="med">
    <p:pull dir="l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066800"/>
          </a:xfrm>
        </p:spPr>
        <p:txBody>
          <a:bodyPr anchor="ctr"/>
          <a:lstStyle/>
          <a:p>
            <a:r>
              <a:rPr lang="en-US" sz="2800"/>
              <a:t>The QBI 20% Pass-Thru Tax Deduction</a:t>
            </a:r>
          </a:p>
        </p:txBody>
      </p:sp>
      <p:sp>
        <p:nvSpPr>
          <p:cNvPr id="3" name="Content Placeholder 2"/>
          <p:cNvSpPr>
            <a:spLocks noGrp="1"/>
          </p:cNvSpPr>
          <p:nvPr>
            <p:ph idx="1"/>
          </p:nvPr>
        </p:nvSpPr>
        <p:spPr>
          <a:xfrm>
            <a:off x="457200" y="1172482"/>
            <a:ext cx="8154955" cy="5168900"/>
          </a:xfrm>
        </p:spPr>
        <p:txBody>
          <a:bodyPr/>
          <a:lstStyle/>
          <a:p>
            <a:pPr marL="0" indent="0">
              <a:spcAft>
                <a:spcPts val="900"/>
              </a:spcAft>
              <a:buNone/>
            </a:pPr>
            <a:r>
              <a:rPr lang="en-US" sz="2200" b="1">
                <a:solidFill>
                  <a:schemeClr val="accent5">
                    <a:lumMod val="75000"/>
                  </a:schemeClr>
                </a:solidFill>
              </a:rPr>
              <a:t>Tax Planning Considerations</a:t>
            </a:r>
          </a:p>
          <a:p>
            <a:pPr marL="625475" indent="-295275" algn="just">
              <a:spcAft>
                <a:spcPts val="900"/>
              </a:spcAft>
              <a:buClr>
                <a:srgbClr val="001F5E"/>
              </a:buClr>
            </a:pPr>
            <a:r>
              <a:rPr lang="en-US" sz="2000">
                <a:solidFill>
                  <a:schemeClr val="accent5">
                    <a:lumMod val="75000"/>
                  </a:schemeClr>
                </a:solidFill>
              </a:rPr>
              <a:t>Entity choice should consider all facts and circumstances.  Pass-thru status may still be the best choice in many cases, with or without the 20% pass-thru deduction. </a:t>
            </a:r>
          </a:p>
          <a:p>
            <a:pPr marL="625475" indent="-295275" algn="just">
              <a:spcAft>
                <a:spcPts val="900"/>
              </a:spcAft>
              <a:buClr>
                <a:srgbClr val="001F5E"/>
              </a:buClr>
            </a:pPr>
            <a:r>
              <a:rPr lang="en-US" sz="2000">
                <a:solidFill>
                  <a:schemeClr val="accent5">
                    <a:lumMod val="75000"/>
                  </a:schemeClr>
                </a:solidFill>
              </a:rPr>
              <a:t>W-2 wages includes all W-2 wages, not just those paid to the owner(s).  Thus, converting a 1099 independent contractor to a W-2 employee might be beneficial.</a:t>
            </a:r>
          </a:p>
          <a:p>
            <a:pPr marL="625475" indent="-295275" algn="just">
              <a:spcAft>
                <a:spcPts val="900"/>
              </a:spcAft>
              <a:buClr>
                <a:srgbClr val="001F5E"/>
              </a:buClr>
            </a:pPr>
            <a:r>
              <a:rPr lang="en-US" sz="2000">
                <a:solidFill>
                  <a:schemeClr val="accent5">
                    <a:lumMod val="75000"/>
                  </a:schemeClr>
                </a:solidFill>
              </a:rPr>
              <a:t>Only corporations can pay W-2 wages to owners and partners may not be treated as employees.</a:t>
            </a:r>
          </a:p>
          <a:p>
            <a:pPr marL="625475" indent="-295275" algn="just">
              <a:buClr>
                <a:srgbClr val="001F5E"/>
              </a:buClr>
            </a:pPr>
            <a:r>
              <a:rPr lang="en-US" sz="2000">
                <a:solidFill>
                  <a:schemeClr val="accent5">
                    <a:lumMod val="75000"/>
                  </a:schemeClr>
                </a:solidFill>
              </a:rPr>
              <a:t>For partnerships and LLCs, self-employment taxes will still be calculated on the net business income before the 20% pass-thru deduction.  This would not apply to pass-thru income from an S corporation, since S corporation dividends are not subject to self-employment tax although passive S corporation shareholders may be subject to the 3.8% tax on net investment income.</a:t>
            </a:r>
          </a:p>
        </p:txBody>
      </p:sp>
      <p:sp>
        <p:nvSpPr>
          <p:cNvPr id="5" name="Slide Number Placeholder 4"/>
          <p:cNvSpPr>
            <a:spLocks noGrp="1"/>
          </p:cNvSpPr>
          <p:nvPr>
            <p:ph type="sldNum" sz="quarter" idx="4294967295"/>
          </p:nvPr>
        </p:nvSpPr>
        <p:spPr>
          <a:xfrm>
            <a:off x="3760237" y="6447064"/>
            <a:ext cx="1149414" cy="327349"/>
          </a:xfrm>
          <a:prstGeom prst="rect">
            <a:avLst/>
          </a:prstGeom>
        </p:spPr>
        <p:txBody>
          <a:bodyPr/>
          <a:lstStyle/>
          <a:p>
            <a:fld id="{BDF65B5A-95D7-4AE5-867A-9A912C40B1E0}" type="slidenum">
              <a:rPr lang="en-US" smtClean="0">
                <a:latin typeface="Arial" pitchFamily="34" charset="0"/>
                <a:cs typeface="Arial" pitchFamily="34" charset="0"/>
              </a:rPr>
              <a:t>18</a:t>
            </a:fld>
            <a:endParaRPr lang="en-US">
              <a:latin typeface="Arial" pitchFamily="34" charset="0"/>
              <a:cs typeface="Arial" pitchFamily="34" charset="0"/>
            </a:endParaRPr>
          </a:p>
        </p:txBody>
      </p:sp>
    </p:spTree>
    <p:extLst>
      <p:ext uri="{BB962C8B-B14F-4D97-AF65-F5344CB8AC3E}">
        <p14:creationId xmlns:p14="http://schemas.microsoft.com/office/powerpoint/2010/main" val="1494154004"/>
      </p:ext>
    </p:extLst>
  </p:cSld>
  <p:clrMapOvr>
    <a:masterClrMapping/>
  </p:clrMapOvr>
  <p:transition spd="med">
    <p:pull dir="l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868" y="0"/>
            <a:ext cx="8315132" cy="1066800"/>
          </a:xfrm>
        </p:spPr>
        <p:txBody>
          <a:bodyPr/>
          <a:lstStyle/>
          <a:p>
            <a:r>
              <a:rPr lang="en-US"/>
              <a:t>Pass-Thru Still Advantageous over C Corporation – With One Exception</a:t>
            </a:r>
          </a:p>
        </p:txBody>
      </p:sp>
      <p:sp>
        <p:nvSpPr>
          <p:cNvPr id="4" name="Slide Number Placeholder 3"/>
          <p:cNvSpPr>
            <a:spLocks noGrp="1"/>
          </p:cNvSpPr>
          <p:nvPr>
            <p:ph type="sldNum" sz="quarter" idx="12"/>
          </p:nvPr>
        </p:nvSpPr>
        <p:spPr>
          <a:xfrm>
            <a:off x="3844213" y="6555725"/>
            <a:ext cx="914400" cy="155448"/>
          </a:xfrm>
        </p:spPr>
        <p:txBody>
          <a:bodyPr/>
          <a:lstStyle/>
          <a:p>
            <a:pPr>
              <a:defRPr/>
            </a:pPr>
            <a:fld id="{E2D1B1DA-5660-41BF-914E-3C6F76670746}" type="slidenum">
              <a:rPr lang="en-US" smtClean="0"/>
              <a:pPr>
                <a:defRPr/>
              </a:pPr>
              <a:t>19</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82920975"/>
              </p:ext>
            </p:extLst>
          </p:nvPr>
        </p:nvGraphicFramePr>
        <p:xfrm>
          <a:off x="447868" y="1173498"/>
          <a:ext cx="8126965" cy="5144589"/>
        </p:xfrm>
        <a:graphic>
          <a:graphicData uri="http://schemas.openxmlformats.org/drawingml/2006/table">
            <a:tbl>
              <a:tblPr firstRow="1" firstCol="1" lastRow="1" lastCol="1" bandRow="1" bandCol="1">
                <a:tableStyleId>{69012ECD-51FC-41F1-AA8D-1B2483CD663E}</a:tableStyleId>
              </a:tblPr>
              <a:tblGrid>
                <a:gridCol w="2383724">
                  <a:extLst>
                    <a:ext uri="{9D8B030D-6E8A-4147-A177-3AD203B41FA5}">
                      <a16:colId xmlns:a16="http://schemas.microsoft.com/office/drawing/2014/main" val="20000"/>
                    </a:ext>
                  </a:extLst>
                </a:gridCol>
                <a:gridCol w="1295325">
                  <a:extLst>
                    <a:ext uri="{9D8B030D-6E8A-4147-A177-3AD203B41FA5}">
                      <a16:colId xmlns:a16="http://schemas.microsoft.com/office/drawing/2014/main" val="20001"/>
                    </a:ext>
                  </a:extLst>
                </a:gridCol>
                <a:gridCol w="1465650">
                  <a:extLst>
                    <a:ext uri="{9D8B030D-6E8A-4147-A177-3AD203B41FA5}">
                      <a16:colId xmlns:a16="http://schemas.microsoft.com/office/drawing/2014/main" val="20002"/>
                    </a:ext>
                  </a:extLst>
                </a:gridCol>
                <a:gridCol w="1343178">
                  <a:extLst>
                    <a:ext uri="{9D8B030D-6E8A-4147-A177-3AD203B41FA5}">
                      <a16:colId xmlns:a16="http://schemas.microsoft.com/office/drawing/2014/main" val="20003"/>
                    </a:ext>
                  </a:extLst>
                </a:gridCol>
                <a:gridCol w="1639088">
                  <a:extLst>
                    <a:ext uri="{9D8B030D-6E8A-4147-A177-3AD203B41FA5}">
                      <a16:colId xmlns:a16="http://schemas.microsoft.com/office/drawing/2014/main" val="20004"/>
                    </a:ext>
                  </a:extLst>
                </a:gridCol>
              </a:tblGrid>
              <a:tr h="640080">
                <a:tc>
                  <a:txBody>
                    <a:bodyPr/>
                    <a:lstStyle/>
                    <a:p>
                      <a:pPr marL="0" marR="0">
                        <a:spcBef>
                          <a:spcPct val="0"/>
                        </a:spcBef>
                        <a:spcAft>
                          <a:spcPct val="0"/>
                        </a:spcAft>
                      </a:pPr>
                      <a:r>
                        <a:rPr lang="en-US" sz="1500" u="none" strike="noStrike">
                          <a:solidFill>
                            <a:schemeClr val="accent5">
                              <a:lumMod val="75000"/>
                            </a:schemeClr>
                          </a:solidFill>
                          <a:effectLst/>
                        </a:rPr>
                        <a:t> </a:t>
                      </a:r>
                      <a:endParaRPr lang="en-US" sz="1500">
                        <a:solidFill>
                          <a:schemeClr val="accent5">
                            <a:lumMod val="75000"/>
                          </a:schemeClr>
                        </a:solidFill>
                        <a:effectLst/>
                      </a:endParaRPr>
                    </a:p>
                    <a:p>
                      <a:pPr marL="0" marR="0">
                        <a:spcBef>
                          <a:spcPct val="0"/>
                        </a:spcBef>
                        <a:spcAft>
                          <a:spcPct val="0"/>
                        </a:spcAft>
                      </a:pPr>
                      <a:r>
                        <a:rPr lang="en-US" sz="1500" u="none" strike="noStrike">
                          <a:solidFill>
                            <a:schemeClr val="accent5">
                              <a:lumMod val="75000"/>
                            </a:schemeClr>
                          </a:solidFill>
                          <a:effectLst/>
                        </a:rPr>
                        <a:t> </a:t>
                      </a:r>
                      <a:r>
                        <a:rPr lang="en-US" sz="1500" u="sng">
                          <a:solidFill>
                            <a:schemeClr val="accent5">
                              <a:lumMod val="75000"/>
                            </a:schemeClr>
                          </a:solidFill>
                          <a:effectLst/>
                        </a:rPr>
                        <a:t>Entity Classification</a:t>
                      </a:r>
                      <a:endParaRPr lang="en-US" sz="8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a:spcBef>
                          <a:spcPct val="0"/>
                        </a:spcBef>
                        <a:spcAft>
                          <a:spcPct val="0"/>
                        </a:spcAft>
                      </a:pPr>
                      <a:r>
                        <a:rPr lang="en-US" sz="1500" u="none" strike="noStrike">
                          <a:solidFill>
                            <a:schemeClr val="accent5">
                              <a:lumMod val="75000"/>
                            </a:schemeClr>
                          </a:solidFill>
                          <a:effectLst/>
                        </a:rPr>
                        <a:t> </a:t>
                      </a:r>
                      <a:endParaRPr lang="en-US" sz="1500">
                        <a:solidFill>
                          <a:schemeClr val="accent5">
                            <a:lumMod val="75000"/>
                          </a:schemeClr>
                        </a:solidFill>
                        <a:effectLst/>
                      </a:endParaRPr>
                    </a:p>
                    <a:p>
                      <a:pPr marL="0" marR="0" algn="ctr">
                        <a:spcBef>
                          <a:spcPct val="0"/>
                        </a:spcBef>
                        <a:spcAft>
                          <a:spcPct val="0"/>
                        </a:spcAft>
                      </a:pPr>
                      <a:r>
                        <a:rPr lang="en-US" sz="1500" u="sng">
                          <a:solidFill>
                            <a:schemeClr val="accent5">
                              <a:lumMod val="75000"/>
                            </a:schemeClr>
                          </a:solidFill>
                          <a:effectLst/>
                        </a:rPr>
                        <a:t>Corporate </a:t>
                      </a:r>
                      <a:br>
                        <a:rPr lang="en-US" sz="1500" u="sng">
                          <a:solidFill>
                            <a:schemeClr val="accent5">
                              <a:lumMod val="75000"/>
                            </a:schemeClr>
                          </a:solidFill>
                          <a:effectLst/>
                        </a:rPr>
                      </a:br>
                      <a:r>
                        <a:rPr lang="en-US" sz="1500" u="sng">
                          <a:solidFill>
                            <a:schemeClr val="accent5">
                              <a:lumMod val="75000"/>
                            </a:schemeClr>
                          </a:solidFill>
                          <a:effectLst/>
                        </a:rPr>
                        <a:t>Income Tax</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a:spcBef>
                          <a:spcPct val="0"/>
                        </a:spcBef>
                        <a:spcAft>
                          <a:spcPct val="0"/>
                        </a:spcAft>
                      </a:pPr>
                      <a:r>
                        <a:rPr lang="en-US" sz="1500" u="none" strike="noStrike">
                          <a:solidFill>
                            <a:schemeClr val="accent5">
                              <a:lumMod val="75000"/>
                            </a:schemeClr>
                          </a:solidFill>
                          <a:effectLst/>
                        </a:rPr>
                        <a:t> </a:t>
                      </a:r>
                    </a:p>
                    <a:p>
                      <a:pPr marL="0" marR="0" algn="ctr">
                        <a:spcBef>
                          <a:spcPct val="0"/>
                        </a:spcBef>
                        <a:spcAft>
                          <a:spcPct val="0"/>
                        </a:spcAft>
                      </a:pPr>
                      <a:r>
                        <a:rPr lang="en-US" sz="1500" u="sng">
                          <a:solidFill>
                            <a:schemeClr val="accent5">
                              <a:lumMod val="75000"/>
                            </a:schemeClr>
                          </a:solidFill>
                          <a:effectLst/>
                        </a:rPr>
                        <a:t>Individual Income Tax</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a:spcBef>
                          <a:spcPct val="0"/>
                        </a:spcBef>
                        <a:spcAft>
                          <a:spcPct val="0"/>
                        </a:spcAft>
                      </a:pPr>
                      <a:endParaRPr lang="en-US" sz="1100" u="sng">
                        <a:solidFill>
                          <a:schemeClr val="accent5">
                            <a:lumMod val="75000"/>
                          </a:schemeClr>
                        </a:solidFill>
                        <a:effectLst/>
                      </a:endParaRPr>
                    </a:p>
                    <a:p>
                      <a:pPr marL="0" marR="0" algn="ctr">
                        <a:spcBef>
                          <a:spcPct val="0"/>
                        </a:spcBef>
                        <a:spcAft>
                          <a:spcPct val="0"/>
                        </a:spcAft>
                      </a:pPr>
                      <a:r>
                        <a:rPr lang="en-US" sz="1500" u="sng">
                          <a:solidFill>
                            <a:schemeClr val="accent5">
                              <a:lumMod val="75000"/>
                            </a:schemeClr>
                          </a:solidFill>
                          <a:effectLst/>
                        </a:rPr>
                        <a:t>Net Investment Income Tax</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lgn="ctr">
                        <a:spcBef>
                          <a:spcPct val="0"/>
                        </a:spcBef>
                        <a:spcAft>
                          <a:spcPct val="0"/>
                        </a:spcAft>
                      </a:pPr>
                      <a:r>
                        <a:rPr lang="en-US" sz="1000" u="none" strike="noStrike">
                          <a:solidFill>
                            <a:schemeClr val="accent5">
                              <a:lumMod val="75000"/>
                            </a:schemeClr>
                          </a:solidFill>
                          <a:effectLst/>
                        </a:rPr>
                        <a:t> </a:t>
                      </a:r>
                      <a:endParaRPr lang="en-US" sz="1000">
                        <a:solidFill>
                          <a:schemeClr val="accent5">
                            <a:lumMod val="75000"/>
                          </a:schemeClr>
                        </a:solidFill>
                        <a:effectLst/>
                      </a:endParaRPr>
                    </a:p>
                    <a:p>
                      <a:pPr marL="0" marR="0" algn="ctr">
                        <a:spcBef>
                          <a:spcPct val="0"/>
                        </a:spcBef>
                        <a:spcAft>
                          <a:spcPct val="0"/>
                        </a:spcAft>
                      </a:pPr>
                      <a:r>
                        <a:rPr lang="en-US" sz="1500" u="sng">
                          <a:solidFill>
                            <a:schemeClr val="accent5">
                              <a:lumMod val="75000"/>
                            </a:schemeClr>
                          </a:solidFill>
                          <a:effectLst/>
                        </a:rPr>
                        <a:t>Combined </a:t>
                      </a:r>
                      <a:br>
                        <a:rPr lang="en-US" sz="1500" u="sng">
                          <a:solidFill>
                            <a:schemeClr val="accent5">
                              <a:lumMod val="75000"/>
                            </a:schemeClr>
                          </a:solidFill>
                          <a:effectLst/>
                        </a:rPr>
                      </a:br>
                      <a:r>
                        <a:rPr lang="en-US" sz="1500" u="sng">
                          <a:solidFill>
                            <a:schemeClr val="accent5">
                              <a:lumMod val="75000"/>
                            </a:schemeClr>
                          </a:solidFill>
                          <a:effectLst/>
                        </a:rPr>
                        <a:t>Federal Tax</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622136">
                <a:tc>
                  <a:txBody>
                    <a:bodyPr/>
                    <a:lstStyle/>
                    <a:p>
                      <a:pPr marL="0" marR="0">
                        <a:spcBef>
                          <a:spcPct val="0"/>
                        </a:spcBef>
                        <a:spcAft>
                          <a:spcPct val="0"/>
                        </a:spcAft>
                      </a:pPr>
                      <a:r>
                        <a:rPr lang="en-US" sz="1300">
                          <a:solidFill>
                            <a:schemeClr val="accent5">
                              <a:lumMod val="75000"/>
                            </a:schemeClr>
                          </a:solidFill>
                          <a:effectLst/>
                        </a:rPr>
                        <a:t>C Corporation - distribute 100% of net earnings as dividend</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21%</a:t>
                      </a:r>
                    </a:p>
                    <a:p>
                      <a:pPr marL="0" marR="0" algn="ctr">
                        <a:spcBef>
                          <a:spcPct val="0"/>
                        </a:spcBef>
                        <a:spcAft>
                          <a:spcPct val="0"/>
                        </a:spcAft>
                      </a:pPr>
                      <a:r>
                        <a:rPr lang="en-US" sz="1300">
                          <a:solidFill>
                            <a:schemeClr val="accent5">
                              <a:lumMod val="75000"/>
                            </a:schemeClr>
                          </a:solidFill>
                          <a:effectLst/>
                        </a:rPr>
                        <a:t> </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20% of net </a:t>
                      </a:r>
                      <a:br>
                        <a:rPr lang="en-US" sz="1300">
                          <a:solidFill>
                            <a:schemeClr val="accent5">
                              <a:lumMod val="75000"/>
                            </a:schemeClr>
                          </a:solidFill>
                          <a:effectLst/>
                        </a:rPr>
                      </a:br>
                      <a:r>
                        <a:rPr lang="en-US" sz="1300">
                          <a:solidFill>
                            <a:schemeClr val="accent5">
                              <a:lumMod val="75000"/>
                            </a:schemeClr>
                          </a:solidFill>
                          <a:effectLst/>
                        </a:rPr>
                        <a:t>dividend distribution</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3.8% of net dividend distribution</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500">
                          <a:solidFill>
                            <a:schemeClr val="accent5">
                              <a:lumMod val="75000"/>
                            </a:schemeClr>
                          </a:solidFill>
                          <a:effectLst/>
                        </a:rPr>
                        <a:t>39.8%</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85800">
                <a:tc>
                  <a:txBody>
                    <a:bodyPr/>
                    <a:lstStyle/>
                    <a:p>
                      <a:pPr marL="0" marR="0">
                        <a:spcBef>
                          <a:spcPct val="0"/>
                        </a:spcBef>
                        <a:spcAft>
                          <a:spcPct val="0"/>
                        </a:spcAft>
                      </a:pPr>
                      <a:r>
                        <a:rPr lang="en-US" sz="1300">
                          <a:solidFill>
                            <a:schemeClr val="accent5">
                              <a:lumMod val="75000"/>
                            </a:schemeClr>
                          </a:solidFill>
                          <a:effectLst/>
                        </a:rPr>
                        <a:t>C Corporation – no distributions, hold for 5 years and qualify under Code Sec. 1202</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21%</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ct val="0"/>
                        </a:spcBef>
                        <a:spcAft>
                          <a:spcPct val="0"/>
                        </a:spcAft>
                      </a:pPr>
                      <a:r>
                        <a:rPr lang="en-US" sz="1300">
                          <a:solidFill>
                            <a:schemeClr val="accent5">
                              <a:lumMod val="75000"/>
                            </a:schemeClr>
                          </a:solidFill>
                          <a:effectLst/>
                        </a:rPr>
                        <a:t>                0%</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0%</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500">
                          <a:solidFill>
                            <a:schemeClr val="accent5">
                              <a:lumMod val="75000"/>
                            </a:schemeClr>
                          </a:solidFill>
                          <a:effectLst/>
                        </a:rPr>
                        <a:t>21%</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55505">
                <a:tc>
                  <a:txBody>
                    <a:bodyPr/>
                    <a:lstStyle/>
                    <a:p>
                      <a:pPr marL="0" marR="0">
                        <a:spcBef>
                          <a:spcPct val="0"/>
                        </a:spcBef>
                        <a:spcAft>
                          <a:spcPct val="0"/>
                        </a:spcAft>
                      </a:pPr>
                      <a:r>
                        <a:rPr lang="en-US" sz="1300">
                          <a:solidFill>
                            <a:schemeClr val="accent5">
                              <a:lumMod val="75000"/>
                            </a:schemeClr>
                          </a:solidFill>
                          <a:effectLst/>
                        </a:rPr>
                        <a:t>C Corporation - pay out 100% of earnings as compensation</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0%</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37%</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3.8%</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500">
                          <a:solidFill>
                            <a:schemeClr val="accent5">
                              <a:lumMod val="75000"/>
                            </a:schemeClr>
                          </a:solidFill>
                          <a:effectLst/>
                        </a:rPr>
                        <a:t>40.8%</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29514">
                <a:tc>
                  <a:txBody>
                    <a:bodyPr/>
                    <a:lstStyle/>
                    <a:p>
                      <a:pPr marL="0" marR="0">
                        <a:spcBef>
                          <a:spcPct val="0"/>
                        </a:spcBef>
                        <a:spcAft>
                          <a:spcPct val="0"/>
                        </a:spcAft>
                      </a:pPr>
                      <a:r>
                        <a:rPr lang="en-US" sz="1300">
                          <a:solidFill>
                            <a:schemeClr val="accent5">
                              <a:lumMod val="75000"/>
                            </a:schemeClr>
                          </a:solidFill>
                          <a:effectLst/>
                        </a:rPr>
                        <a:t>Pass-thru entity (S corporation or partnership) in specified service business and material participation by owner</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0%</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37%</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0%</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500">
                          <a:solidFill>
                            <a:schemeClr val="accent5">
                              <a:lumMod val="75000"/>
                            </a:schemeClr>
                          </a:solidFill>
                          <a:effectLst/>
                        </a:rPr>
                        <a:t>37%</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868680">
                <a:tc>
                  <a:txBody>
                    <a:bodyPr/>
                    <a:lstStyle/>
                    <a:p>
                      <a:pPr marL="0" marR="0">
                        <a:spcBef>
                          <a:spcPct val="0"/>
                        </a:spcBef>
                        <a:spcAft>
                          <a:spcPct val="0"/>
                        </a:spcAft>
                      </a:pPr>
                      <a:r>
                        <a:rPr lang="en-US" sz="1300">
                          <a:solidFill>
                            <a:schemeClr val="accent5">
                              <a:lumMod val="75000"/>
                            </a:schemeClr>
                          </a:solidFill>
                          <a:effectLst/>
                        </a:rPr>
                        <a:t>Pass-thru entity (S corporation or partnership) not in specified service business, with QBI and material participation of owner</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0%</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29.6%</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a:solidFill>
                            <a:schemeClr val="accent5">
                              <a:lumMod val="75000"/>
                            </a:schemeClr>
                          </a:solidFill>
                          <a:effectLst/>
                        </a:rPr>
                        <a:t>0%</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500">
                          <a:solidFill>
                            <a:schemeClr val="accent5">
                              <a:lumMod val="75000"/>
                            </a:schemeClr>
                          </a:solidFill>
                          <a:effectLst/>
                        </a:rPr>
                        <a:t>29.6%</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829514">
                <a:tc>
                  <a:txBody>
                    <a:bodyPr/>
                    <a:lstStyle/>
                    <a:p>
                      <a:pPr marL="0" marR="0">
                        <a:spcBef>
                          <a:spcPct val="0"/>
                        </a:spcBef>
                        <a:spcAft>
                          <a:spcPct val="0"/>
                        </a:spcAft>
                      </a:pPr>
                      <a:r>
                        <a:rPr lang="en-US" sz="1300">
                          <a:solidFill>
                            <a:schemeClr val="accent5">
                              <a:lumMod val="75000"/>
                            </a:schemeClr>
                          </a:solidFill>
                          <a:effectLst/>
                        </a:rPr>
                        <a:t>Pass-thru entity (S corporation or partnership) not in specified service business, with QBI and passive owner</a:t>
                      </a:r>
                      <a:endParaRPr lang="en-US" sz="13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b="0">
                          <a:solidFill>
                            <a:schemeClr val="accent5">
                              <a:lumMod val="75000"/>
                            </a:schemeClr>
                          </a:solidFill>
                          <a:effectLst/>
                        </a:rPr>
                        <a:t>0%</a:t>
                      </a:r>
                      <a:endParaRPr lang="en-US" sz="1300" b="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b="0">
                          <a:solidFill>
                            <a:schemeClr val="accent5">
                              <a:lumMod val="75000"/>
                            </a:schemeClr>
                          </a:solidFill>
                          <a:effectLst/>
                        </a:rPr>
                        <a:t>29.6%</a:t>
                      </a:r>
                      <a:endParaRPr lang="en-US" sz="1300" b="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300" b="0">
                          <a:solidFill>
                            <a:schemeClr val="accent5">
                              <a:lumMod val="75000"/>
                            </a:schemeClr>
                          </a:solidFill>
                          <a:effectLst/>
                        </a:rPr>
                        <a:t>3.8%</a:t>
                      </a:r>
                      <a:endParaRPr lang="en-US" sz="1300" b="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ct val="0"/>
                        </a:spcBef>
                        <a:spcAft>
                          <a:spcPct val="0"/>
                        </a:spcAft>
                      </a:pPr>
                      <a:r>
                        <a:rPr lang="en-US" sz="1500">
                          <a:solidFill>
                            <a:schemeClr val="accent5">
                              <a:lumMod val="75000"/>
                            </a:schemeClr>
                          </a:solidFill>
                          <a:effectLst/>
                        </a:rPr>
                        <a:t>33.4%</a:t>
                      </a:r>
                      <a:endParaRPr lang="en-US" sz="1500">
                        <a:solidFill>
                          <a:schemeClr val="accent5">
                            <a:lumMod val="75000"/>
                          </a:schemeClr>
                        </a:solidFill>
                        <a:effectLst/>
                        <a:latin typeface="CG Times" panose="02020603050405020304" pitchFamily="18" charset="0"/>
                        <a:ea typeface="Calibri" panose="020F0502020204030204" pitchFamily="34" charset="0"/>
                        <a:cs typeface="Times New Roman" panose="02020603050405020304" pitchFamily="18" charset="0"/>
                      </a:endParaRPr>
                    </a:p>
                  </a:txBody>
                  <a:tcPr marL="64951" marR="649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95503614"/>
      </p:ext>
    </p:extLst>
  </p:cSld>
  <p:clrMapOvr>
    <a:masterClrMapping/>
  </p:clrMapOvr>
  <p:transition spd="med">
    <p:pull dir="l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93" y="247650"/>
            <a:ext cx="8035212" cy="1066800"/>
          </a:xfrm>
        </p:spPr>
        <p:txBody>
          <a:bodyPr/>
          <a:lstStyle/>
          <a:p>
            <a:r>
              <a:rPr lang="en-US" sz="2400"/>
              <a:t>Structuring Mergers, Acquisitions, and Private Equity Recaps When the Target is an S Corporation </a:t>
            </a:r>
            <a:br>
              <a:rPr lang="en-US" sz="2400"/>
            </a:br>
            <a:endParaRPr lang="en-US" sz="2400" b="1"/>
          </a:p>
        </p:txBody>
      </p:sp>
      <p:sp>
        <p:nvSpPr>
          <p:cNvPr id="3" name="Content Placeholder 2"/>
          <p:cNvSpPr>
            <a:spLocks noGrp="1"/>
          </p:cNvSpPr>
          <p:nvPr>
            <p:ph idx="1"/>
          </p:nvPr>
        </p:nvSpPr>
        <p:spPr/>
        <p:txBody>
          <a:bodyPr/>
          <a:lstStyle/>
          <a:p>
            <a:pPr marL="344488" lvl="1" indent="0">
              <a:spcBef>
                <a:spcPts val="1200"/>
              </a:spcBef>
              <a:spcAft>
                <a:spcPts val="1800"/>
              </a:spcAft>
              <a:buClr>
                <a:schemeClr val="accent5">
                  <a:lumMod val="75000"/>
                </a:schemeClr>
              </a:buClr>
              <a:buNone/>
            </a:pPr>
            <a:endParaRPr lang="en-US" sz="2800" b="1" dirty="0">
              <a:solidFill>
                <a:srgbClr val="001F5E"/>
              </a:solidFill>
            </a:endParaRPr>
          </a:p>
          <a:p>
            <a:pPr marL="344488" lvl="1" indent="0">
              <a:spcBef>
                <a:spcPts val="1200"/>
              </a:spcBef>
              <a:spcAft>
                <a:spcPts val="1800"/>
              </a:spcAft>
              <a:buClr>
                <a:schemeClr val="accent5">
                  <a:lumMod val="75000"/>
                </a:schemeClr>
              </a:buClr>
              <a:buNone/>
            </a:pPr>
            <a:endParaRPr lang="en-US" sz="2800" b="1" dirty="0">
              <a:solidFill>
                <a:srgbClr val="001F5E"/>
              </a:solidFill>
            </a:endParaRPr>
          </a:p>
          <a:p>
            <a:pPr marL="344488" lvl="1" indent="0">
              <a:spcBef>
                <a:spcPts val="1200"/>
              </a:spcBef>
              <a:spcAft>
                <a:spcPts val="1800"/>
              </a:spcAft>
              <a:buClr>
                <a:schemeClr val="accent5">
                  <a:lumMod val="75000"/>
                </a:schemeClr>
              </a:buClr>
              <a:buNone/>
            </a:pPr>
            <a:r>
              <a:rPr lang="en-US" sz="2800" b="1" dirty="0">
                <a:solidFill>
                  <a:schemeClr val="accent5">
                    <a:lumMod val="75000"/>
                  </a:schemeClr>
                </a:solidFill>
              </a:rPr>
              <a:t>Business Tax Provisions of the TCJA of 2017</a:t>
            </a: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2</a:t>
            </a:fld>
            <a:endParaRPr lang="en-US">
              <a:latin typeface="Arial" pitchFamily="34" charset="0"/>
              <a:cs typeface="Arial" pitchFamily="34" charset="0"/>
            </a:endParaRPr>
          </a:p>
        </p:txBody>
      </p:sp>
    </p:spTree>
  </p:cSld>
  <p:clrMapOvr>
    <a:masterClrMapping/>
  </p:clrMapOvr>
  <p:transition spd="med">
    <p:pull dir="l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60" y="0"/>
            <a:ext cx="8287139" cy="1066800"/>
          </a:xfrm>
        </p:spPr>
        <p:txBody>
          <a:bodyPr>
            <a:normAutofit/>
          </a:bodyPr>
          <a:lstStyle/>
          <a:p>
            <a:r>
              <a:rPr lang="en-US" sz="2800"/>
              <a:t>Limitation on the Deduction of Business Interest – Section 163(j)</a:t>
            </a:r>
          </a:p>
        </p:txBody>
      </p:sp>
      <p:sp>
        <p:nvSpPr>
          <p:cNvPr id="3" name="Content Placeholder 2"/>
          <p:cNvSpPr>
            <a:spLocks noGrp="1"/>
          </p:cNvSpPr>
          <p:nvPr>
            <p:ph idx="1"/>
          </p:nvPr>
        </p:nvSpPr>
        <p:spPr>
          <a:xfrm>
            <a:off x="475860" y="1166949"/>
            <a:ext cx="8117633" cy="5167807"/>
          </a:xfrm>
        </p:spPr>
        <p:txBody>
          <a:bodyPr>
            <a:noAutofit/>
          </a:bodyPr>
          <a:lstStyle/>
          <a:p>
            <a:pPr marL="288925" indent="-288925" algn="just">
              <a:buClr>
                <a:schemeClr val="accent5">
                  <a:lumMod val="75000"/>
                </a:schemeClr>
              </a:buClr>
            </a:pPr>
            <a:r>
              <a:rPr lang="en-US" sz="2000" dirty="0">
                <a:solidFill>
                  <a:schemeClr val="accent5">
                    <a:lumMod val="75000"/>
                  </a:schemeClr>
                </a:solidFill>
              </a:rPr>
              <a:t>In general, new Section 163(j) finds its origin in old Section 163(j), which was aimed to prevent “dividend stripping” – a practice by which foreign corporations with U.S. subsidiaries capitalized their subsidiaries with "excessive" debt which was held by the foreign parent or affiliate or held by another foreign entity exempt from U.S. taxation and guaranteed by the foreign parent or related entity.  These practices reduced the U.S. tax liability of U.S. persons while “shifting income – in the form of interest income – to non-taxable entities for U.S. tax purposes.</a:t>
            </a:r>
          </a:p>
          <a:p>
            <a:pPr marL="288925" indent="-288925" algn="just">
              <a:buClr>
                <a:schemeClr val="accent5">
                  <a:lumMod val="75000"/>
                </a:schemeClr>
              </a:buClr>
            </a:pPr>
            <a:r>
              <a:rPr lang="en-US" sz="2000" dirty="0">
                <a:solidFill>
                  <a:schemeClr val="accent5">
                    <a:lumMod val="75000"/>
                  </a:schemeClr>
                </a:solidFill>
              </a:rPr>
              <a:t>The aim of new Section 163(j) is much broader.  It is to defer or disallow interest expense deductions which are deemed to be excessive in relation to the adjusted taxable income of the borrower.  Unlike old Section 163(j) or new Section 199A, new Section 163(j) applies to virtually all categories, with a few exceptions. This limitation must be considered in certain leveraged acquisitions. </a:t>
            </a:r>
          </a:p>
          <a:p>
            <a:pPr marL="288925" indent="-288925" algn="just">
              <a:buClr>
                <a:schemeClr val="accent5">
                  <a:lumMod val="75000"/>
                </a:schemeClr>
              </a:buClr>
            </a:pPr>
            <a:r>
              <a:rPr lang="en-US" sz="2000" dirty="0">
                <a:solidFill>
                  <a:schemeClr val="accent5">
                    <a:lumMod val="75000"/>
                  </a:schemeClr>
                </a:solidFill>
              </a:rPr>
              <a:t>The new interest deduction limitation is permanent. Unlike the Section 199A Deduction, it does not "sunset" in 2026.</a:t>
            </a:r>
          </a:p>
        </p:txBody>
      </p:sp>
      <p:sp>
        <p:nvSpPr>
          <p:cNvPr id="4" name="Slide Number Placeholder 3"/>
          <p:cNvSpPr>
            <a:spLocks noGrp="1"/>
          </p:cNvSpPr>
          <p:nvPr>
            <p:ph type="sldNum" sz="quarter" idx="12"/>
          </p:nvPr>
        </p:nvSpPr>
        <p:spPr>
          <a:xfrm>
            <a:off x="4030046" y="6529175"/>
            <a:ext cx="914400" cy="155448"/>
          </a:xfrm>
        </p:spPr>
        <p:txBody>
          <a:bodyPr/>
          <a:lstStyle/>
          <a:p>
            <a:fld id="{850BEA78-8F01-4CF4-BA7F-1779BE85B204}" type="slidenum">
              <a:rPr lang="en-US" smtClean="0"/>
              <a:t>20</a:t>
            </a:fld>
            <a:endParaRPr lang="en-US"/>
          </a:p>
        </p:txBody>
      </p:sp>
    </p:spTree>
    <p:extLst>
      <p:ext uri="{BB962C8B-B14F-4D97-AF65-F5344CB8AC3E}">
        <p14:creationId xmlns:p14="http://schemas.microsoft.com/office/powerpoint/2010/main" val="1042744649"/>
      </p:ext>
    </p:extLst>
  </p:cSld>
  <p:clrMapOvr>
    <a:masterClrMapping/>
  </p:clrMapOvr>
  <p:transition spd="med">
    <p:pull dir="l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066800"/>
          </a:xfrm>
        </p:spPr>
        <p:txBody>
          <a:bodyPr>
            <a:normAutofit/>
          </a:bodyPr>
          <a:lstStyle/>
          <a:p>
            <a:r>
              <a:rPr lang="en-US" sz="2800"/>
              <a:t>Limitation on the Deduction of Business Interest – Section 163(j)</a:t>
            </a:r>
          </a:p>
        </p:txBody>
      </p:sp>
      <p:sp>
        <p:nvSpPr>
          <p:cNvPr id="3" name="Content Placeholder 2"/>
          <p:cNvSpPr>
            <a:spLocks noGrp="1"/>
          </p:cNvSpPr>
          <p:nvPr>
            <p:ph idx="1"/>
          </p:nvPr>
        </p:nvSpPr>
        <p:spPr>
          <a:xfrm>
            <a:off x="391886" y="1329611"/>
            <a:ext cx="8305800" cy="4772609"/>
          </a:xfrm>
        </p:spPr>
        <p:txBody>
          <a:bodyPr>
            <a:noAutofit/>
          </a:bodyPr>
          <a:lstStyle/>
          <a:p>
            <a:pPr marL="0" indent="0" algn="just">
              <a:spcAft>
                <a:spcPct val="0"/>
              </a:spcAft>
              <a:buNone/>
            </a:pPr>
            <a:r>
              <a:rPr lang="en-US" sz="2200" b="1">
                <a:solidFill>
                  <a:schemeClr val="accent5">
                    <a:lumMod val="75000"/>
                  </a:schemeClr>
                </a:solidFill>
              </a:rPr>
              <a:t>The General Rule – </a:t>
            </a:r>
            <a:r>
              <a:rPr lang="en-US" sz="2200">
                <a:solidFill>
                  <a:schemeClr val="accent5">
                    <a:lumMod val="75000"/>
                  </a:schemeClr>
                </a:solidFill>
              </a:rPr>
              <a:t>The deduction for “business interest” of a taxpayer for any taxable year may not exceed 30% of the taxpayer’s adjusted taxable income – which item is determined without regard to business interest expense deductions.  This limitation is applied at the entity level, even for pass through entities, such as partnerships.</a:t>
            </a:r>
          </a:p>
          <a:p>
            <a:pPr marL="0" indent="0" algn="just">
              <a:spcAft>
                <a:spcPct val="0"/>
              </a:spcAft>
              <a:buNone/>
            </a:pPr>
            <a:endParaRPr lang="en-US" sz="2200">
              <a:solidFill>
                <a:schemeClr val="accent5">
                  <a:lumMod val="75000"/>
                </a:schemeClr>
              </a:solidFill>
            </a:endParaRPr>
          </a:p>
          <a:p>
            <a:pPr marL="0" indent="0" algn="just">
              <a:buNone/>
            </a:pPr>
            <a:r>
              <a:rPr lang="en-US" sz="2200" b="1">
                <a:solidFill>
                  <a:schemeClr val="accent5">
                    <a:lumMod val="75000"/>
                  </a:schemeClr>
                </a:solidFill>
              </a:rPr>
              <a:t>What is Business Interest? </a:t>
            </a:r>
          </a:p>
          <a:p>
            <a:pPr marL="512763" indent="-279400" algn="just">
              <a:buClr>
                <a:schemeClr val="accent5">
                  <a:lumMod val="75000"/>
                </a:schemeClr>
              </a:buClr>
            </a:pPr>
            <a:r>
              <a:rPr lang="en-US" sz="2200">
                <a:solidFill>
                  <a:schemeClr val="accent5">
                    <a:lumMod val="75000"/>
                  </a:schemeClr>
                </a:solidFill>
              </a:rPr>
              <a:t>Interest on indebtedness incurred for purposes of the trade or business.  This does not include investment interest expense incurred to purchase or carry passive investments, such as stock or other securities.</a:t>
            </a:r>
          </a:p>
          <a:p>
            <a:pPr marL="512763" indent="-279400" algn="just">
              <a:buClr>
                <a:schemeClr val="accent5">
                  <a:lumMod val="75000"/>
                </a:schemeClr>
              </a:buClr>
            </a:pPr>
            <a:r>
              <a:rPr lang="en-US" sz="2200">
                <a:solidFill>
                  <a:schemeClr val="accent5">
                    <a:lumMod val="75000"/>
                  </a:schemeClr>
                </a:solidFill>
              </a:rPr>
              <a:t>Interest is given the same meaning as for general income tax purposes.  Thus, it includes original issue discount.</a:t>
            </a:r>
          </a:p>
          <a:p>
            <a:pPr marL="0" indent="0" algn="just">
              <a:buNone/>
            </a:pPr>
            <a:endParaRPr lang="en-US" sz="2000"/>
          </a:p>
          <a:p>
            <a:pPr algn="just"/>
            <a:endParaRPr lang="en-US" sz="2000"/>
          </a:p>
        </p:txBody>
      </p:sp>
      <p:sp>
        <p:nvSpPr>
          <p:cNvPr id="4" name="Slide Number Placeholder 3"/>
          <p:cNvSpPr>
            <a:spLocks noGrp="1"/>
          </p:cNvSpPr>
          <p:nvPr>
            <p:ph type="sldNum" sz="quarter" idx="12"/>
          </p:nvPr>
        </p:nvSpPr>
        <p:spPr>
          <a:xfrm>
            <a:off x="3985726" y="6567227"/>
            <a:ext cx="914400" cy="155448"/>
          </a:xfrm>
        </p:spPr>
        <p:txBody>
          <a:bodyPr/>
          <a:lstStyle/>
          <a:p>
            <a:fld id="{850BEA78-8F01-4CF4-BA7F-1779BE85B204}" type="slidenum">
              <a:rPr lang="en-US" smtClean="0"/>
              <a:t>21</a:t>
            </a:fld>
            <a:endParaRPr lang="en-US"/>
          </a:p>
        </p:txBody>
      </p:sp>
    </p:spTree>
    <p:extLst>
      <p:ext uri="{BB962C8B-B14F-4D97-AF65-F5344CB8AC3E}">
        <p14:creationId xmlns:p14="http://schemas.microsoft.com/office/powerpoint/2010/main" val="1669168483"/>
      </p:ext>
    </p:extLst>
  </p:cSld>
  <p:clrMapOvr>
    <a:masterClrMapping/>
  </p:clrMapOvr>
  <p:transition spd="med">
    <p:pull dir="l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2" y="0"/>
            <a:ext cx="8296468" cy="1066800"/>
          </a:xfrm>
        </p:spPr>
        <p:txBody>
          <a:bodyPr>
            <a:normAutofit/>
          </a:bodyPr>
          <a:lstStyle/>
          <a:p>
            <a:r>
              <a:rPr lang="en-US" sz="2800"/>
              <a:t>Limitation on the Deduction of Business Interest- Exclusions</a:t>
            </a:r>
          </a:p>
        </p:txBody>
      </p:sp>
      <p:sp>
        <p:nvSpPr>
          <p:cNvPr id="3" name="Content Placeholder 2"/>
          <p:cNvSpPr>
            <a:spLocks noGrp="1"/>
          </p:cNvSpPr>
          <p:nvPr>
            <p:ph idx="1"/>
          </p:nvPr>
        </p:nvSpPr>
        <p:spPr>
          <a:xfrm>
            <a:off x="466532" y="1377475"/>
            <a:ext cx="8126962" cy="4864706"/>
          </a:xfrm>
        </p:spPr>
        <p:txBody>
          <a:bodyPr>
            <a:normAutofit/>
          </a:bodyPr>
          <a:lstStyle/>
          <a:p>
            <a:pPr marL="0" indent="0">
              <a:buNone/>
            </a:pPr>
            <a:r>
              <a:rPr lang="en-US" sz="2200" b="1">
                <a:solidFill>
                  <a:schemeClr val="accent5">
                    <a:lumMod val="75000"/>
                  </a:schemeClr>
                </a:solidFill>
              </a:rPr>
              <a:t>What is Not Business Interest? </a:t>
            </a:r>
          </a:p>
          <a:p>
            <a:pPr marL="0" indent="0">
              <a:buNone/>
            </a:pPr>
            <a:r>
              <a:rPr lang="en-US" sz="2200">
                <a:solidFill>
                  <a:schemeClr val="accent5">
                    <a:lumMod val="75000"/>
                  </a:schemeClr>
                </a:solidFill>
              </a:rPr>
              <a:t>Special rules exempt certain businesses from this interest expense limitation.   They include – </a:t>
            </a:r>
          </a:p>
          <a:p>
            <a:pPr marL="457200" indent="-223838" algn="just">
              <a:buClr>
                <a:schemeClr val="accent5">
                  <a:lumMod val="75000"/>
                </a:schemeClr>
              </a:buClr>
            </a:pPr>
            <a:r>
              <a:rPr lang="en-US" sz="2200">
                <a:solidFill>
                  <a:schemeClr val="accent5">
                    <a:lumMod val="75000"/>
                  </a:schemeClr>
                </a:solidFill>
              </a:rPr>
              <a:t>interest on </a:t>
            </a:r>
            <a:r>
              <a:rPr lang="en-US" sz="2200" b="1" i="1">
                <a:solidFill>
                  <a:schemeClr val="accent5">
                    <a:lumMod val="75000"/>
                  </a:schemeClr>
                </a:solidFill>
              </a:rPr>
              <a:t>floor plan financing</a:t>
            </a:r>
            <a:r>
              <a:rPr lang="en-US" sz="2200">
                <a:solidFill>
                  <a:schemeClr val="accent5">
                    <a:lumMod val="75000"/>
                  </a:schemeClr>
                </a:solidFill>
              </a:rPr>
              <a:t> for motor vehicle dealers,</a:t>
            </a:r>
          </a:p>
          <a:p>
            <a:pPr marL="457200" indent="-223838" algn="just">
              <a:buClr>
                <a:schemeClr val="accent5">
                  <a:lumMod val="75000"/>
                </a:schemeClr>
              </a:buClr>
            </a:pPr>
            <a:r>
              <a:rPr lang="en-US" sz="2200">
                <a:solidFill>
                  <a:schemeClr val="accent5">
                    <a:lumMod val="75000"/>
                  </a:schemeClr>
                </a:solidFill>
              </a:rPr>
              <a:t>any </a:t>
            </a:r>
            <a:r>
              <a:rPr lang="en-US" sz="2200" b="1" i="1">
                <a:solidFill>
                  <a:schemeClr val="accent5">
                    <a:lumMod val="75000"/>
                  </a:schemeClr>
                </a:solidFill>
              </a:rPr>
              <a:t>electing real property trade or businesses</a:t>
            </a:r>
            <a:r>
              <a:rPr lang="en-US" sz="2200">
                <a:solidFill>
                  <a:schemeClr val="accent5">
                    <a:lumMod val="75000"/>
                  </a:schemeClr>
                </a:solidFill>
              </a:rPr>
              <a:t>,</a:t>
            </a:r>
          </a:p>
          <a:p>
            <a:pPr marL="457200" indent="-223838" algn="just">
              <a:buClr>
                <a:schemeClr val="accent5">
                  <a:lumMod val="75000"/>
                </a:schemeClr>
              </a:buClr>
            </a:pPr>
            <a:r>
              <a:rPr lang="en-US" sz="2200">
                <a:solidFill>
                  <a:schemeClr val="accent5">
                    <a:lumMod val="75000"/>
                  </a:schemeClr>
                </a:solidFill>
              </a:rPr>
              <a:t>any </a:t>
            </a:r>
            <a:r>
              <a:rPr lang="en-US" sz="2200" b="1" i="1">
                <a:solidFill>
                  <a:schemeClr val="accent5">
                    <a:lumMod val="75000"/>
                  </a:schemeClr>
                </a:solidFill>
              </a:rPr>
              <a:t>electing farming business</a:t>
            </a:r>
            <a:r>
              <a:rPr lang="en-US" sz="2200">
                <a:solidFill>
                  <a:schemeClr val="accent5">
                    <a:lumMod val="75000"/>
                  </a:schemeClr>
                </a:solidFill>
              </a:rPr>
              <a:t>,</a:t>
            </a:r>
          </a:p>
          <a:p>
            <a:pPr marL="457200" indent="-223838" algn="just">
              <a:buClr>
                <a:schemeClr val="accent5">
                  <a:lumMod val="75000"/>
                </a:schemeClr>
              </a:buClr>
            </a:pPr>
            <a:r>
              <a:rPr lang="en-US" sz="2200">
                <a:solidFill>
                  <a:schemeClr val="accent5">
                    <a:lumMod val="75000"/>
                  </a:schemeClr>
                </a:solidFill>
              </a:rPr>
              <a:t>certain </a:t>
            </a:r>
            <a:r>
              <a:rPr lang="en-US" sz="2200" b="1" i="1">
                <a:solidFill>
                  <a:schemeClr val="accent5">
                    <a:lumMod val="75000"/>
                  </a:schemeClr>
                </a:solidFill>
              </a:rPr>
              <a:t>investor-owned utilities (excluding water utilities), the rates for which are regulated</a:t>
            </a:r>
            <a:r>
              <a:rPr lang="en-US" sz="2200">
                <a:solidFill>
                  <a:schemeClr val="accent5">
                    <a:lumMod val="75000"/>
                  </a:schemeClr>
                </a:solidFill>
              </a:rPr>
              <a:t>; and</a:t>
            </a:r>
          </a:p>
          <a:p>
            <a:pPr marL="457200" indent="-223838" algn="just">
              <a:buClr>
                <a:schemeClr val="accent5">
                  <a:lumMod val="75000"/>
                </a:schemeClr>
              </a:buClr>
            </a:pPr>
            <a:r>
              <a:rPr lang="en-US" sz="2200">
                <a:solidFill>
                  <a:schemeClr val="accent5">
                    <a:lumMod val="75000"/>
                  </a:schemeClr>
                </a:solidFill>
              </a:rPr>
              <a:t>smaller enterprises that are authorized to utilize the </a:t>
            </a:r>
            <a:r>
              <a:rPr lang="en-US" sz="2200" b="1" i="1">
                <a:solidFill>
                  <a:schemeClr val="accent5">
                    <a:lumMod val="75000"/>
                  </a:schemeClr>
                </a:solidFill>
              </a:rPr>
              <a:t>cash method of accounting</a:t>
            </a:r>
            <a:r>
              <a:rPr lang="en-US" sz="2200">
                <a:solidFill>
                  <a:schemeClr val="accent5">
                    <a:lumMod val="75000"/>
                  </a:schemeClr>
                </a:solidFill>
              </a:rPr>
              <a:t> because their </a:t>
            </a:r>
            <a:r>
              <a:rPr lang="en-US" sz="2200" b="1" i="1">
                <a:solidFill>
                  <a:schemeClr val="accent5">
                    <a:lumMod val="75000"/>
                  </a:schemeClr>
                </a:solidFill>
              </a:rPr>
              <a:t>gross receipts, on average, have not exceeded $25 million.</a:t>
            </a:r>
          </a:p>
        </p:txBody>
      </p:sp>
      <p:sp>
        <p:nvSpPr>
          <p:cNvPr id="4" name="Slide Number Placeholder 3"/>
          <p:cNvSpPr>
            <a:spLocks noGrp="1"/>
          </p:cNvSpPr>
          <p:nvPr>
            <p:ph type="sldNum" sz="quarter" idx="12"/>
          </p:nvPr>
        </p:nvSpPr>
        <p:spPr>
          <a:xfrm>
            <a:off x="4030047" y="6540923"/>
            <a:ext cx="914400" cy="155448"/>
          </a:xfrm>
        </p:spPr>
        <p:txBody>
          <a:bodyPr/>
          <a:lstStyle/>
          <a:p>
            <a:fld id="{850BEA78-8F01-4CF4-BA7F-1779BE85B204}" type="slidenum">
              <a:rPr lang="en-US" smtClean="0"/>
              <a:t>22</a:t>
            </a:fld>
            <a:endParaRPr lang="en-US"/>
          </a:p>
        </p:txBody>
      </p:sp>
    </p:spTree>
    <p:extLst>
      <p:ext uri="{BB962C8B-B14F-4D97-AF65-F5344CB8AC3E}">
        <p14:creationId xmlns:p14="http://schemas.microsoft.com/office/powerpoint/2010/main" val="2383549124"/>
      </p:ext>
    </p:extLst>
  </p:cSld>
  <p:clrMapOvr>
    <a:masterClrMapping/>
  </p:clrMapOvr>
  <p:transition spd="med">
    <p:pull dir="l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066800"/>
          </a:xfrm>
        </p:spPr>
        <p:txBody>
          <a:bodyPr>
            <a:normAutofit/>
          </a:bodyPr>
          <a:lstStyle/>
          <a:p>
            <a:r>
              <a:rPr lang="en-US" sz="2800"/>
              <a:t>Limitation on the Deduction of Business Interest-Exclusions</a:t>
            </a:r>
          </a:p>
        </p:txBody>
      </p:sp>
      <p:sp>
        <p:nvSpPr>
          <p:cNvPr id="3" name="Content Placeholder 2"/>
          <p:cNvSpPr>
            <a:spLocks noGrp="1"/>
          </p:cNvSpPr>
          <p:nvPr>
            <p:ph idx="1"/>
          </p:nvPr>
        </p:nvSpPr>
        <p:spPr>
          <a:xfrm>
            <a:off x="457200" y="1469572"/>
            <a:ext cx="7940351" cy="4791270"/>
          </a:xfrm>
        </p:spPr>
        <p:txBody>
          <a:bodyPr>
            <a:normAutofit/>
          </a:bodyPr>
          <a:lstStyle/>
          <a:p>
            <a:pPr marL="288925" indent="-288925" algn="just">
              <a:buClr>
                <a:schemeClr val="accent5">
                  <a:lumMod val="75000"/>
                </a:schemeClr>
              </a:buClr>
            </a:pPr>
            <a:r>
              <a:rPr lang="en-US" sz="2200">
                <a:solidFill>
                  <a:schemeClr val="accent5">
                    <a:lumMod val="75000"/>
                  </a:schemeClr>
                </a:solidFill>
              </a:rPr>
              <a:t>An </a:t>
            </a:r>
            <a:r>
              <a:rPr lang="en-US" sz="2200" b="1" i="1">
                <a:solidFill>
                  <a:schemeClr val="accent5">
                    <a:lumMod val="75000"/>
                  </a:schemeClr>
                </a:solidFill>
              </a:rPr>
              <a:t>electing real property trade or business </a:t>
            </a:r>
            <a:r>
              <a:rPr lang="en-US" sz="2200">
                <a:solidFill>
                  <a:schemeClr val="accent5">
                    <a:lumMod val="75000"/>
                  </a:schemeClr>
                </a:solidFill>
              </a:rPr>
              <a:t>is defined as any real property development, redevelopment, construction, acquisition, conversion, rental, operation, management, leasing, or brokerage trade or business. </a:t>
            </a:r>
          </a:p>
          <a:p>
            <a:pPr marL="288925" indent="-288925" algn="just">
              <a:buClr>
                <a:schemeClr val="accent5">
                  <a:lumMod val="75000"/>
                </a:schemeClr>
              </a:buClr>
            </a:pPr>
            <a:r>
              <a:rPr lang="en-US" sz="2200">
                <a:solidFill>
                  <a:schemeClr val="accent5">
                    <a:lumMod val="75000"/>
                  </a:schemeClr>
                </a:solidFill>
              </a:rPr>
              <a:t>Required to use alternative depreciation system. </a:t>
            </a:r>
          </a:p>
          <a:p>
            <a:pPr marL="288925" indent="-288925" algn="just">
              <a:buClr>
                <a:schemeClr val="accent5">
                  <a:lumMod val="75000"/>
                </a:schemeClr>
              </a:buClr>
            </a:pPr>
            <a:r>
              <a:rPr lang="en-US" sz="2200">
                <a:solidFill>
                  <a:schemeClr val="accent5">
                    <a:lumMod val="75000"/>
                  </a:schemeClr>
                </a:solidFill>
              </a:rPr>
              <a:t> Business interest expense limitation is applied at entity level, and each trade or business treated separately.</a:t>
            </a:r>
          </a:p>
          <a:p>
            <a:pPr marL="288925" indent="-288925" algn="just">
              <a:buClr>
                <a:schemeClr val="accent5">
                  <a:lumMod val="75000"/>
                </a:schemeClr>
              </a:buClr>
            </a:pPr>
            <a:r>
              <a:rPr lang="en-US" sz="2200">
                <a:solidFill>
                  <a:schemeClr val="accent5">
                    <a:lumMod val="75000"/>
                  </a:schemeClr>
                </a:solidFill>
              </a:rPr>
              <a:t>Presumably separate real property trades or businesses can be aggregated?</a:t>
            </a:r>
          </a:p>
        </p:txBody>
      </p:sp>
      <p:sp>
        <p:nvSpPr>
          <p:cNvPr id="4" name="Slide Number Placeholder 3"/>
          <p:cNvSpPr>
            <a:spLocks noGrp="1"/>
          </p:cNvSpPr>
          <p:nvPr>
            <p:ph type="sldNum" sz="quarter" idx="12"/>
          </p:nvPr>
        </p:nvSpPr>
        <p:spPr>
          <a:xfrm>
            <a:off x="3932075" y="6585890"/>
            <a:ext cx="914400" cy="155448"/>
          </a:xfrm>
        </p:spPr>
        <p:txBody>
          <a:bodyPr/>
          <a:lstStyle/>
          <a:p>
            <a:fld id="{850BEA78-8F01-4CF4-BA7F-1779BE85B204}" type="slidenum">
              <a:rPr lang="en-US" smtClean="0"/>
              <a:t>23</a:t>
            </a:fld>
            <a:endParaRPr lang="en-US"/>
          </a:p>
        </p:txBody>
      </p:sp>
    </p:spTree>
    <p:extLst>
      <p:ext uri="{BB962C8B-B14F-4D97-AF65-F5344CB8AC3E}">
        <p14:creationId xmlns:p14="http://schemas.microsoft.com/office/powerpoint/2010/main" val="4114462378"/>
      </p:ext>
    </p:extLst>
  </p:cSld>
  <p:clrMapOvr>
    <a:masterClrMapping/>
  </p:clrMapOvr>
  <p:transition spd="med">
    <p:pull dir="l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799" cy="1066800"/>
          </a:xfrm>
        </p:spPr>
        <p:txBody>
          <a:bodyPr>
            <a:normAutofit/>
          </a:bodyPr>
          <a:lstStyle/>
          <a:p>
            <a:r>
              <a:rPr lang="en-US" sz="2800"/>
              <a:t>Limitation on the Deduction of Business Interest-Exclusions</a:t>
            </a:r>
          </a:p>
        </p:txBody>
      </p:sp>
      <p:sp>
        <p:nvSpPr>
          <p:cNvPr id="3" name="Content Placeholder 2"/>
          <p:cNvSpPr>
            <a:spLocks noGrp="1"/>
          </p:cNvSpPr>
          <p:nvPr>
            <p:ph idx="1"/>
          </p:nvPr>
        </p:nvSpPr>
        <p:spPr>
          <a:xfrm>
            <a:off x="381001" y="1273455"/>
            <a:ext cx="8109856" cy="5073537"/>
          </a:xfrm>
        </p:spPr>
        <p:txBody>
          <a:bodyPr>
            <a:normAutofit fontScale="92500"/>
          </a:bodyPr>
          <a:lstStyle/>
          <a:p>
            <a:pPr marL="288925" indent="-288925" algn="just">
              <a:buClr>
                <a:schemeClr val="accent5">
                  <a:lumMod val="75000"/>
                </a:schemeClr>
              </a:buClr>
            </a:pPr>
            <a:r>
              <a:rPr lang="en-US" sz="2200">
                <a:solidFill>
                  <a:schemeClr val="accent5">
                    <a:lumMod val="75000"/>
                  </a:schemeClr>
                </a:solidFill>
              </a:rPr>
              <a:t>An </a:t>
            </a:r>
            <a:r>
              <a:rPr lang="en-US" sz="2200" b="1" i="1">
                <a:solidFill>
                  <a:schemeClr val="accent5">
                    <a:lumMod val="75000"/>
                  </a:schemeClr>
                </a:solidFill>
              </a:rPr>
              <a:t>electing farming business </a:t>
            </a:r>
            <a:r>
              <a:rPr lang="en-US" sz="2200">
                <a:solidFill>
                  <a:schemeClr val="accent5">
                    <a:lumMod val="75000"/>
                  </a:schemeClr>
                </a:solidFill>
              </a:rPr>
              <a:t>includes the traditional family business as well as a nursery or sod farm, the raising or harvesting of fruit bearing trees or ornamented trees, and trades or businesses of agricultural and horticultural cooperatives covered by Section 199A(g)(2).  </a:t>
            </a:r>
          </a:p>
          <a:p>
            <a:pPr marL="288925" indent="-288925" algn="just">
              <a:buClr>
                <a:schemeClr val="accent5">
                  <a:lumMod val="75000"/>
                </a:schemeClr>
              </a:buClr>
            </a:pPr>
            <a:r>
              <a:rPr lang="en-US" sz="2200">
                <a:solidFill>
                  <a:schemeClr val="accent5">
                    <a:lumMod val="75000"/>
                  </a:schemeClr>
                </a:solidFill>
              </a:rPr>
              <a:t>In other words, whichever cooperatives benefit from special treatment under Section 199A are exempt from the limitation on the deductibility of business interest expense.  Beyond that, the relevant legislative history provides leeway for administrative relief to certain agriculture–related enterprises, even if not conducted by a cooperative.  </a:t>
            </a:r>
          </a:p>
          <a:p>
            <a:pPr marL="288925" indent="-288925" algn="just">
              <a:buClr>
                <a:schemeClr val="accent5">
                  <a:lumMod val="75000"/>
                </a:schemeClr>
              </a:buClr>
            </a:pPr>
            <a:r>
              <a:rPr lang="en-US" sz="2200">
                <a:solidFill>
                  <a:schemeClr val="accent5">
                    <a:lumMod val="75000"/>
                  </a:schemeClr>
                </a:solidFill>
              </a:rPr>
              <a:t>More specifically, the legislative history indicates that in certain circumstances a farming business for this purpose should be viewed broadly: “A farming business also includes processing that are normally incident to the growing, raising or harvesting of agricultural . . . products . . . .  A farming business does not include contract harvesting . . . or </a:t>
            </a:r>
            <a:r>
              <a:rPr lang="en-US" sz="2200" u="sng">
                <a:solidFill>
                  <a:schemeClr val="accent5">
                    <a:lumMod val="75000"/>
                  </a:schemeClr>
                </a:solidFill>
              </a:rPr>
              <a:t>merely</a:t>
            </a:r>
            <a:r>
              <a:rPr lang="en-US" sz="2200">
                <a:solidFill>
                  <a:schemeClr val="accent5">
                    <a:lumMod val="75000"/>
                  </a:schemeClr>
                </a:solidFill>
              </a:rPr>
              <a:t> buying and reselling plants or animals grown or raised by others . </a:t>
            </a:r>
            <a:r>
              <a:rPr lang="en-US">
                <a:solidFill>
                  <a:schemeClr val="accent5">
                    <a:lumMod val="75000"/>
                  </a:schemeClr>
                </a:solidFill>
              </a:rPr>
              <a:t>. .”</a:t>
            </a:r>
          </a:p>
        </p:txBody>
      </p:sp>
      <p:sp>
        <p:nvSpPr>
          <p:cNvPr id="4" name="Slide Number Placeholder 3"/>
          <p:cNvSpPr>
            <a:spLocks noGrp="1"/>
          </p:cNvSpPr>
          <p:nvPr>
            <p:ph type="sldNum" sz="quarter" idx="12"/>
          </p:nvPr>
        </p:nvSpPr>
        <p:spPr>
          <a:xfrm>
            <a:off x="3978729" y="6553647"/>
            <a:ext cx="914400" cy="155448"/>
          </a:xfrm>
        </p:spPr>
        <p:txBody>
          <a:bodyPr/>
          <a:lstStyle/>
          <a:p>
            <a:fld id="{850BEA78-8F01-4CF4-BA7F-1779BE85B204}" type="slidenum">
              <a:rPr lang="en-US" smtClean="0"/>
              <a:t>24</a:t>
            </a:fld>
            <a:endParaRPr lang="en-US"/>
          </a:p>
        </p:txBody>
      </p:sp>
    </p:spTree>
    <p:extLst>
      <p:ext uri="{BB962C8B-B14F-4D97-AF65-F5344CB8AC3E}">
        <p14:creationId xmlns:p14="http://schemas.microsoft.com/office/powerpoint/2010/main" val="1345683406"/>
      </p:ext>
    </p:extLst>
  </p:cSld>
  <p:clrMapOvr>
    <a:masterClrMapping/>
  </p:clrMapOvr>
  <p:transition spd="med">
    <p:pull dir="l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799" cy="1066800"/>
          </a:xfrm>
        </p:spPr>
        <p:txBody>
          <a:bodyPr>
            <a:normAutofit/>
          </a:bodyPr>
          <a:lstStyle/>
          <a:p>
            <a:r>
              <a:rPr lang="en-US" sz="2800"/>
              <a:t>Limitation on the Deduction of Business Interest – Pass-Through Entities</a:t>
            </a:r>
          </a:p>
        </p:txBody>
      </p:sp>
      <p:sp>
        <p:nvSpPr>
          <p:cNvPr id="3" name="Content Placeholder 2"/>
          <p:cNvSpPr>
            <a:spLocks noGrp="1"/>
          </p:cNvSpPr>
          <p:nvPr>
            <p:ph idx="1"/>
          </p:nvPr>
        </p:nvSpPr>
        <p:spPr>
          <a:xfrm>
            <a:off x="457200" y="1469571"/>
            <a:ext cx="8210939" cy="5073537"/>
          </a:xfrm>
        </p:spPr>
        <p:txBody>
          <a:bodyPr>
            <a:noAutofit/>
          </a:bodyPr>
          <a:lstStyle/>
          <a:p>
            <a:pPr marL="288925" indent="-288925" algn="just">
              <a:buClr>
                <a:schemeClr val="accent5">
                  <a:lumMod val="75000"/>
                </a:schemeClr>
              </a:buClr>
              <a:tabLst>
                <a:tab pos="457200" algn="l"/>
              </a:tabLst>
            </a:pPr>
            <a:r>
              <a:rPr lang="en-US" sz="2200">
                <a:solidFill>
                  <a:schemeClr val="accent5">
                    <a:lumMod val="75000"/>
                  </a:schemeClr>
                </a:solidFill>
              </a:rPr>
              <a:t>The 30% limitation on the deduction of business interest applies at the partnership level.</a:t>
            </a:r>
          </a:p>
          <a:p>
            <a:pPr marL="288925" indent="-288925" algn="just">
              <a:buClr>
                <a:schemeClr val="accent5">
                  <a:lumMod val="75000"/>
                </a:schemeClr>
              </a:buClr>
              <a:tabLst>
                <a:tab pos="457200" algn="l"/>
              </a:tabLst>
            </a:pPr>
            <a:r>
              <a:rPr lang="en-US" sz="2200">
                <a:solidFill>
                  <a:schemeClr val="accent5">
                    <a:lumMod val="75000"/>
                  </a:schemeClr>
                </a:solidFill>
              </a:rPr>
              <a:t>Generally, the rule requires a partnership to calculate its taxable income in the following manner: </a:t>
            </a:r>
          </a:p>
          <a:p>
            <a:pPr lvl="1" indent="-328613" algn="just">
              <a:buClr>
                <a:schemeClr val="accent5">
                  <a:lumMod val="75000"/>
                </a:schemeClr>
              </a:buClr>
              <a:tabLst>
                <a:tab pos="457200" algn="l"/>
              </a:tabLst>
            </a:pPr>
            <a:r>
              <a:rPr lang="en-US">
                <a:solidFill>
                  <a:schemeClr val="accent5">
                    <a:lumMod val="75000"/>
                  </a:schemeClr>
                </a:solidFill>
              </a:rPr>
              <a:t>separately determine (i) business income determined without regard to interest expense; and (ii) investment income, if any; and</a:t>
            </a:r>
          </a:p>
          <a:p>
            <a:pPr lvl="1" indent="-328613" algn="just">
              <a:buClr>
                <a:schemeClr val="accent5">
                  <a:lumMod val="75000"/>
                </a:schemeClr>
              </a:buClr>
              <a:tabLst>
                <a:tab pos="457200" algn="l"/>
              </a:tabLst>
            </a:pPr>
            <a:r>
              <a:rPr lang="en-US">
                <a:solidFill>
                  <a:schemeClr val="accent5">
                    <a:lumMod val="75000"/>
                  </a:schemeClr>
                </a:solidFill>
              </a:rPr>
              <a:t>apply interest expense first to offset interest income.</a:t>
            </a:r>
          </a:p>
          <a:p>
            <a:pPr marL="0" indent="-90170" algn="just">
              <a:buClr>
                <a:srgbClr val="001F5E"/>
              </a:buClr>
              <a:buNone/>
              <a:tabLst>
                <a:tab pos="457200" algn="l"/>
              </a:tabLst>
            </a:pPr>
            <a:r>
              <a:rPr lang="en-US" sz="2200">
                <a:solidFill>
                  <a:schemeClr val="accent5">
                    <a:lumMod val="75000"/>
                  </a:schemeClr>
                </a:solidFill>
              </a:rPr>
              <a:t>Net interest expense remains a currently deductible expense to the extent that it does not exceed 30% of business income.  Any excess is treated as disallowed interest expense.  </a:t>
            </a:r>
          </a:p>
        </p:txBody>
      </p:sp>
      <p:sp>
        <p:nvSpPr>
          <p:cNvPr id="4" name="Slide Number Placeholder 3"/>
          <p:cNvSpPr>
            <a:spLocks noGrp="1"/>
          </p:cNvSpPr>
          <p:nvPr>
            <p:ph type="sldNum" sz="quarter" idx="12"/>
          </p:nvPr>
        </p:nvSpPr>
        <p:spPr>
          <a:xfrm>
            <a:off x="3890866" y="6573449"/>
            <a:ext cx="914400" cy="155448"/>
          </a:xfrm>
        </p:spPr>
        <p:txBody>
          <a:bodyPr/>
          <a:lstStyle/>
          <a:p>
            <a:fld id="{850BEA78-8F01-4CF4-BA7F-1779BE85B204}" type="slidenum">
              <a:rPr lang="en-US" smtClean="0"/>
              <a:t>25</a:t>
            </a:fld>
            <a:endParaRPr lang="en-US"/>
          </a:p>
        </p:txBody>
      </p:sp>
    </p:spTree>
    <p:extLst>
      <p:ext uri="{BB962C8B-B14F-4D97-AF65-F5344CB8AC3E}">
        <p14:creationId xmlns:p14="http://schemas.microsoft.com/office/powerpoint/2010/main" val="3983556373"/>
      </p:ext>
    </p:extLst>
  </p:cSld>
  <p:clrMapOvr>
    <a:masterClrMapping/>
  </p:clrMapOvr>
  <p:transition spd="med">
    <p:pull dir="l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066800"/>
          </a:xfrm>
        </p:spPr>
        <p:txBody>
          <a:bodyPr>
            <a:normAutofit/>
          </a:bodyPr>
          <a:lstStyle/>
          <a:p>
            <a:r>
              <a:rPr lang="en-US" sz="2800"/>
              <a:t>Limitation on the Deduction of Business Interest – Pass-Through Entities</a:t>
            </a:r>
          </a:p>
        </p:txBody>
      </p:sp>
      <p:sp>
        <p:nvSpPr>
          <p:cNvPr id="3" name="Content Placeholder 2"/>
          <p:cNvSpPr>
            <a:spLocks noGrp="1"/>
          </p:cNvSpPr>
          <p:nvPr>
            <p:ph idx="1"/>
          </p:nvPr>
        </p:nvSpPr>
        <p:spPr>
          <a:xfrm>
            <a:off x="457200" y="1469571"/>
            <a:ext cx="8182947" cy="5073537"/>
          </a:xfrm>
        </p:spPr>
        <p:txBody>
          <a:bodyPr>
            <a:noAutofit/>
          </a:bodyPr>
          <a:lstStyle/>
          <a:p>
            <a:pPr marL="288925" indent="-288925" algn="just">
              <a:buClr>
                <a:schemeClr val="accent5">
                  <a:lumMod val="75000"/>
                </a:schemeClr>
              </a:buClr>
              <a:tabLst>
                <a:tab pos="457200" algn="l"/>
              </a:tabLst>
            </a:pPr>
            <a:r>
              <a:rPr lang="en-US" sz="2200">
                <a:solidFill>
                  <a:schemeClr val="accent5">
                    <a:lumMod val="75000"/>
                  </a:schemeClr>
                </a:solidFill>
              </a:rPr>
              <a:t>To the extent that the capacity for interest deductions is not fully utilized by the partnership, it has what is now referred to as “excess taxable income”.  This item may be carried forward to “absorb” otherwise disallowed interest expense in subsequent years. </a:t>
            </a:r>
          </a:p>
          <a:p>
            <a:pPr marL="288925" indent="-288925" algn="just">
              <a:buClr>
                <a:schemeClr val="accent5">
                  <a:lumMod val="75000"/>
                </a:schemeClr>
              </a:buClr>
              <a:tabLst>
                <a:tab pos="457200" algn="l"/>
              </a:tabLst>
            </a:pPr>
            <a:r>
              <a:rPr lang="en-US" sz="2200">
                <a:solidFill>
                  <a:schemeClr val="accent5">
                    <a:lumMod val="75000"/>
                  </a:schemeClr>
                </a:solidFill>
              </a:rPr>
              <a:t>Partnerships will allocate to their partners (on K-1s or successor forms) items of income, gain, loss, and credits as previously.  In addition, however, disallowed interest expense will also be an allocated item, as will be the new concept of “excess taxable income” which may be offset by previously allocated disallowed interest expense of that same partnership.</a:t>
            </a:r>
          </a:p>
          <a:p>
            <a:pPr>
              <a:buClr>
                <a:srgbClr val="001F5E"/>
              </a:buClr>
              <a:tabLst>
                <a:tab pos="457200" algn="l"/>
              </a:tabLst>
            </a:pPr>
            <a:endParaRPr lang="en-US" sz="2200">
              <a:solidFill>
                <a:srgbClr val="001F5E"/>
              </a:solidFill>
            </a:endParaRPr>
          </a:p>
        </p:txBody>
      </p:sp>
      <p:sp>
        <p:nvSpPr>
          <p:cNvPr id="4" name="Slide Number Placeholder 3"/>
          <p:cNvSpPr>
            <a:spLocks noGrp="1"/>
          </p:cNvSpPr>
          <p:nvPr>
            <p:ph type="sldNum" sz="quarter" idx="12"/>
          </p:nvPr>
        </p:nvSpPr>
        <p:spPr>
          <a:xfrm>
            <a:off x="3909527" y="6573449"/>
            <a:ext cx="914400" cy="155448"/>
          </a:xfrm>
        </p:spPr>
        <p:txBody>
          <a:bodyPr/>
          <a:lstStyle/>
          <a:p>
            <a:fld id="{850BEA78-8F01-4CF4-BA7F-1779BE85B204}" type="slidenum">
              <a:rPr lang="en-US" smtClean="0"/>
              <a:t>26</a:t>
            </a:fld>
            <a:endParaRPr lang="en-US"/>
          </a:p>
        </p:txBody>
      </p:sp>
    </p:spTree>
    <p:extLst>
      <p:ext uri="{BB962C8B-B14F-4D97-AF65-F5344CB8AC3E}">
        <p14:creationId xmlns:p14="http://schemas.microsoft.com/office/powerpoint/2010/main" val="361600239"/>
      </p:ext>
    </p:extLst>
  </p:cSld>
  <p:clrMapOvr>
    <a:masterClrMapping/>
  </p:clrMapOvr>
  <p:transition spd="med">
    <p:pull dir="l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0" y="129344"/>
            <a:ext cx="8264527" cy="998899"/>
          </a:xfrm>
        </p:spPr>
        <p:txBody>
          <a:bodyPr>
            <a:normAutofit/>
          </a:bodyPr>
          <a:lstStyle/>
          <a:p>
            <a:pPr marL="0" indent="0"/>
            <a:r>
              <a:rPr lang="en-US" sz="2800"/>
              <a:t>Possible Responses to Section 163(j) Limitation</a:t>
            </a:r>
          </a:p>
        </p:txBody>
      </p:sp>
      <p:sp>
        <p:nvSpPr>
          <p:cNvPr id="3" name="Content Placeholder 2"/>
          <p:cNvSpPr>
            <a:spLocks noGrp="1"/>
          </p:cNvSpPr>
          <p:nvPr>
            <p:ph idx="1"/>
          </p:nvPr>
        </p:nvSpPr>
        <p:spPr>
          <a:xfrm>
            <a:off x="466530" y="1314450"/>
            <a:ext cx="8145625" cy="3584121"/>
          </a:xfrm>
        </p:spPr>
        <p:txBody>
          <a:bodyPr>
            <a:normAutofit/>
          </a:bodyPr>
          <a:lstStyle/>
          <a:p>
            <a:pPr marL="233363" indent="-233363" algn="just">
              <a:buClr>
                <a:schemeClr val="accent5">
                  <a:lumMod val="75000"/>
                </a:schemeClr>
              </a:buClr>
            </a:pPr>
            <a:r>
              <a:rPr lang="en-US" sz="2200">
                <a:solidFill>
                  <a:schemeClr val="accent5">
                    <a:lumMod val="75000"/>
                  </a:schemeClr>
                </a:solidFill>
              </a:rPr>
              <a:t>Manage capitalization to keep interest deductions below the 30% ceiling.  This might be achieved by recapitalizing with more equity or limiting indebtedness by, for example, entering into real estate leasing arrangements (in lieu of ownership).  </a:t>
            </a:r>
          </a:p>
          <a:p>
            <a:pPr marL="233363" indent="-233363" algn="just">
              <a:buClr>
                <a:schemeClr val="accent5">
                  <a:lumMod val="75000"/>
                </a:schemeClr>
              </a:buClr>
            </a:pPr>
            <a:r>
              <a:rPr lang="en-US" sz="2200">
                <a:solidFill>
                  <a:schemeClr val="accent5">
                    <a:lumMod val="75000"/>
                  </a:schemeClr>
                </a:solidFill>
              </a:rPr>
              <a:t>Manage the size of operations to fit within the $25 million gross receipts exception.</a:t>
            </a:r>
          </a:p>
          <a:p>
            <a:pPr marL="0" indent="0" algn="just">
              <a:buClr>
                <a:srgbClr val="001F5E"/>
              </a:buClr>
              <a:buNone/>
            </a:pPr>
            <a:endParaRPr lang="en-US" sz="2200">
              <a:solidFill>
                <a:srgbClr val="001F5E"/>
              </a:solidFill>
            </a:endParaRPr>
          </a:p>
          <a:p>
            <a:pPr marL="233363" indent="-233363" algn="just">
              <a:buClr>
                <a:srgbClr val="001F5E"/>
              </a:buClr>
            </a:pPr>
            <a:endParaRPr lang="en-US" sz="2200">
              <a:solidFill>
                <a:srgbClr val="001F5E"/>
              </a:solidFill>
            </a:endParaRPr>
          </a:p>
          <a:p>
            <a:pPr marL="863600" indent="-863600">
              <a:buNone/>
            </a:pPr>
            <a:endParaRPr lang="en-US" sz="2000"/>
          </a:p>
        </p:txBody>
      </p:sp>
      <p:sp>
        <p:nvSpPr>
          <p:cNvPr id="4" name="Slide Number Placeholder 3"/>
          <p:cNvSpPr>
            <a:spLocks noGrp="1"/>
          </p:cNvSpPr>
          <p:nvPr>
            <p:ph type="sldNum" sz="quarter" idx="12"/>
          </p:nvPr>
        </p:nvSpPr>
        <p:spPr>
          <a:xfrm>
            <a:off x="3860479" y="6523507"/>
            <a:ext cx="914400" cy="155448"/>
          </a:xfrm>
        </p:spPr>
        <p:txBody>
          <a:bodyPr/>
          <a:lstStyle/>
          <a:p>
            <a:fld id="{850BEA78-8F01-4CF4-BA7F-1779BE85B204}" type="slidenum">
              <a:rPr lang="en-US" smtClean="0"/>
              <a:t>27</a:t>
            </a:fld>
            <a:endParaRPr lang="en-US"/>
          </a:p>
        </p:txBody>
      </p:sp>
    </p:spTree>
    <p:extLst>
      <p:ext uri="{BB962C8B-B14F-4D97-AF65-F5344CB8AC3E}">
        <p14:creationId xmlns:p14="http://schemas.microsoft.com/office/powerpoint/2010/main" val="2767647542"/>
      </p:ext>
    </p:extLst>
  </p:cSld>
  <p:clrMapOvr>
    <a:masterClrMapping/>
  </p:clrMapOvr>
  <p:transition spd="med">
    <p:pull dir="l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93" y="247650"/>
            <a:ext cx="8035212" cy="1066800"/>
          </a:xfrm>
        </p:spPr>
        <p:txBody>
          <a:bodyPr/>
          <a:lstStyle/>
          <a:p>
            <a:r>
              <a:rPr lang="en-US" sz="2400" dirty="0"/>
              <a:t>POLLING QUESTION #2 </a:t>
            </a:r>
            <a:br>
              <a:rPr lang="en-US" sz="2400" dirty="0"/>
            </a:br>
            <a:endParaRPr lang="en-US" sz="2400" b="1" dirty="0"/>
          </a:p>
        </p:txBody>
      </p:sp>
      <p:sp>
        <p:nvSpPr>
          <p:cNvPr id="3" name="Content Placeholder 2"/>
          <p:cNvSpPr>
            <a:spLocks noGrp="1"/>
          </p:cNvSpPr>
          <p:nvPr>
            <p:ph idx="1"/>
          </p:nvPr>
        </p:nvSpPr>
        <p:spPr/>
        <p:txBody>
          <a:bodyPr/>
          <a:lstStyle/>
          <a:p>
            <a:pPr marL="0" indent="-1587">
              <a:lnSpc>
                <a:spcPct val="80000"/>
              </a:lnSpc>
              <a:buNone/>
            </a:pPr>
            <a:r>
              <a:rPr lang="en-US" sz="3200" b="1" dirty="0">
                <a:solidFill>
                  <a:srgbClr val="FF0000"/>
                </a:solidFill>
              </a:rPr>
              <a:t>What is your favorite vegetable?</a:t>
            </a:r>
            <a:endParaRPr lang="en-US" sz="3200" dirty="0">
              <a:solidFill>
                <a:srgbClr val="FF0000"/>
              </a:solidFill>
            </a:endParaRPr>
          </a:p>
          <a:p>
            <a:pPr marL="512763" indent="-514350">
              <a:lnSpc>
                <a:spcPct val="80000"/>
              </a:lnSpc>
              <a:buFont typeface="+mj-lt"/>
              <a:buAutoNum type="alphaUcPeriod"/>
            </a:pPr>
            <a:r>
              <a:rPr lang="en-US" sz="3200" dirty="0">
                <a:solidFill>
                  <a:srgbClr val="FF0000"/>
                </a:solidFill>
              </a:rPr>
              <a:t>Broccoli</a:t>
            </a:r>
          </a:p>
          <a:p>
            <a:pPr marL="512763" indent="-514350">
              <a:lnSpc>
                <a:spcPct val="80000"/>
              </a:lnSpc>
              <a:buFont typeface="+mj-lt"/>
              <a:buAutoNum type="alphaUcPeriod"/>
            </a:pPr>
            <a:r>
              <a:rPr lang="en-US" sz="3200" dirty="0">
                <a:solidFill>
                  <a:srgbClr val="FF0000"/>
                </a:solidFill>
              </a:rPr>
              <a:t>String beans</a:t>
            </a:r>
          </a:p>
          <a:p>
            <a:pPr marL="512763" indent="-514350">
              <a:lnSpc>
                <a:spcPct val="80000"/>
              </a:lnSpc>
              <a:buFont typeface="+mj-lt"/>
              <a:buAutoNum type="alphaUcPeriod"/>
            </a:pPr>
            <a:r>
              <a:rPr lang="en-US" sz="3200" dirty="0">
                <a:solidFill>
                  <a:srgbClr val="FF0000"/>
                </a:solidFill>
              </a:rPr>
              <a:t>What’s a vegetable?  I like meat.</a:t>
            </a:r>
          </a:p>
          <a:p>
            <a:pPr marL="0" indent="-1587">
              <a:lnSpc>
                <a:spcPct val="80000"/>
              </a:lnSpc>
              <a:buNone/>
            </a:pPr>
            <a:endParaRPr lang="en-US" sz="2000" dirty="0"/>
          </a:p>
          <a:p>
            <a:pPr marL="0" indent="-1587">
              <a:lnSpc>
                <a:spcPct val="80000"/>
              </a:lnSpc>
              <a:buNone/>
            </a:pPr>
            <a:r>
              <a:rPr lang="en-US" sz="2800" dirty="0"/>
              <a:t>For those seeking </a:t>
            </a:r>
            <a:r>
              <a:rPr lang="en-US" sz="2800" b="1" dirty="0"/>
              <a:t>NYS CLE credit </a:t>
            </a:r>
            <a:r>
              <a:rPr lang="en-US" sz="2800" dirty="0"/>
              <a:t>the code is </a:t>
            </a:r>
            <a:r>
              <a:rPr lang="en-US" sz="2800" b="1" dirty="0"/>
              <a:t>W3RY9K</a:t>
            </a:r>
          </a:p>
          <a:p>
            <a:pPr marL="0" indent="-1587">
              <a:lnSpc>
                <a:spcPct val="80000"/>
              </a:lnSpc>
              <a:buNone/>
            </a:pPr>
            <a:r>
              <a:rPr lang="en-US" sz="2800" dirty="0"/>
              <a:t>Please record all attendance verification codes announced during the program. Record the codes on the affirmation form available on the CLE Board website at: </a:t>
            </a:r>
            <a:r>
              <a:rPr lang="en-US" sz="2800" u="sng" dirty="0">
                <a:hlinkClick r:id="rId3"/>
              </a:rPr>
              <a:t>http://ww2.nycourts.gov/attorneys/cle/affirmation_sample.pdf</a:t>
            </a:r>
            <a:r>
              <a:rPr lang="en-US" sz="2800" dirty="0"/>
              <a:t> and email the form to </a:t>
            </a:r>
            <a:r>
              <a:rPr lang="en-US" sz="2800" u="sng" dirty="0">
                <a:hlinkClick r:id="rId4"/>
              </a:rPr>
              <a:t>sps.tax@nyu.edu</a:t>
            </a:r>
            <a:r>
              <a:rPr lang="en-US" sz="2800" dirty="0"/>
              <a:t>. For all other CLE inquires please email </a:t>
            </a:r>
            <a:r>
              <a:rPr lang="en-US" sz="2800" u="sng" dirty="0">
                <a:hlinkClick r:id="rId4"/>
              </a:rPr>
              <a:t>sps.tax@nyu.edu</a:t>
            </a:r>
            <a:endParaRPr lang="en-US" sz="2800" dirty="0"/>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28</a:t>
            </a:fld>
            <a:endParaRPr lang="en-US">
              <a:latin typeface="Arial" pitchFamily="34" charset="0"/>
              <a:cs typeface="Arial" pitchFamily="34" charset="0"/>
            </a:endParaRPr>
          </a:p>
        </p:txBody>
      </p:sp>
    </p:spTree>
    <p:extLst>
      <p:ext uri="{BB962C8B-B14F-4D97-AF65-F5344CB8AC3E}">
        <p14:creationId xmlns:p14="http://schemas.microsoft.com/office/powerpoint/2010/main" val="471622768"/>
      </p:ext>
    </p:extLst>
  </p:cSld>
  <p:clrMapOvr>
    <a:masterClrMapping/>
  </p:clrMapOvr>
  <p:transition spd="med">
    <p:pull dir="l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868" y="0"/>
            <a:ext cx="8315131" cy="1066800"/>
          </a:xfrm>
        </p:spPr>
        <p:txBody>
          <a:bodyPr/>
          <a:lstStyle/>
          <a:p>
            <a:r>
              <a:rPr lang="en-US" sz="2800"/>
              <a:t>Cost Recovery and Expensing of Business Assets</a:t>
            </a:r>
          </a:p>
        </p:txBody>
      </p:sp>
      <p:sp>
        <p:nvSpPr>
          <p:cNvPr id="3" name="Content Placeholder 2"/>
          <p:cNvSpPr>
            <a:spLocks noGrp="1"/>
          </p:cNvSpPr>
          <p:nvPr>
            <p:ph idx="1"/>
          </p:nvPr>
        </p:nvSpPr>
        <p:spPr>
          <a:xfrm>
            <a:off x="447868" y="1205493"/>
            <a:ext cx="8220128" cy="5022850"/>
          </a:xfrm>
        </p:spPr>
        <p:txBody>
          <a:bodyPr/>
          <a:lstStyle/>
          <a:p>
            <a:pPr marL="0" indent="0" algn="just">
              <a:buClr>
                <a:srgbClr val="001F5E"/>
              </a:buClr>
              <a:buNone/>
            </a:pPr>
            <a:r>
              <a:rPr lang="en-US" sz="2000">
                <a:solidFill>
                  <a:schemeClr val="accent5">
                    <a:lumMod val="75000"/>
                  </a:schemeClr>
                </a:solidFill>
              </a:rPr>
              <a:t>Commencing in 2018, the 2017 Tax Act allows full expensing (100% deduction) of the cost of depreciable tangible assets, such as machinery and equipment with a recovery period of 20 years or less.  The 100% deduction is available for five years, then subject to a phase out through 2023, as follows:</a:t>
            </a:r>
          </a:p>
          <a:p>
            <a:pPr marL="801688" indent="-344488" algn="just">
              <a:buClr>
                <a:schemeClr val="accent5">
                  <a:lumMod val="75000"/>
                </a:schemeClr>
              </a:buClr>
            </a:pPr>
            <a:r>
              <a:rPr lang="en-US" sz="2000">
                <a:solidFill>
                  <a:schemeClr val="accent5">
                    <a:lumMod val="75000"/>
                  </a:schemeClr>
                </a:solidFill>
              </a:rPr>
              <a:t>For property placed in service after September 27, 2017, and before January 1, 2023, 100%.</a:t>
            </a:r>
          </a:p>
          <a:p>
            <a:pPr marL="801688" indent="-344488" algn="just">
              <a:buClr>
                <a:schemeClr val="accent5">
                  <a:lumMod val="75000"/>
                </a:schemeClr>
              </a:buClr>
            </a:pPr>
            <a:r>
              <a:rPr lang="en-US" sz="2000">
                <a:solidFill>
                  <a:schemeClr val="accent5">
                    <a:lumMod val="75000"/>
                  </a:schemeClr>
                </a:solidFill>
              </a:rPr>
              <a:t>For property placed in service after December 31, 2022, and before January 1, 2024, 80%.</a:t>
            </a:r>
          </a:p>
          <a:p>
            <a:pPr marL="801688" indent="-344488" algn="just">
              <a:buClr>
                <a:schemeClr val="accent5">
                  <a:lumMod val="75000"/>
                </a:schemeClr>
              </a:buClr>
            </a:pPr>
            <a:r>
              <a:rPr lang="en-US" sz="2000">
                <a:solidFill>
                  <a:schemeClr val="accent5">
                    <a:lumMod val="75000"/>
                  </a:schemeClr>
                </a:solidFill>
              </a:rPr>
              <a:t>For property placed in service after December 31, 2023, and before January 1, 2025, 60%.</a:t>
            </a:r>
          </a:p>
          <a:p>
            <a:pPr marL="801688" indent="-344488" algn="just">
              <a:buClr>
                <a:schemeClr val="accent5">
                  <a:lumMod val="75000"/>
                </a:schemeClr>
              </a:buClr>
            </a:pPr>
            <a:r>
              <a:rPr lang="en-US" sz="2000">
                <a:solidFill>
                  <a:schemeClr val="accent5">
                    <a:lumMod val="75000"/>
                  </a:schemeClr>
                </a:solidFill>
              </a:rPr>
              <a:t>For property placed in service after December 31, 2024, and before January 1, 2026, 40%.</a:t>
            </a:r>
          </a:p>
          <a:p>
            <a:pPr marL="801688" indent="-344488" algn="just">
              <a:buClr>
                <a:schemeClr val="accent5">
                  <a:lumMod val="75000"/>
                </a:schemeClr>
              </a:buClr>
            </a:pPr>
            <a:r>
              <a:rPr lang="en-US" sz="2000">
                <a:solidFill>
                  <a:schemeClr val="accent5">
                    <a:lumMod val="75000"/>
                  </a:schemeClr>
                </a:solidFill>
              </a:rPr>
              <a:t>For property placed in service after December 31, 2025, and before January 1, 2027, 20%.</a:t>
            </a:r>
          </a:p>
          <a:p>
            <a:endParaRPr lang="en-US" sz="2000"/>
          </a:p>
        </p:txBody>
      </p:sp>
      <p:sp>
        <p:nvSpPr>
          <p:cNvPr id="4" name="Slide Number Placeholder 3"/>
          <p:cNvSpPr>
            <a:spLocks noGrp="1"/>
          </p:cNvSpPr>
          <p:nvPr>
            <p:ph type="sldNum" sz="quarter" idx="12"/>
          </p:nvPr>
        </p:nvSpPr>
        <p:spPr>
          <a:xfrm>
            <a:off x="3985727" y="6553648"/>
            <a:ext cx="914400" cy="155448"/>
          </a:xfrm>
        </p:spPr>
        <p:txBody>
          <a:bodyPr/>
          <a:lstStyle/>
          <a:p>
            <a:pPr>
              <a:defRPr/>
            </a:pPr>
            <a:fld id="{E2D1B1DA-5660-41BF-914E-3C6F76670746}" type="slidenum">
              <a:rPr lang="en-US" smtClean="0"/>
              <a:pPr>
                <a:defRPr/>
              </a:pPr>
              <a:t>29</a:t>
            </a:fld>
            <a:endParaRPr lang="en-US"/>
          </a:p>
        </p:txBody>
      </p:sp>
    </p:spTree>
    <p:extLst>
      <p:ext uri="{BB962C8B-B14F-4D97-AF65-F5344CB8AC3E}">
        <p14:creationId xmlns:p14="http://schemas.microsoft.com/office/powerpoint/2010/main" val="4036397081"/>
      </p:ext>
    </p:extLst>
  </p:cSld>
  <p:clrMapOvr>
    <a:masterClrMapping/>
  </p:clrMapOvr>
  <p:transition spd="med">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629" y="0"/>
            <a:ext cx="8035212" cy="1066800"/>
          </a:xfrm>
        </p:spPr>
        <p:txBody>
          <a:bodyPr/>
          <a:lstStyle/>
          <a:p>
            <a:r>
              <a:rPr lang="en-US" sz="2400" b="1"/>
              <a:t>Structuring Mergers, Acquisitions, and Private Equity Recaps When the Target is an S Corporations –TCJA Income Tax Rate Changes</a:t>
            </a:r>
          </a:p>
        </p:txBody>
      </p:sp>
      <p:sp>
        <p:nvSpPr>
          <p:cNvPr id="3" name="Content Placeholder 2"/>
          <p:cNvSpPr>
            <a:spLocks noGrp="1"/>
          </p:cNvSpPr>
          <p:nvPr>
            <p:ph idx="1"/>
          </p:nvPr>
        </p:nvSpPr>
        <p:spPr>
          <a:xfrm>
            <a:off x="541176" y="1314450"/>
            <a:ext cx="8005665" cy="5022850"/>
          </a:xfrm>
        </p:spPr>
        <p:txBody>
          <a:bodyPr/>
          <a:lstStyle/>
          <a:p>
            <a:pPr marL="914400" lvl="2" indent="0">
              <a:buNone/>
            </a:pPr>
            <a:r>
              <a:rPr lang="en-US"/>
              <a:t> </a:t>
            </a:r>
          </a:p>
          <a:p>
            <a:pPr marL="0" indent="0" algn="just">
              <a:spcAft>
                <a:spcPts val="1800"/>
              </a:spcAft>
              <a:buClr>
                <a:srgbClr val="001F5E"/>
              </a:buClr>
              <a:buNone/>
            </a:pPr>
            <a:r>
              <a:rPr lang="en-US" sz="2400">
                <a:solidFill>
                  <a:schemeClr val="accent5">
                    <a:lumMod val="75000"/>
                  </a:schemeClr>
                </a:solidFill>
              </a:rPr>
              <a:t>Before the Tax Cuts and Jobs Act (the “TCJA”), corporations were subject to graduated rates of income tax that resulted in a 35% corporate rate for taxable income over $10M, with a phase out of the lower rate for taxable income over $100,000.  Certain personal service corporations were subject to a maximum rate of tax at 35%. The maximum rate of a corporation’s net capital gain was also 35%.  </a:t>
            </a:r>
          </a:p>
          <a:p>
            <a:pPr marL="0" indent="0" algn="just">
              <a:buClr>
                <a:srgbClr val="001F5E"/>
              </a:buClr>
              <a:buNone/>
            </a:pPr>
            <a:r>
              <a:rPr lang="en-US" sz="2400">
                <a:solidFill>
                  <a:schemeClr val="accent5">
                    <a:lumMod val="75000"/>
                  </a:schemeClr>
                </a:solidFill>
              </a:rPr>
              <a:t>The new law reduces the corporate income tax to 21% and repeals the maximum corporate tax rate on net capital gain as obsolete. </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3</a:t>
            </a:fld>
            <a:endParaRPr lang="en-US">
              <a:latin typeface="Arial" pitchFamily="34" charset="0"/>
              <a:cs typeface="Arial" pitchFamily="34" charset="0"/>
            </a:endParaRPr>
          </a:p>
        </p:txBody>
      </p:sp>
    </p:spTree>
    <p:extLst>
      <p:ext uri="{BB962C8B-B14F-4D97-AF65-F5344CB8AC3E}">
        <p14:creationId xmlns:p14="http://schemas.microsoft.com/office/powerpoint/2010/main" val="1764240932"/>
      </p:ext>
    </p:extLst>
  </p:cSld>
  <p:clrMapOvr>
    <a:masterClrMapping/>
  </p:clrMapOvr>
  <p:transition spd="med">
    <p:pull dir="l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868" y="0"/>
            <a:ext cx="8315131" cy="1066800"/>
          </a:xfrm>
        </p:spPr>
        <p:txBody>
          <a:bodyPr/>
          <a:lstStyle/>
          <a:p>
            <a:r>
              <a:rPr lang="en-US" sz="2800"/>
              <a:t>Cost Recovery and Expensing of Business Assets</a:t>
            </a:r>
          </a:p>
        </p:txBody>
      </p:sp>
      <p:sp>
        <p:nvSpPr>
          <p:cNvPr id="3" name="Content Placeholder 2"/>
          <p:cNvSpPr>
            <a:spLocks noGrp="1"/>
          </p:cNvSpPr>
          <p:nvPr>
            <p:ph idx="1"/>
          </p:nvPr>
        </p:nvSpPr>
        <p:spPr>
          <a:xfrm>
            <a:off x="447867" y="1314450"/>
            <a:ext cx="8117635" cy="5022850"/>
          </a:xfrm>
        </p:spPr>
        <p:txBody>
          <a:bodyPr/>
          <a:lstStyle/>
          <a:p>
            <a:pPr marL="0" indent="0" algn="just">
              <a:buClr>
                <a:srgbClr val="001F5E"/>
              </a:buClr>
              <a:buNone/>
            </a:pPr>
            <a:r>
              <a:rPr lang="en-US" sz="2200">
                <a:solidFill>
                  <a:schemeClr val="accent5">
                    <a:lumMod val="75000"/>
                  </a:schemeClr>
                </a:solidFill>
              </a:rPr>
              <a:t>For property with longer production periods (over 20 years) placed in service after September 27, 2017, and before January 1, 2024, 100%:</a:t>
            </a:r>
          </a:p>
          <a:p>
            <a:pPr marL="801688" indent="-344488" algn="just">
              <a:buClr>
                <a:schemeClr val="accent5">
                  <a:lumMod val="75000"/>
                </a:schemeClr>
              </a:buClr>
            </a:pPr>
            <a:r>
              <a:rPr lang="en-US" sz="2200">
                <a:solidFill>
                  <a:schemeClr val="accent5">
                    <a:lumMod val="75000"/>
                  </a:schemeClr>
                </a:solidFill>
              </a:rPr>
              <a:t>For property place in service after December 31, 2023, and before January 1, 2025, 80%.</a:t>
            </a:r>
          </a:p>
          <a:p>
            <a:pPr marL="801688" indent="-344488" algn="just">
              <a:buClr>
                <a:schemeClr val="accent5">
                  <a:lumMod val="75000"/>
                </a:schemeClr>
              </a:buClr>
            </a:pPr>
            <a:r>
              <a:rPr lang="en-US" sz="2200">
                <a:solidFill>
                  <a:schemeClr val="accent5">
                    <a:lumMod val="75000"/>
                  </a:schemeClr>
                </a:solidFill>
              </a:rPr>
              <a:t>For property place in service after December 31, 2024, and before January 1, 2026, 60%.</a:t>
            </a:r>
          </a:p>
          <a:p>
            <a:pPr marL="801688" indent="-344488" algn="just">
              <a:buClr>
                <a:schemeClr val="accent5">
                  <a:lumMod val="75000"/>
                </a:schemeClr>
              </a:buClr>
            </a:pPr>
            <a:r>
              <a:rPr lang="en-US" sz="2200">
                <a:solidFill>
                  <a:schemeClr val="accent5">
                    <a:lumMod val="75000"/>
                  </a:schemeClr>
                </a:solidFill>
              </a:rPr>
              <a:t>For property placed in service after December 31, 2025, and before January 1, 2027, 40%.</a:t>
            </a:r>
          </a:p>
          <a:p>
            <a:pPr marL="801688" indent="-344488" algn="just">
              <a:buClr>
                <a:schemeClr val="accent5">
                  <a:lumMod val="75000"/>
                </a:schemeClr>
              </a:buClr>
            </a:pPr>
            <a:r>
              <a:rPr lang="en-US" sz="2200">
                <a:solidFill>
                  <a:schemeClr val="accent5">
                    <a:lumMod val="75000"/>
                  </a:schemeClr>
                </a:solidFill>
              </a:rPr>
              <a:t>For property placed in service after December 31, 2026, and before January 1, 2028, 20%</a:t>
            </a:r>
            <a:endParaRPr lang="en-US" sz="2000">
              <a:solidFill>
                <a:schemeClr val="accent5">
                  <a:lumMod val="75000"/>
                </a:schemeClr>
              </a:solidFill>
            </a:endParaRPr>
          </a:p>
        </p:txBody>
      </p:sp>
      <p:sp>
        <p:nvSpPr>
          <p:cNvPr id="4" name="Slide Number Placeholder 3"/>
          <p:cNvSpPr>
            <a:spLocks noGrp="1"/>
          </p:cNvSpPr>
          <p:nvPr>
            <p:ph type="sldNum" sz="quarter" idx="12"/>
          </p:nvPr>
        </p:nvSpPr>
        <p:spPr>
          <a:xfrm>
            <a:off x="4377612" y="6584950"/>
            <a:ext cx="914400" cy="155448"/>
          </a:xfrm>
        </p:spPr>
        <p:txBody>
          <a:bodyPr/>
          <a:lstStyle/>
          <a:p>
            <a:pPr>
              <a:defRPr/>
            </a:pPr>
            <a:fld id="{E2D1B1DA-5660-41BF-914E-3C6F76670746}" type="slidenum">
              <a:rPr lang="en-US" smtClean="0"/>
              <a:pPr>
                <a:defRPr/>
              </a:pPr>
              <a:t>30</a:t>
            </a:fld>
            <a:endParaRPr lang="en-US"/>
          </a:p>
        </p:txBody>
      </p:sp>
    </p:spTree>
    <p:extLst>
      <p:ext uri="{BB962C8B-B14F-4D97-AF65-F5344CB8AC3E}">
        <p14:creationId xmlns:p14="http://schemas.microsoft.com/office/powerpoint/2010/main" val="763165470"/>
      </p:ext>
    </p:extLst>
  </p:cSld>
  <p:clrMapOvr>
    <a:masterClrMapping/>
  </p:clrMapOvr>
  <p:transition spd="med">
    <p:pull dir="l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60" y="0"/>
            <a:ext cx="8287139" cy="1066800"/>
          </a:xfrm>
        </p:spPr>
        <p:txBody>
          <a:bodyPr/>
          <a:lstStyle/>
          <a:p>
            <a:r>
              <a:rPr lang="en-US" sz="2800"/>
              <a:t>Cost Recovery and Expensing of Business Assets</a:t>
            </a:r>
          </a:p>
        </p:txBody>
      </p:sp>
      <p:sp>
        <p:nvSpPr>
          <p:cNvPr id="3" name="Content Placeholder 2"/>
          <p:cNvSpPr>
            <a:spLocks noGrp="1"/>
          </p:cNvSpPr>
          <p:nvPr>
            <p:ph idx="1"/>
          </p:nvPr>
        </p:nvSpPr>
        <p:spPr>
          <a:xfrm>
            <a:off x="475860" y="1417086"/>
            <a:ext cx="8154957" cy="4041321"/>
          </a:xfrm>
        </p:spPr>
        <p:txBody>
          <a:bodyPr/>
          <a:lstStyle/>
          <a:p>
            <a:pPr marL="288925" indent="-288925" algn="just">
              <a:buClr>
                <a:schemeClr val="accent5">
                  <a:lumMod val="75000"/>
                </a:schemeClr>
              </a:buClr>
            </a:pPr>
            <a:r>
              <a:rPr lang="en-US" sz="2200">
                <a:solidFill>
                  <a:schemeClr val="accent5">
                    <a:lumMod val="75000"/>
                  </a:schemeClr>
                </a:solidFill>
              </a:rPr>
              <a:t>The 2017 Tax Act increases the depreciation limitations under Section 280F that apply to listed property.</a:t>
            </a:r>
          </a:p>
          <a:p>
            <a:pPr marL="288925" indent="-288925" algn="just">
              <a:buClr>
                <a:schemeClr val="accent5">
                  <a:lumMod val="75000"/>
                </a:schemeClr>
              </a:buClr>
            </a:pPr>
            <a:r>
              <a:rPr lang="en-US" sz="2200">
                <a:solidFill>
                  <a:schemeClr val="accent5">
                    <a:lumMod val="75000"/>
                  </a:schemeClr>
                </a:solidFill>
              </a:rPr>
              <a:t>For passenger automobiles placed in service after December 31, 2017, and for which the additional first-year depreciation deduction under Section 168(k) is not claimed, the maximum amount of allowable depreciation is $10,000 for the year in which the vehicle is placed in service, $16,000 for the second year, $9,600 for the third year, and $5,760 for the fourth and later years in the recovery period. </a:t>
            </a:r>
          </a:p>
          <a:p>
            <a:pPr marL="288925" indent="-288925" algn="just">
              <a:buClr>
                <a:schemeClr val="accent5">
                  <a:lumMod val="75000"/>
                </a:schemeClr>
              </a:buClr>
            </a:pPr>
            <a:r>
              <a:rPr lang="en-US" sz="2200">
                <a:solidFill>
                  <a:schemeClr val="accent5">
                    <a:lumMod val="75000"/>
                  </a:schemeClr>
                </a:solidFill>
              </a:rPr>
              <a:t>The limitations are indexed for inflation for passenger automobiles placed in service after 2018.</a:t>
            </a:r>
          </a:p>
          <a:p>
            <a:endParaRPr lang="en-US" sz="2000"/>
          </a:p>
        </p:txBody>
      </p:sp>
      <p:sp>
        <p:nvSpPr>
          <p:cNvPr id="4" name="Slide Number Placeholder 3"/>
          <p:cNvSpPr>
            <a:spLocks noGrp="1"/>
          </p:cNvSpPr>
          <p:nvPr>
            <p:ph type="sldNum" sz="quarter" idx="12"/>
          </p:nvPr>
        </p:nvSpPr>
        <p:spPr>
          <a:xfrm>
            <a:off x="3825551" y="6612941"/>
            <a:ext cx="914400" cy="155448"/>
          </a:xfrm>
        </p:spPr>
        <p:txBody>
          <a:bodyPr/>
          <a:lstStyle/>
          <a:p>
            <a:pPr>
              <a:defRPr/>
            </a:pPr>
            <a:fld id="{E2D1B1DA-5660-41BF-914E-3C6F76670746}" type="slidenum">
              <a:rPr lang="en-US" smtClean="0"/>
              <a:pPr>
                <a:defRPr/>
              </a:pPr>
              <a:t>31</a:t>
            </a:fld>
            <a:endParaRPr lang="en-US"/>
          </a:p>
        </p:txBody>
      </p:sp>
    </p:spTree>
    <p:extLst>
      <p:ext uri="{BB962C8B-B14F-4D97-AF65-F5344CB8AC3E}">
        <p14:creationId xmlns:p14="http://schemas.microsoft.com/office/powerpoint/2010/main" val="860508644"/>
      </p:ext>
    </p:extLst>
  </p:cSld>
  <p:clrMapOvr>
    <a:masterClrMapping/>
  </p:clrMapOvr>
  <p:transition spd="med">
    <p:pull dir="l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60" y="0"/>
            <a:ext cx="8287139" cy="1066800"/>
          </a:xfrm>
        </p:spPr>
        <p:txBody>
          <a:bodyPr/>
          <a:lstStyle/>
          <a:p>
            <a:r>
              <a:rPr lang="en-US" sz="2800"/>
              <a:t>Impact of Expensing of Business Assets on M&amp;A Transactions</a:t>
            </a:r>
          </a:p>
        </p:txBody>
      </p:sp>
      <p:sp>
        <p:nvSpPr>
          <p:cNvPr id="3" name="Content Placeholder 2"/>
          <p:cNvSpPr>
            <a:spLocks noGrp="1"/>
          </p:cNvSpPr>
          <p:nvPr>
            <p:ph idx="1"/>
          </p:nvPr>
        </p:nvSpPr>
        <p:spPr>
          <a:xfrm>
            <a:off x="475860" y="1286458"/>
            <a:ext cx="8154957" cy="4041321"/>
          </a:xfrm>
        </p:spPr>
        <p:txBody>
          <a:bodyPr/>
          <a:lstStyle/>
          <a:p>
            <a:pPr marL="0" indent="0" algn="just">
              <a:buClrTx/>
              <a:buNone/>
            </a:pPr>
            <a:endParaRPr lang="en-US" sz="2200">
              <a:solidFill>
                <a:srgbClr val="001F5E"/>
              </a:solidFill>
            </a:endParaRPr>
          </a:p>
          <a:p>
            <a:pPr marL="288925" indent="-288925" algn="just">
              <a:buClr>
                <a:schemeClr val="accent5">
                  <a:lumMod val="75000"/>
                </a:schemeClr>
              </a:buClr>
            </a:pPr>
            <a:r>
              <a:rPr lang="en-US" sz="2200">
                <a:solidFill>
                  <a:schemeClr val="accent5">
                    <a:lumMod val="75000"/>
                  </a:schemeClr>
                </a:solidFill>
              </a:rPr>
              <a:t>Opportunity for expensing business assets may encourage taxable transactions and increased emphasis on purchase price allocation to Class V assets which include qualified property.</a:t>
            </a:r>
          </a:p>
          <a:p>
            <a:pPr marL="288925" indent="-288925" algn="just">
              <a:buClr>
                <a:schemeClr val="accent5">
                  <a:lumMod val="75000"/>
                </a:schemeClr>
              </a:buClr>
            </a:pPr>
            <a:r>
              <a:rPr lang="en-US" sz="2200">
                <a:solidFill>
                  <a:schemeClr val="accent5">
                    <a:lumMod val="75000"/>
                  </a:schemeClr>
                </a:solidFill>
              </a:rPr>
              <a:t>Deduction timing should be considered - if current income creates NOL carryforward, limited to 80% of taxable income with no carryback. </a:t>
            </a:r>
          </a:p>
          <a:p>
            <a:pPr marL="288925" indent="-288925" algn="just">
              <a:buClr>
                <a:schemeClr val="accent5">
                  <a:lumMod val="75000"/>
                </a:schemeClr>
              </a:buClr>
            </a:pPr>
            <a:r>
              <a:rPr lang="en-US" sz="2200">
                <a:solidFill>
                  <a:schemeClr val="accent5">
                    <a:lumMod val="75000"/>
                  </a:schemeClr>
                </a:solidFill>
              </a:rPr>
              <a:t>Depreciation deductions would not be limited as in the case of NOLs.</a:t>
            </a:r>
            <a:endParaRPr lang="en-US" sz="2000">
              <a:solidFill>
                <a:schemeClr val="accent5">
                  <a:lumMod val="75000"/>
                </a:schemeClr>
              </a:solidFill>
            </a:endParaRPr>
          </a:p>
        </p:txBody>
      </p:sp>
      <p:sp>
        <p:nvSpPr>
          <p:cNvPr id="4" name="Slide Number Placeholder 3"/>
          <p:cNvSpPr>
            <a:spLocks noGrp="1"/>
          </p:cNvSpPr>
          <p:nvPr>
            <p:ph type="sldNum" sz="quarter" idx="12"/>
          </p:nvPr>
        </p:nvSpPr>
        <p:spPr>
          <a:xfrm>
            <a:off x="3825551" y="6612941"/>
            <a:ext cx="914400" cy="155448"/>
          </a:xfrm>
        </p:spPr>
        <p:txBody>
          <a:bodyPr/>
          <a:lstStyle/>
          <a:p>
            <a:pPr>
              <a:defRPr/>
            </a:pPr>
            <a:fld id="{E2D1B1DA-5660-41BF-914E-3C6F76670746}" type="slidenum">
              <a:rPr lang="en-US" smtClean="0"/>
              <a:pPr>
                <a:defRPr/>
              </a:pPr>
              <a:t>32</a:t>
            </a:fld>
            <a:endParaRPr lang="en-US"/>
          </a:p>
        </p:txBody>
      </p:sp>
    </p:spTree>
    <p:extLst>
      <p:ext uri="{BB962C8B-B14F-4D97-AF65-F5344CB8AC3E}">
        <p14:creationId xmlns:p14="http://schemas.microsoft.com/office/powerpoint/2010/main" val="3842715076"/>
      </p:ext>
    </p:extLst>
  </p:cSld>
  <p:clrMapOvr>
    <a:masterClrMapping/>
  </p:clrMapOvr>
  <p:transition spd="med">
    <p:pull dir="l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0"/>
            <a:ext cx="8305801" cy="1066800"/>
          </a:xfrm>
        </p:spPr>
        <p:txBody>
          <a:bodyPr/>
          <a:lstStyle/>
          <a:p>
            <a:r>
              <a:rPr lang="en-US" sz="2800"/>
              <a:t>MACRS Continued for Nonresidential and Residential Real Property</a:t>
            </a:r>
          </a:p>
        </p:txBody>
      </p:sp>
      <p:sp>
        <p:nvSpPr>
          <p:cNvPr id="3" name="Content Placeholder 2"/>
          <p:cNvSpPr>
            <a:spLocks noGrp="1"/>
          </p:cNvSpPr>
          <p:nvPr>
            <p:ph idx="1"/>
          </p:nvPr>
        </p:nvSpPr>
        <p:spPr>
          <a:xfrm>
            <a:off x="541176" y="1398425"/>
            <a:ext cx="8089640" cy="4395885"/>
          </a:xfrm>
        </p:spPr>
        <p:txBody>
          <a:bodyPr/>
          <a:lstStyle/>
          <a:p>
            <a:pPr marL="344488" indent="-344488" algn="just">
              <a:buClr>
                <a:schemeClr val="accent5">
                  <a:lumMod val="75000"/>
                </a:schemeClr>
              </a:buClr>
            </a:pPr>
            <a:r>
              <a:rPr lang="en-US" sz="2000">
                <a:solidFill>
                  <a:schemeClr val="accent5">
                    <a:lumMod val="75000"/>
                  </a:schemeClr>
                </a:solidFill>
              </a:rPr>
              <a:t>The 2017 Tax Act maintains the present law modified accelerated cost recovery system (“MACRS”) recovery periods of </a:t>
            </a:r>
            <a:r>
              <a:rPr lang="en-US" sz="2000" b="1" i="1">
                <a:solidFill>
                  <a:schemeClr val="accent5">
                    <a:lumMod val="75000"/>
                  </a:schemeClr>
                </a:solidFill>
              </a:rPr>
              <a:t>39 and 27.5 years for nonresidential real and residential rental property, </a:t>
            </a:r>
            <a:r>
              <a:rPr lang="en-US" sz="2000">
                <a:solidFill>
                  <a:schemeClr val="accent5">
                    <a:lumMod val="75000"/>
                  </a:schemeClr>
                </a:solidFill>
              </a:rPr>
              <a:t>respectively. </a:t>
            </a:r>
          </a:p>
          <a:p>
            <a:pPr marL="344488" indent="-344488" algn="just">
              <a:buClr>
                <a:schemeClr val="accent5">
                  <a:lumMod val="75000"/>
                </a:schemeClr>
              </a:buClr>
            </a:pPr>
            <a:r>
              <a:rPr lang="en-US" sz="2000">
                <a:solidFill>
                  <a:schemeClr val="accent5">
                    <a:lumMod val="75000"/>
                  </a:schemeClr>
                </a:solidFill>
              </a:rPr>
              <a:t>While the Conference Report indicates that </a:t>
            </a:r>
            <a:r>
              <a:rPr lang="en-US" sz="2000" b="1" i="1">
                <a:solidFill>
                  <a:schemeClr val="accent5">
                    <a:lumMod val="75000"/>
                  </a:schemeClr>
                </a:solidFill>
              </a:rPr>
              <a:t>qualified leasehold improvement property</a:t>
            </a:r>
            <a:r>
              <a:rPr lang="en-US" sz="2000">
                <a:solidFill>
                  <a:schemeClr val="accent5">
                    <a:lumMod val="75000"/>
                  </a:schemeClr>
                </a:solidFill>
              </a:rPr>
              <a:t>, generally recovered using the straight-line method and a half-year convention, is eligible under the 2017 Tax Act for the additional first-year depreciation deduction if the other requirements of Section 168(k) are met. </a:t>
            </a:r>
          </a:p>
          <a:p>
            <a:pPr marL="344488" indent="-344488" algn="just">
              <a:buClr>
                <a:schemeClr val="accent5">
                  <a:lumMod val="75000"/>
                </a:schemeClr>
              </a:buClr>
            </a:pPr>
            <a:r>
              <a:rPr lang="en-US" sz="2000">
                <a:solidFill>
                  <a:schemeClr val="accent5">
                    <a:lumMod val="75000"/>
                  </a:schemeClr>
                </a:solidFill>
              </a:rPr>
              <a:t>However, as a result of a drafting glitch, the statute failed to reduce the useful life of qualified leasehold improvement property to less than 20 years and did not accomplish the intended result. </a:t>
            </a:r>
            <a:r>
              <a:rPr lang="en-US" sz="2000" b="1" i="1">
                <a:solidFill>
                  <a:schemeClr val="accent5">
                    <a:lumMod val="75000"/>
                  </a:schemeClr>
                </a:solidFill>
              </a:rPr>
              <a:t>This glitch was fixed in the CARES Act, discussed further below.</a:t>
            </a:r>
          </a:p>
        </p:txBody>
      </p:sp>
      <p:sp>
        <p:nvSpPr>
          <p:cNvPr id="4" name="Slide Number Placeholder 3"/>
          <p:cNvSpPr>
            <a:spLocks noGrp="1"/>
          </p:cNvSpPr>
          <p:nvPr>
            <p:ph type="sldNum" sz="quarter" idx="12"/>
          </p:nvPr>
        </p:nvSpPr>
        <p:spPr>
          <a:xfrm>
            <a:off x="3853543" y="6507226"/>
            <a:ext cx="914400" cy="155448"/>
          </a:xfrm>
        </p:spPr>
        <p:txBody>
          <a:bodyPr/>
          <a:lstStyle/>
          <a:p>
            <a:pPr>
              <a:defRPr/>
            </a:pPr>
            <a:fld id="{E2D1B1DA-5660-41BF-914E-3C6F76670746}" type="slidenum">
              <a:rPr lang="en-US" smtClean="0"/>
              <a:pPr>
                <a:defRPr/>
              </a:pPr>
              <a:t>33</a:t>
            </a:fld>
            <a:endParaRPr lang="en-US"/>
          </a:p>
        </p:txBody>
      </p:sp>
    </p:spTree>
    <p:extLst>
      <p:ext uri="{BB962C8B-B14F-4D97-AF65-F5344CB8AC3E}">
        <p14:creationId xmlns:p14="http://schemas.microsoft.com/office/powerpoint/2010/main" val="2448612836"/>
      </p:ext>
    </p:extLst>
  </p:cSld>
  <p:clrMapOvr>
    <a:masterClrMapping/>
  </p:clrMapOvr>
  <p:transition spd="med">
    <p:pull dir="l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0" y="0"/>
            <a:ext cx="8296469" cy="1066800"/>
          </a:xfrm>
        </p:spPr>
        <p:txBody>
          <a:bodyPr/>
          <a:lstStyle/>
          <a:p>
            <a:r>
              <a:rPr lang="en-US" sz="2800"/>
              <a:t>Cost Recovery and Expensing of Business Assets –Section 179 Limits Increased</a:t>
            </a:r>
          </a:p>
        </p:txBody>
      </p:sp>
      <p:sp>
        <p:nvSpPr>
          <p:cNvPr id="3" name="Content Placeholder 2"/>
          <p:cNvSpPr>
            <a:spLocks noGrp="1"/>
          </p:cNvSpPr>
          <p:nvPr>
            <p:ph idx="1"/>
          </p:nvPr>
        </p:nvSpPr>
        <p:spPr>
          <a:xfrm>
            <a:off x="466530" y="1249136"/>
            <a:ext cx="8070981" cy="5022850"/>
          </a:xfrm>
        </p:spPr>
        <p:txBody>
          <a:bodyPr/>
          <a:lstStyle/>
          <a:p>
            <a:pPr marL="344488" indent="-344488" algn="just">
              <a:buClr>
                <a:schemeClr val="accent5">
                  <a:lumMod val="75000"/>
                </a:schemeClr>
              </a:buClr>
            </a:pPr>
            <a:r>
              <a:rPr lang="en-US" sz="2200">
                <a:solidFill>
                  <a:schemeClr val="accent5">
                    <a:lumMod val="75000"/>
                  </a:schemeClr>
                </a:solidFill>
              </a:rPr>
              <a:t>While apparently mooted by the general rules for expensing business assets until they expire in 2027 and 2028 (which are unlimited in amount), the 2017 Tax Act increases the maximum amount a taxpayer may expense under Section 179 to $1,000,000, and increases the phase-out threshold amount to $2,500,000. </a:t>
            </a:r>
          </a:p>
          <a:p>
            <a:pPr marL="344488" indent="-344488" algn="just">
              <a:buClr>
                <a:schemeClr val="accent5">
                  <a:lumMod val="75000"/>
                </a:schemeClr>
              </a:buClr>
            </a:pPr>
            <a:r>
              <a:rPr lang="en-US" sz="2200">
                <a:solidFill>
                  <a:schemeClr val="accent5">
                    <a:lumMod val="75000"/>
                  </a:schemeClr>
                </a:solidFill>
              </a:rPr>
              <a:t>Thus, the provision provides that the maximum amount a taxpayer may expense, for taxable years beginning after 2017, is $1,000,000 of the cost of qualifying property placed in service for the taxable year. The $1,000,000 amount is reduced (but not below zero) by the amount by which the cost of qualifying property placed in service during the taxable year exceeds $2,500,000. </a:t>
            </a:r>
          </a:p>
          <a:p>
            <a:pPr marL="344488" indent="-344488" algn="just">
              <a:buClr>
                <a:schemeClr val="accent5">
                  <a:lumMod val="75000"/>
                </a:schemeClr>
              </a:buClr>
            </a:pPr>
            <a:r>
              <a:rPr lang="en-US" sz="2200">
                <a:solidFill>
                  <a:schemeClr val="accent5">
                    <a:lumMod val="75000"/>
                  </a:schemeClr>
                </a:solidFill>
              </a:rPr>
              <a:t>The $1,000,000 and $2,500,000 amounts, as well as the $25,000 sport utility vehicle limitation, are indexed for inflation for taxable years beginning after 2018.</a:t>
            </a:r>
          </a:p>
          <a:p>
            <a:endParaRPr lang="en-US" sz="2000"/>
          </a:p>
        </p:txBody>
      </p:sp>
      <p:sp>
        <p:nvSpPr>
          <p:cNvPr id="4" name="Slide Number Placeholder 3"/>
          <p:cNvSpPr>
            <a:spLocks noGrp="1"/>
          </p:cNvSpPr>
          <p:nvPr>
            <p:ph type="sldNum" sz="quarter" idx="12"/>
          </p:nvPr>
        </p:nvSpPr>
        <p:spPr>
          <a:xfrm>
            <a:off x="3890866" y="6584950"/>
            <a:ext cx="914400" cy="155448"/>
          </a:xfrm>
        </p:spPr>
        <p:txBody>
          <a:bodyPr/>
          <a:lstStyle/>
          <a:p>
            <a:pPr>
              <a:defRPr/>
            </a:pPr>
            <a:fld id="{E2D1B1DA-5660-41BF-914E-3C6F76670746}" type="slidenum">
              <a:rPr lang="en-US" smtClean="0"/>
              <a:pPr>
                <a:defRPr/>
              </a:pPr>
              <a:t>34</a:t>
            </a:fld>
            <a:endParaRPr lang="en-US"/>
          </a:p>
        </p:txBody>
      </p:sp>
    </p:spTree>
    <p:extLst>
      <p:ext uri="{BB962C8B-B14F-4D97-AF65-F5344CB8AC3E}">
        <p14:creationId xmlns:p14="http://schemas.microsoft.com/office/powerpoint/2010/main" val="2470787171"/>
      </p:ext>
    </p:extLst>
  </p:cSld>
  <p:clrMapOvr>
    <a:masterClrMapping/>
  </p:clrMapOvr>
  <p:transition spd="med">
    <p:pull dir="l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0" y="0"/>
            <a:ext cx="8296469" cy="1066800"/>
          </a:xfrm>
        </p:spPr>
        <p:txBody>
          <a:bodyPr anchor="ctr"/>
          <a:lstStyle/>
          <a:p>
            <a:r>
              <a:rPr lang="en-US" sz="2800" dirty="0"/>
              <a:t>NOL Carryforwards Indefinite, But No Carrybacks under 2017 Tax Act</a:t>
            </a:r>
          </a:p>
        </p:txBody>
      </p:sp>
      <p:sp>
        <p:nvSpPr>
          <p:cNvPr id="3" name="Content Placeholder 2"/>
          <p:cNvSpPr>
            <a:spLocks noGrp="1"/>
          </p:cNvSpPr>
          <p:nvPr>
            <p:ph idx="1"/>
          </p:nvPr>
        </p:nvSpPr>
        <p:spPr>
          <a:xfrm>
            <a:off x="466530" y="1379765"/>
            <a:ext cx="8210939" cy="4968026"/>
          </a:xfrm>
        </p:spPr>
        <p:txBody>
          <a:bodyPr/>
          <a:lstStyle/>
          <a:p>
            <a:pPr marL="344488" indent="-344488" algn="just" fontAlgn="base">
              <a:buClr>
                <a:schemeClr val="accent5">
                  <a:lumMod val="75000"/>
                </a:schemeClr>
              </a:buClr>
            </a:pPr>
            <a:r>
              <a:rPr lang="en-US" sz="2100">
                <a:solidFill>
                  <a:schemeClr val="accent5">
                    <a:lumMod val="75000"/>
                  </a:schemeClr>
                </a:solidFill>
              </a:rPr>
              <a:t>Under prior law, net operating losses (“NOLs”) generally had a carryback period of two years and a carryforward period of 20 years. </a:t>
            </a:r>
          </a:p>
          <a:p>
            <a:pPr marL="344488" indent="-344488" algn="just" fontAlgn="base">
              <a:buClr>
                <a:schemeClr val="accent5">
                  <a:lumMod val="75000"/>
                </a:schemeClr>
              </a:buClr>
            </a:pPr>
            <a:r>
              <a:rPr lang="en-US" sz="2100">
                <a:solidFill>
                  <a:schemeClr val="accent5">
                    <a:lumMod val="75000"/>
                  </a:schemeClr>
                </a:solidFill>
              </a:rPr>
              <a:t>For taxable years beginning after December 31, 2017, the 2017 Tax Act generally eliminated the NOL carryback period and makes the carryforward period indefinite. The amount of the NOL deduction allowed is limited to 80 percent of taxable income computed without regard to the NOL deduction.  </a:t>
            </a:r>
            <a:r>
              <a:rPr lang="en-US" sz="2100" b="1" i="1">
                <a:solidFill>
                  <a:schemeClr val="accent5">
                    <a:lumMod val="75000"/>
                  </a:schemeClr>
                </a:solidFill>
              </a:rPr>
              <a:t>This provision was modified by the CARES Act, discussed further below.</a:t>
            </a:r>
          </a:p>
          <a:p>
            <a:pPr marL="344488" indent="-344488" algn="just" fontAlgn="base">
              <a:buClr>
                <a:schemeClr val="accent5">
                  <a:lumMod val="75000"/>
                </a:schemeClr>
              </a:buClr>
            </a:pPr>
            <a:r>
              <a:rPr lang="en-US" sz="2100">
                <a:solidFill>
                  <a:schemeClr val="accent5">
                    <a:lumMod val="75000"/>
                  </a:schemeClr>
                </a:solidFill>
              </a:rPr>
              <a:t>Special rules apply to certain farming and insurance losses. </a:t>
            </a:r>
          </a:p>
          <a:p>
            <a:pPr marL="344488" indent="-344488" algn="just" fontAlgn="base">
              <a:buClr>
                <a:schemeClr val="accent5">
                  <a:lumMod val="75000"/>
                </a:schemeClr>
              </a:buClr>
            </a:pPr>
            <a:r>
              <a:rPr lang="en-US" sz="2100">
                <a:solidFill>
                  <a:schemeClr val="accent5">
                    <a:lumMod val="75000"/>
                  </a:schemeClr>
                </a:solidFill>
              </a:rPr>
              <a:t>Conforming amendments include, but are not limited to: (1) the repeal of carrybacks of specified liability losses defined in Section 172(f) and (2) excess interest losses related to corporate equity reduction transactions under Section 172(g).</a:t>
            </a:r>
          </a:p>
          <a:p>
            <a:endParaRPr lang="en-US" sz="2000"/>
          </a:p>
        </p:txBody>
      </p:sp>
      <p:sp>
        <p:nvSpPr>
          <p:cNvPr id="5" name="Slide Number Placeholder 4"/>
          <p:cNvSpPr>
            <a:spLocks noGrp="1"/>
          </p:cNvSpPr>
          <p:nvPr>
            <p:ph type="sldNum" sz="quarter" idx="4294967295"/>
          </p:nvPr>
        </p:nvSpPr>
        <p:spPr>
          <a:xfrm>
            <a:off x="3750905" y="6493717"/>
            <a:ext cx="1059025" cy="364283"/>
          </a:xfrm>
          <a:prstGeom prst="rect">
            <a:avLst/>
          </a:prstGeom>
        </p:spPr>
        <p:txBody>
          <a:bodyPr/>
          <a:lstStyle/>
          <a:p>
            <a:fld id="{BDF65B5A-95D7-4AE5-867A-9A912C40B1E0}" type="slidenum">
              <a:rPr lang="en-US" smtClean="0">
                <a:latin typeface="Arial" pitchFamily="34" charset="0"/>
                <a:cs typeface="Arial" pitchFamily="34" charset="0"/>
              </a:rPr>
              <a:t>35</a:t>
            </a:fld>
            <a:endParaRPr lang="en-US">
              <a:latin typeface="Arial" pitchFamily="34" charset="0"/>
              <a:cs typeface="Arial" pitchFamily="34" charset="0"/>
            </a:endParaRPr>
          </a:p>
        </p:txBody>
      </p:sp>
    </p:spTree>
    <p:extLst>
      <p:ext uri="{BB962C8B-B14F-4D97-AF65-F5344CB8AC3E}">
        <p14:creationId xmlns:p14="http://schemas.microsoft.com/office/powerpoint/2010/main" val="3738982299"/>
      </p:ext>
    </p:extLst>
  </p:cSld>
  <p:clrMapOvr>
    <a:masterClrMapping/>
  </p:clrMapOvr>
  <p:transition spd="med">
    <p:pull dir="l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60" y="0"/>
            <a:ext cx="8287139" cy="1066800"/>
          </a:xfrm>
        </p:spPr>
        <p:txBody>
          <a:bodyPr anchor="ctr"/>
          <a:lstStyle/>
          <a:p>
            <a:r>
              <a:rPr lang="en-US" sz="2800"/>
              <a:t>Other Income Tax Changes For Businesses</a:t>
            </a:r>
          </a:p>
        </p:txBody>
      </p:sp>
      <p:sp>
        <p:nvSpPr>
          <p:cNvPr id="3" name="Content Placeholder 2"/>
          <p:cNvSpPr>
            <a:spLocks noGrp="1"/>
          </p:cNvSpPr>
          <p:nvPr>
            <p:ph idx="1"/>
          </p:nvPr>
        </p:nvSpPr>
        <p:spPr>
          <a:xfrm>
            <a:off x="475859" y="1314450"/>
            <a:ext cx="8173619" cy="5022850"/>
          </a:xfrm>
        </p:spPr>
        <p:txBody>
          <a:bodyPr/>
          <a:lstStyle/>
          <a:p>
            <a:pPr marL="0" indent="0" algn="just">
              <a:buClr>
                <a:srgbClr val="001F5E"/>
              </a:buClr>
              <a:buNone/>
            </a:pPr>
            <a:r>
              <a:rPr lang="en-US" sz="2200" b="1">
                <a:solidFill>
                  <a:schemeClr val="accent5">
                    <a:lumMod val="75000"/>
                  </a:schemeClr>
                </a:solidFill>
              </a:rPr>
              <a:t>Like-Kind Exchanges Under Section 1031</a:t>
            </a:r>
          </a:p>
          <a:p>
            <a:pPr marL="512763" indent="-279400" algn="just" fontAlgn="base">
              <a:buClr>
                <a:schemeClr val="accent5">
                  <a:lumMod val="75000"/>
                </a:schemeClr>
              </a:buClr>
            </a:pPr>
            <a:r>
              <a:rPr lang="en-US" sz="2200">
                <a:solidFill>
                  <a:schemeClr val="accent5">
                    <a:lumMod val="75000"/>
                  </a:schemeClr>
                </a:solidFill>
              </a:rPr>
              <a:t>The deferral of gain resulting from like-kind exchanges under Section 1031 are now limited to include only real property not held primarily for sale.</a:t>
            </a:r>
          </a:p>
          <a:p>
            <a:pPr marL="512763" indent="-279400" algn="just" fontAlgn="base">
              <a:buClr>
                <a:schemeClr val="accent5">
                  <a:lumMod val="75000"/>
                </a:schemeClr>
              </a:buClr>
            </a:pPr>
            <a:r>
              <a:rPr lang="en-US" sz="2200">
                <a:solidFill>
                  <a:schemeClr val="accent5">
                    <a:lumMod val="75000"/>
                  </a:schemeClr>
                </a:solidFill>
              </a:rPr>
              <a:t>Personal property, animals of same sex, etc., no longer qualify for tax free exchange.</a:t>
            </a:r>
          </a:p>
          <a:p>
            <a:pPr marL="858838" lvl="1" indent="-346075" algn="just">
              <a:buClr>
                <a:schemeClr val="accent5">
                  <a:lumMod val="75000"/>
                </a:schemeClr>
              </a:buClr>
            </a:pPr>
            <a:r>
              <a:rPr lang="en-US">
                <a:solidFill>
                  <a:schemeClr val="accent5">
                    <a:lumMod val="75000"/>
                  </a:schemeClr>
                </a:solidFill>
              </a:rPr>
              <a:t>A “trade in” of used business equipment for new equipment will now trigger taxable gain.</a:t>
            </a:r>
          </a:p>
          <a:p>
            <a:pPr marL="858838" lvl="1" indent="-346075" algn="just">
              <a:buClr>
                <a:schemeClr val="accent5">
                  <a:lumMod val="75000"/>
                </a:schemeClr>
              </a:buClr>
            </a:pPr>
            <a:r>
              <a:rPr lang="en-US">
                <a:solidFill>
                  <a:schemeClr val="accent5">
                    <a:lumMod val="75000"/>
                  </a:schemeClr>
                </a:solidFill>
              </a:rPr>
              <a:t>The gain on the taxable exchange may be offset by more generous expensing rules. </a:t>
            </a:r>
          </a:p>
        </p:txBody>
      </p:sp>
      <p:sp>
        <p:nvSpPr>
          <p:cNvPr id="5" name="Slide Number Placeholder 4"/>
          <p:cNvSpPr>
            <a:spLocks noGrp="1"/>
          </p:cNvSpPr>
          <p:nvPr>
            <p:ph type="sldNum" sz="quarter" idx="4294967295"/>
          </p:nvPr>
        </p:nvSpPr>
        <p:spPr>
          <a:xfrm>
            <a:off x="4142623" y="6475056"/>
            <a:ext cx="1142999" cy="382944"/>
          </a:xfrm>
          <a:prstGeom prst="rect">
            <a:avLst/>
          </a:prstGeom>
        </p:spPr>
        <p:txBody>
          <a:bodyPr/>
          <a:lstStyle/>
          <a:p>
            <a:fld id="{BDF65B5A-95D7-4AE5-867A-9A912C40B1E0}" type="slidenum">
              <a:rPr lang="en-US" smtClean="0">
                <a:latin typeface="Arial" pitchFamily="34" charset="0"/>
                <a:cs typeface="Arial" pitchFamily="34" charset="0"/>
              </a:rPr>
              <a:t>36</a:t>
            </a:fld>
            <a:endParaRPr lang="en-US" dirty="0">
              <a:latin typeface="Arial" pitchFamily="34" charset="0"/>
              <a:cs typeface="Arial" pitchFamily="34" charset="0"/>
            </a:endParaRPr>
          </a:p>
        </p:txBody>
      </p:sp>
    </p:spTree>
    <p:extLst>
      <p:ext uri="{BB962C8B-B14F-4D97-AF65-F5344CB8AC3E}">
        <p14:creationId xmlns:p14="http://schemas.microsoft.com/office/powerpoint/2010/main" val="258224649"/>
      </p:ext>
    </p:extLst>
  </p:cSld>
  <p:clrMapOvr>
    <a:masterClrMapping/>
  </p:clrMapOvr>
  <p:transition spd="med">
    <p:pull dir="l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93" y="247650"/>
            <a:ext cx="8035212" cy="1066800"/>
          </a:xfrm>
        </p:spPr>
        <p:txBody>
          <a:bodyPr/>
          <a:lstStyle/>
          <a:p>
            <a:r>
              <a:rPr lang="en-US" sz="2400" dirty="0"/>
              <a:t>POLLING QUESTION #3 </a:t>
            </a:r>
            <a:br>
              <a:rPr lang="en-US" sz="2400" dirty="0"/>
            </a:br>
            <a:endParaRPr lang="en-US" sz="2400" b="1" dirty="0"/>
          </a:p>
        </p:txBody>
      </p:sp>
      <p:sp>
        <p:nvSpPr>
          <p:cNvPr id="3" name="Content Placeholder 2"/>
          <p:cNvSpPr>
            <a:spLocks noGrp="1"/>
          </p:cNvSpPr>
          <p:nvPr>
            <p:ph idx="1"/>
          </p:nvPr>
        </p:nvSpPr>
        <p:spPr/>
        <p:txBody>
          <a:bodyPr/>
          <a:lstStyle/>
          <a:p>
            <a:pPr marL="0" indent="-1587">
              <a:lnSpc>
                <a:spcPct val="80000"/>
              </a:lnSpc>
              <a:buNone/>
            </a:pPr>
            <a:r>
              <a:rPr lang="en-US" sz="3600" b="1" dirty="0">
                <a:solidFill>
                  <a:srgbClr val="FF0000"/>
                </a:solidFill>
              </a:rPr>
              <a:t>What is your favorite pet?</a:t>
            </a:r>
            <a:endParaRPr lang="en-US" sz="3600" dirty="0">
              <a:solidFill>
                <a:srgbClr val="FF0000"/>
              </a:solidFill>
            </a:endParaRPr>
          </a:p>
          <a:p>
            <a:pPr marL="512763" indent="-514350">
              <a:lnSpc>
                <a:spcPct val="80000"/>
              </a:lnSpc>
              <a:buFont typeface="+mj-lt"/>
              <a:buAutoNum type="alphaUcPeriod"/>
            </a:pPr>
            <a:r>
              <a:rPr lang="en-US" sz="2800" dirty="0">
                <a:solidFill>
                  <a:srgbClr val="FF0000"/>
                </a:solidFill>
              </a:rPr>
              <a:t>Dog</a:t>
            </a:r>
          </a:p>
          <a:p>
            <a:pPr marL="512763" indent="-514350">
              <a:lnSpc>
                <a:spcPct val="80000"/>
              </a:lnSpc>
              <a:buFont typeface="+mj-lt"/>
              <a:buAutoNum type="alphaUcPeriod"/>
            </a:pPr>
            <a:r>
              <a:rPr lang="en-US" sz="2800" dirty="0">
                <a:solidFill>
                  <a:srgbClr val="FF0000"/>
                </a:solidFill>
              </a:rPr>
              <a:t>Cat</a:t>
            </a:r>
          </a:p>
          <a:p>
            <a:pPr marL="512763" indent="-514350">
              <a:lnSpc>
                <a:spcPct val="80000"/>
              </a:lnSpc>
              <a:spcAft>
                <a:spcPts val="600"/>
              </a:spcAft>
              <a:buFont typeface="+mj-lt"/>
              <a:buAutoNum type="alphaUcPeriod"/>
            </a:pPr>
            <a:r>
              <a:rPr lang="en-US" sz="2800" dirty="0">
                <a:solidFill>
                  <a:srgbClr val="FF0000"/>
                </a:solidFill>
              </a:rPr>
              <a:t>Great White Shark</a:t>
            </a:r>
          </a:p>
          <a:p>
            <a:pPr marL="512763" indent="-514350">
              <a:lnSpc>
                <a:spcPct val="80000"/>
              </a:lnSpc>
              <a:buFont typeface="+mj-lt"/>
              <a:buAutoNum type="alphaUcPeriod"/>
            </a:pPr>
            <a:endParaRPr lang="en-US" sz="2800" dirty="0"/>
          </a:p>
          <a:p>
            <a:pPr marL="0" indent="-1587">
              <a:lnSpc>
                <a:spcPct val="80000"/>
              </a:lnSpc>
              <a:buNone/>
            </a:pPr>
            <a:r>
              <a:rPr lang="en-US" sz="2800" dirty="0"/>
              <a:t>For those seeking </a:t>
            </a:r>
            <a:r>
              <a:rPr lang="en-US" sz="2800" b="1" dirty="0"/>
              <a:t>NYS CLE credit </a:t>
            </a:r>
            <a:r>
              <a:rPr lang="en-US" sz="2800" dirty="0"/>
              <a:t>the code is </a:t>
            </a:r>
            <a:r>
              <a:rPr lang="en-US" sz="2800" b="1" dirty="0"/>
              <a:t>JEM1932 </a:t>
            </a:r>
            <a:r>
              <a:rPr lang="en-US" sz="2800" dirty="0"/>
              <a:t>Please record all attendance verification codes announced during the program. Record the codes on the affirmation form available on the CLE Board website at: </a:t>
            </a:r>
            <a:r>
              <a:rPr lang="en-US" sz="2800" u="sng" dirty="0">
                <a:hlinkClick r:id="rId3"/>
              </a:rPr>
              <a:t>http://ww2.nycourts.gov/attorneys/cle/affirmation_sample.pdf</a:t>
            </a:r>
            <a:r>
              <a:rPr lang="en-US" sz="2800" dirty="0"/>
              <a:t> and email the form to </a:t>
            </a:r>
            <a:r>
              <a:rPr lang="en-US" sz="2800" u="sng" dirty="0">
                <a:hlinkClick r:id="rId4"/>
              </a:rPr>
              <a:t>sps.tax@nyu.edu</a:t>
            </a:r>
            <a:r>
              <a:rPr lang="en-US" sz="2800" dirty="0"/>
              <a:t>. For all other CLE inquires please email </a:t>
            </a:r>
            <a:r>
              <a:rPr lang="en-US" sz="2800" u="sng" dirty="0">
                <a:hlinkClick r:id="rId4"/>
              </a:rPr>
              <a:t>sps.tax@nyu.edu</a:t>
            </a:r>
            <a:endParaRPr lang="en-US" sz="2800" dirty="0"/>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37</a:t>
            </a:fld>
            <a:endParaRPr lang="en-US">
              <a:latin typeface="Arial" pitchFamily="34" charset="0"/>
              <a:cs typeface="Arial" pitchFamily="34" charset="0"/>
            </a:endParaRPr>
          </a:p>
        </p:txBody>
      </p:sp>
    </p:spTree>
    <p:extLst>
      <p:ext uri="{BB962C8B-B14F-4D97-AF65-F5344CB8AC3E}">
        <p14:creationId xmlns:p14="http://schemas.microsoft.com/office/powerpoint/2010/main" val="78758337"/>
      </p:ext>
    </p:extLst>
  </p:cSld>
  <p:clrMapOvr>
    <a:masterClrMapping/>
  </p:clrMapOvr>
  <p:transition spd="med">
    <p:pull dir="l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93" y="0"/>
            <a:ext cx="8035212" cy="1066800"/>
          </a:xfrm>
        </p:spPr>
        <p:txBody>
          <a:bodyPr/>
          <a:lstStyle/>
          <a:p>
            <a:r>
              <a:rPr lang="en-US" sz="2400" b="1"/>
              <a:t>Structuring Mergers, Acquisitions, and Private Equity Recaps When the Target is an S Corporation</a:t>
            </a:r>
          </a:p>
        </p:txBody>
      </p:sp>
      <p:sp>
        <p:nvSpPr>
          <p:cNvPr id="3" name="Content Placeholder 2"/>
          <p:cNvSpPr>
            <a:spLocks noGrp="1"/>
          </p:cNvSpPr>
          <p:nvPr>
            <p:ph idx="1"/>
          </p:nvPr>
        </p:nvSpPr>
        <p:spPr/>
        <p:txBody>
          <a:bodyPr/>
          <a:lstStyle/>
          <a:p>
            <a:pPr marL="344488" lvl="1" indent="0">
              <a:spcBef>
                <a:spcPts val="1200"/>
              </a:spcBef>
              <a:spcAft>
                <a:spcPts val="1800"/>
              </a:spcAft>
              <a:buClr>
                <a:schemeClr val="accent5">
                  <a:lumMod val="75000"/>
                </a:schemeClr>
              </a:buClr>
              <a:buNone/>
            </a:pPr>
            <a:endParaRPr lang="en-US" sz="2800" b="1" dirty="0">
              <a:solidFill>
                <a:srgbClr val="001F5E"/>
              </a:solidFill>
            </a:endParaRPr>
          </a:p>
          <a:p>
            <a:pPr marL="344488" lvl="1" indent="0">
              <a:spcBef>
                <a:spcPts val="1200"/>
              </a:spcBef>
              <a:spcAft>
                <a:spcPts val="1800"/>
              </a:spcAft>
              <a:buClr>
                <a:schemeClr val="accent5">
                  <a:lumMod val="75000"/>
                </a:schemeClr>
              </a:buClr>
              <a:buNone/>
            </a:pPr>
            <a:endParaRPr lang="en-US" sz="2800" b="1" dirty="0">
              <a:solidFill>
                <a:srgbClr val="001F5E"/>
              </a:solidFill>
            </a:endParaRPr>
          </a:p>
          <a:p>
            <a:pPr marL="344488" lvl="1" indent="0">
              <a:spcBef>
                <a:spcPts val="1200"/>
              </a:spcBef>
              <a:spcAft>
                <a:spcPts val="1800"/>
              </a:spcAft>
              <a:buClr>
                <a:schemeClr val="accent5">
                  <a:lumMod val="75000"/>
                </a:schemeClr>
              </a:buClr>
              <a:buNone/>
            </a:pPr>
            <a:r>
              <a:rPr lang="en-US" sz="2800" b="1" dirty="0">
                <a:solidFill>
                  <a:schemeClr val="accent5">
                    <a:lumMod val="75000"/>
                  </a:schemeClr>
                </a:solidFill>
              </a:rPr>
              <a:t>Business Tax Provisions of the Coronavirus Aid, Relief, and Economic Security Act (the “CARES Act”)</a:t>
            </a: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38</a:t>
            </a:fld>
            <a:endParaRPr lang="en-US">
              <a:latin typeface="Arial" pitchFamily="34" charset="0"/>
              <a:cs typeface="Arial" pitchFamily="34" charset="0"/>
            </a:endParaRPr>
          </a:p>
        </p:txBody>
      </p:sp>
    </p:spTree>
    <p:extLst>
      <p:ext uri="{BB962C8B-B14F-4D97-AF65-F5344CB8AC3E}">
        <p14:creationId xmlns:p14="http://schemas.microsoft.com/office/powerpoint/2010/main" val="2098867008"/>
      </p:ext>
    </p:extLst>
  </p:cSld>
  <p:clrMapOvr>
    <a:masterClrMapping/>
  </p:clrMapOvr>
  <p:transition spd="med">
    <p:pull dir="l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DE072-04F9-4D06-87FA-592EDE8457BB}"/>
              </a:ext>
            </a:extLst>
          </p:cNvPr>
          <p:cNvSpPr>
            <a:spLocks noGrp="1"/>
          </p:cNvSpPr>
          <p:nvPr>
            <p:ph type="title"/>
          </p:nvPr>
        </p:nvSpPr>
        <p:spPr/>
        <p:txBody>
          <a:bodyPr/>
          <a:lstStyle/>
          <a:p>
            <a:r>
              <a:rPr lang="en-US"/>
              <a:t>CARES Act - NOL Carrybacks </a:t>
            </a:r>
          </a:p>
        </p:txBody>
      </p:sp>
      <p:sp>
        <p:nvSpPr>
          <p:cNvPr id="3" name="Content Placeholder 2">
            <a:extLst>
              <a:ext uri="{FF2B5EF4-FFF2-40B4-BE49-F238E27FC236}">
                <a16:creationId xmlns:a16="http://schemas.microsoft.com/office/drawing/2014/main" id="{5D04F525-32AA-4AAF-BC03-E199088DF7A7}"/>
              </a:ext>
            </a:extLst>
          </p:cNvPr>
          <p:cNvSpPr>
            <a:spLocks noGrp="1"/>
          </p:cNvSpPr>
          <p:nvPr>
            <p:ph idx="1"/>
          </p:nvPr>
        </p:nvSpPr>
        <p:spPr>
          <a:xfrm>
            <a:off x="381001" y="1314450"/>
            <a:ext cx="8300884" cy="5022850"/>
          </a:xfrm>
        </p:spPr>
        <p:txBody>
          <a:bodyPr/>
          <a:lstStyle/>
          <a:p>
            <a:pPr algn="just">
              <a:spcAft>
                <a:spcPts val="600"/>
              </a:spcAft>
            </a:pPr>
            <a:r>
              <a:rPr lang="en-US" sz="2400" dirty="0">
                <a:solidFill>
                  <a:schemeClr val="accent5">
                    <a:lumMod val="75000"/>
                  </a:schemeClr>
                </a:solidFill>
              </a:rPr>
              <a:t>The CARES Act in effect reversed the provisions of the TCJA which eliminated carrybacks of net operating losses (“</a:t>
            </a:r>
            <a:r>
              <a:rPr lang="en-US" sz="2400" dirty="0" err="1">
                <a:solidFill>
                  <a:schemeClr val="accent5">
                    <a:lumMod val="75000"/>
                  </a:schemeClr>
                </a:solidFill>
              </a:rPr>
              <a:t>NOLs</a:t>
            </a:r>
            <a:r>
              <a:rPr lang="en-US" sz="2400" dirty="0">
                <a:solidFill>
                  <a:schemeClr val="accent5">
                    <a:lumMod val="75000"/>
                  </a:schemeClr>
                </a:solidFill>
              </a:rPr>
              <a:t>”) and limited the use of </a:t>
            </a:r>
            <a:r>
              <a:rPr lang="en-US" sz="2400" dirty="0" err="1">
                <a:solidFill>
                  <a:schemeClr val="accent5">
                    <a:lumMod val="75000"/>
                  </a:schemeClr>
                </a:solidFill>
              </a:rPr>
              <a:t>NOL</a:t>
            </a:r>
            <a:r>
              <a:rPr lang="en-US" sz="2400" dirty="0">
                <a:solidFill>
                  <a:schemeClr val="accent5">
                    <a:lumMod val="75000"/>
                  </a:schemeClr>
                </a:solidFill>
              </a:rPr>
              <a:t> carryforwards to 80% of taxable income. </a:t>
            </a:r>
          </a:p>
          <a:p>
            <a:pPr algn="just">
              <a:spcAft>
                <a:spcPts val="600"/>
              </a:spcAft>
            </a:pPr>
            <a:endParaRPr lang="en-US" sz="2000" dirty="0">
              <a:solidFill>
                <a:schemeClr val="accent5">
                  <a:lumMod val="75000"/>
                </a:schemeClr>
              </a:solidFill>
            </a:endParaRPr>
          </a:p>
          <a:p>
            <a:pPr algn="just">
              <a:spcAft>
                <a:spcPts val="600"/>
              </a:spcAft>
            </a:pPr>
            <a:r>
              <a:rPr lang="en-US" sz="2400" dirty="0">
                <a:solidFill>
                  <a:schemeClr val="accent5">
                    <a:lumMod val="75000"/>
                  </a:schemeClr>
                </a:solidFill>
              </a:rPr>
              <a:t>The new provision allows business taxpayers to aggregate </a:t>
            </a:r>
            <a:r>
              <a:rPr lang="en-US" sz="2400" dirty="0" err="1">
                <a:solidFill>
                  <a:schemeClr val="accent5">
                    <a:lumMod val="75000"/>
                  </a:schemeClr>
                </a:solidFill>
              </a:rPr>
              <a:t>NOLs</a:t>
            </a:r>
            <a:r>
              <a:rPr lang="en-US" sz="2400" dirty="0">
                <a:solidFill>
                  <a:schemeClr val="accent5">
                    <a:lumMod val="75000"/>
                  </a:schemeClr>
                </a:solidFill>
              </a:rPr>
              <a:t> from tax years 2018, 2019, and 2020 and carry them back up to five years.  </a:t>
            </a:r>
          </a:p>
          <a:p>
            <a:pPr algn="just">
              <a:spcAft>
                <a:spcPts val="600"/>
              </a:spcAft>
            </a:pPr>
            <a:endParaRPr lang="en-US" sz="2000" dirty="0">
              <a:solidFill>
                <a:schemeClr val="accent5">
                  <a:lumMod val="75000"/>
                </a:schemeClr>
              </a:solidFill>
            </a:endParaRPr>
          </a:p>
          <a:p>
            <a:pPr algn="just">
              <a:spcAft>
                <a:spcPts val="600"/>
              </a:spcAft>
            </a:pPr>
            <a:r>
              <a:rPr lang="en-US" sz="2400" dirty="0">
                <a:solidFill>
                  <a:schemeClr val="accent5">
                    <a:lumMod val="75000"/>
                  </a:schemeClr>
                </a:solidFill>
              </a:rPr>
              <a:t>Notably, the five-year carryback would allow corporations to apply losses to years in which the corporate tax rate was 35%, which has the effect of increasing the value of </a:t>
            </a:r>
            <a:r>
              <a:rPr lang="en-US" sz="2400" dirty="0" err="1">
                <a:solidFill>
                  <a:schemeClr val="accent5">
                    <a:lumMod val="75000"/>
                  </a:schemeClr>
                </a:solidFill>
              </a:rPr>
              <a:t>NOLs</a:t>
            </a:r>
            <a:r>
              <a:rPr lang="en-US" sz="2400" dirty="0">
                <a:solidFill>
                  <a:schemeClr val="accent5">
                    <a:lumMod val="75000"/>
                  </a:schemeClr>
                </a:solidFill>
              </a:rPr>
              <a:t> carried back. </a:t>
            </a:r>
          </a:p>
        </p:txBody>
      </p:sp>
      <p:sp>
        <p:nvSpPr>
          <p:cNvPr id="4" name="Slide Number Placeholder 3">
            <a:extLst>
              <a:ext uri="{FF2B5EF4-FFF2-40B4-BE49-F238E27FC236}">
                <a16:creationId xmlns:a16="http://schemas.microsoft.com/office/drawing/2014/main" id="{60B84745-7320-46DB-8FF0-5DBEDF7D22BD}"/>
              </a:ext>
            </a:extLst>
          </p:cNvPr>
          <p:cNvSpPr>
            <a:spLocks noGrp="1"/>
          </p:cNvSpPr>
          <p:nvPr>
            <p:ph type="sldNum" sz="quarter" idx="12"/>
          </p:nvPr>
        </p:nvSpPr>
        <p:spPr/>
        <p:txBody>
          <a:bodyPr/>
          <a:lstStyle/>
          <a:p>
            <a:pPr>
              <a:defRPr/>
            </a:pPr>
            <a:fld id="{E2D1B1DA-5660-41BF-914E-3C6F76670746}" type="slidenum">
              <a:rPr lang="en-US" smtClean="0"/>
              <a:pPr>
                <a:defRPr/>
              </a:pPr>
              <a:t>39</a:t>
            </a:fld>
            <a:endParaRPr lang="en-US"/>
          </a:p>
        </p:txBody>
      </p:sp>
    </p:spTree>
    <p:extLst>
      <p:ext uri="{BB962C8B-B14F-4D97-AF65-F5344CB8AC3E}">
        <p14:creationId xmlns:p14="http://schemas.microsoft.com/office/powerpoint/2010/main" val="341277169"/>
      </p:ext>
    </p:extLst>
  </p:cSld>
  <p:clrMapOvr>
    <a:masterClrMapping/>
  </p:clrMapOvr>
  <p:transition spd="med">
    <p:pull dir="l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228" y="1069910"/>
            <a:ext cx="8126965" cy="5022850"/>
          </a:xfrm>
        </p:spPr>
        <p:txBody>
          <a:bodyPr/>
          <a:lstStyle/>
          <a:p>
            <a:pPr marL="0" indent="0">
              <a:buNone/>
            </a:pPr>
            <a:endParaRPr lang="en-US" sz="2200" b="1">
              <a:solidFill>
                <a:srgbClr val="001F5E"/>
              </a:solidFill>
            </a:endParaRPr>
          </a:p>
          <a:p>
            <a:pPr marL="625475" indent="-344488" algn="just" fontAlgn="base">
              <a:buClr>
                <a:schemeClr val="accent5">
                  <a:lumMod val="75000"/>
                </a:schemeClr>
              </a:buClr>
            </a:pPr>
            <a:r>
              <a:rPr lang="en-US" sz="2200">
                <a:solidFill>
                  <a:schemeClr val="accent5">
                    <a:lumMod val="75000"/>
                  </a:schemeClr>
                </a:solidFill>
              </a:rPr>
              <a:t>The 2017 Tax Act reduces the dividends received deduction (the “DRD,” in general, applicable to corporate shareholders receiving a dividend from certain domestic corporations) for the 70 percent and 80 percent brackets, to 50 percent and 65 percent, respectively, for taxable years beginning after December 31, 2017. </a:t>
            </a:r>
          </a:p>
          <a:p>
            <a:pPr marL="625475" indent="-344488" algn="just" fontAlgn="base">
              <a:buClr>
                <a:schemeClr val="accent5">
                  <a:lumMod val="75000"/>
                </a:schemeClr>
              </a:buClr>
            </a:pPr>
            <a:r>
              <a:rPr lang="en-US" sz="2200">
                <a:solidFill>
                  <a:schemeClr val="accent5">
                    <a:lumMod val="75000"/>
                  </a:schemeClr>
                </a:solidFill>
              </a:rPr>
              <a:t>The 100 percent DRD remains intact for dividends from affiliated group members. </a:t>
            </a:r>
          </a:p>
          <a:p>
            <a:pPr marL="625475" indent="-344488" algn="just" fontAlgn="base">
              <a:buClr>
                <a:schemeClr val="accent5">
                  <a:lumMod val="75000"/>
                </a:schemeClr>
              </a:buClr>
            </a:pPr>
            <a:r>
              <a:rPr lang="en-US" sz="2200">
                <a:solidFill>
                  <a:schemeClr val="accent5">
                    <a:lumMod val="75000"/>
                  </a:schemeClr>
                </a:solidFill>
              </a:rPr>
              <a:t>Section 245 provides for a 100% DRD from 10% owned foreign corporations and section 965 provides for a transition tax on foreign earnings reduces the tax cost of repatriating offshore earnings.  </a:t>
            </a:r>
          </a:p>
        </p:txBody>
      </p:sp>
      <p:sp>
        <p:nvSpPr>
          <p:cNvPr id="5" name="Slide Number Placeholder 4"/>
          <p:cNvSpPr>
            <a:spLocks noGrp="1"/>
          </p:cNvSpPr>
          <p:nvPr>
            <p:ph type="sldNum" sz="quarter" idx="4294967295"/>
          </p:nvPr>
        </p:nvSpPr>
        <p:spPr>
          <a:xfrm>
            <a:off x="3853542" y="6389720"/>
            <a:ext cx="1124339" cy="390460"/>
          </a:xfrm>
          <a:prstGeom prst="rect">
            <a:avLst/>
          </a:prstGeom>
        </p:spPr>
        <p:txBody>
          <a:bodyPr/>
          <a:lstStyle/>
          <a:p>
            <a:fld id="{BDF65B5A-95D7-4AE5-867A-9A912C40B1E0}" type="slidenum">
              <a:rPr lang="en-US" smtClean="0">
                <a:latin typeface="Arial" pitchFamily="34" charset="0"/>
                <a:cs typeface="Arial" pitchFamily="34" charset="0"/>
              </a:rPr>
              <a:t>4</a:t>
            </a:fld>
            <a:endParaRPr lang="en-US">
              <a:latin typeface="Arial" pitchFamily="34" charset="0"/>
              <a:cs typeface="Arial" pitchFamily="34" charset="0"/>
            </a:endParaRPr>
          </a:p>
        </p:txBody>
      </p:sp>
      <p:sp>
        <p:nvSpPr>
          <p:cNvPr id="4" name="Title 3"/>
          <p:cNvSpPr>
            <a:spLocks noGrp="1"/>
          </p:cNvSpPr>
          <p:nvPr>
            <p:ph type="title"/>
          </p:nvPr>
        </p:nvSpPr>
        <p:spPr>
          <a:xfrm>
            <a:off x="508516" y="0"/>
            <a:ext cx="8254483" cy="1066800"/>
          </a:xfrm>
        </p:spPr>
        <p:txBody>
          <a:bodyPr/>
          <a:lstStyle/>
          <a:p>
            <a:r>
              <a:rPr lang="en-US" sz="2400" b="1"/>
              <a:t>Structuring Mergers, Acquisitions, and Private Equity Recaps When the Target is an S Corporation - Dividends Received Deduction</a:t>
            </a:r>
            <a:endParaRPr lang="en-US" sz="2400"/>
          </a:p>
        </p:txBody>
      </p:sp>
    </p:spTree>
    <p:extLst>
      <p:ext uri="{BB962C8B-B14F-4D97-AF65-F5344CB8AC3E}">
        <p14:creationId xmlns:p14="http://schemas.microsoft.com/office/powerpoint/2010/main" val="1997320283"/>
      </p:ext>
    </p:extLst>
  </p:cSld>
  <p:clrMapOvr>
    <a:masterClrMapping/>
  </p:clrMapOvr>
  <p:transition spd="med">
    <p:pull dir="l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851A8-4BB0-48A6-9244-23B21F7A5E0F}"/>
              </a:ext>
            </a:extLst>
          </p:cNvPr>
          <p:cNvSpPr>
            <a:spLocks noGrp="1"/>
          </p:cNvSpPr>
          <p:nvPr>
            <p:ph type="title"/>
          </p:nvPr>
        </p:nvSpPr>
        <p:spPr/>
        <p:txBody>
          <a:bodyPr/>
          <a:lstStyle/>
          <a:p>
            <a:r>
              <a:rPr lang="en-US"/>
              <a:t>CARES Act - NOL Carrybacks</a:t>
            </a:r>
          </a:p>
        </p:txBody>
      </p:sp>
      <p:sp>
        <p:nvSpPr>
          <p:cNvPr id="3" name="Content Placeholder 2">
            <a:extLst>
              <a:ext uri="{FF2B5EF4-FFF2-40B4-BE49-F238E27FC236}">
                <a16:creationId xmlns:a16="http://schemas.microsoft.com/office/drawing/2014/main" id="{50FA58B9-6715-4CE0-9299-80FD6D590698}"/>
              </a:ext>
            </a:extLst>
          </p:cNvPr>
          <p:cNvSpPr>
            <a:spLocks noGrp="1"/>
          </p:cNvSpPr>
          <p:nvPr>
            <p:ph idx="1"/>
          </p:nvPr>
        </p:nvSpPr>
        <p:spPr>
          <a:xfrm>
            <a:off x="381000" y="1314450"/>
            <a:ext cx="8271387" cy="5022850"/>
          </a:xfrm>
        </p:spPr>
        <p:txBody>
          <a:bodyPr/>
          <a:lstStyle/>
          <a:p>
            <a:pPr algn="just">
              <a:spcAft>
                <a:spcPts val="600"/>
              </a:spcAft>
            </a:pPr>
            <a:r>
              <a:rPr lang="en-US" sz="2400" dirty="0">
                <a:solidFill>
                  <a:schemeClr val="accent5">
                    <a:lumMod val="75000"/>
                  </a:schemeClr>
                </a:solidFill>
              </a:rPr>
              <a:t>Additionally, the provision temporarily removes the 80% taxable income limitation, allowing </a:t>
            </a:r>
            <a:r>
              <a:rPr lang="en-US" sz="2400" dirty="0" err="1">
                <a:solidFill>
                  <a:schemeClr val="accent5">
                    <a:lumMod val="75000"/>
                  </a:schemeClr>
                </a:solidFill>
              </a:rPr>
              <a:t>NOLs</a:t>
            </a:r>
            <a:r>
              <a:rPr lang="en-US" sz="2400" dirty="0">
                <a:solidFill>
                  <a:schemeClr val="accent5">
                    <a:lumMod val="75000"/>
                  </a:schemeClr>
                </a:solidFill>
              </a:rPr>
              <a:t> to fully offset taxable income for tax years beginning before January 1, 2021.</a:t>
            </a:r>
          </a:p>
          <a:p>
            <a:pPr algn="just">
              <a:spcAft>
                <a:spcPts val="600"/>
              </a:spcAft>
            </a:pPr>
            <a:endParaRPr lang="en-US" sz="2400" dirty="0">
              <a:solidFill>
                <a:schemeClr val="accent5">
                  <a:lumMod val="75000"/>
                </a:schemeClr>
              </a:solidFill>
            </a:endParaRPr>
          </a:p>
          <a:p>
            <a:pPr algn="just">
              <a:spcAft>
                <a:spcPts val="600"/>
              </a:spcAft>
            </a:pPr>
            <a:r>
              <a:rPr lang="en-US" sz="2400" dirty="0">
                <a:solidFill>
                  <a:schemeClr val="accent5">
                    <a:lumMod val="75000"/>
                  </a:schemeClr>
                </a:solidFill>
              </a:rPr>
              <a:t>Special rules apply to </a:t>
            </a:r>
            <a:r>
              <a:rPr lang="en-US" sz="2400" dirty="0" err="1">
                <a:solidFill>
                  <a:schemeClr val="accent5">
                    <a:lumMod val="75000"/>
                  </a:schemeClr>
                </a:solidFill>
              </a:rPr>
              <a:t>NOLs</a:t>
            </a:r>
            <a:r>
              <a:rPr lang="en-US" sz="2400" dirty="0">
                <a:solidFill>
                  <a:schemeClr val="accent5">
                    <a:lumMod val="75000"/>
                  </a:schemeClr>
                </a:solidFill>
              </a:rPr>
              <a:t> incurred by REITs and life insurance companies and with respect to the availability of credits for prior year alternative minimum tax liability of corporations.</a:t>
            </a:r>
          </a:p>
          <a:p>
            <a:endParaRPr lang="en-US" sz="2400" dirty="0"/>
          </a:p>
        </p:txBody>
      </p:sp>
      <p:sp>
        <p:nvSpPr>
          <p:cNvPr id="4" name="Slide Number Placeholder 3">
            <a:extLst>
              <a:ext uri="{FF2B5EF4-FFF2-40B4-BE49-F238E27FC236}">
                <a16:creationId xmlns:a16="http://schemas.microsoft.com/office/drawing/2014/main" id="{17901340-1397-4079-A1F4-D0DCF76ED548}"/>
              </a:ext>
            </a:extLst>
          </p:cNvPr>
          <p:cNvSpPr>
            <a:spLocks noGrp="1"/>
          </p:cNvSpPr>
          <p:nvPr>
            <p:ph type="sldNum" sz="quarter" idx="12"/>
          </p:nvPr>
        </p:nvSpPr>
        <p:spPr/>
        <p:txBody>
          <a:bodyPr/>
          <a:lstStyle/>
          <a:p>
            <a:pPr>
              <a:defRPr/>
            </a:pPr>
            <a:fld id="{E2D1B1DA-5660-41BF-914E-3C6F76670746}" type="slidenum">
              <a:rPr lang="en-US" smtClean="0"/>
              <a:pPr>
                <a:defRPr/>
              </a:pPr>
              <a:t>40</a:t>
            </a:fld>
            <a:endParaRPr lang="en-US"/>
          </a:p>
        </p:txBody>
      </p:sp>
    </p:spTree>
    <p:extLst>
      <p:ext uri="{BB962C8B-B14F-4D97-AF65-F5344CB8AC3E}">
        <p14:creationId xmlns:p14="http://schemas.microsoft.com/office/powerpoint/2010/main" val="2362698428"/>
      </p:ext>
    </p:extLst>
  </p:cSld>
  <p:clrMapOvr>
    <a:masterClrMapping/>
  </p:clrMapOvr>
  <p:transition spd="med">
    <p:pull dir="l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C3F1F-4B3B-472D-AAE9-A037770A8DA6}"/>
              </a:ext>
            </a:extLst>
          </p:cNvPr>
          <p:cNvSpPr>
            <a:spLocks noGrp="1"/>
          </p:cNvSpPr>
          <p:nvPr>
            <p:ph type="title"/>
          </p:nvPr>
        </p:nvSpPr>
        <p:spPr/>
        <p:txBody>
          <a:bodyPr/>
          <a:lstStyle/>
          <a:p>
            <a:r>
              <a:rPr lang="en-US"/>
              <a:t>CARES Act -NOL Carrybacks</a:t>
            </a:r>
          </a:p>
        </p:txBody>
      </p:sp>
      <p:sp>
        <p:nvSpPr>
          <p:cNvPr id="3" name="Content Placeholder 2">
            <a:extLst>
              <a:ext uri="{FF2B5EF4-FFF2-40B4-BE49-F238E27FC236}">
                <a16:creationId xmlns:a16="http://schemas.microsoft.com/office/drawing/2014/main" id="{B9F435B3-E442-4413-B572-7C98730CFEF7}"/>
              </a:ext>
            </a:extLst>
          </p:cNvPr>
          <p:cNvSpPr>
            <a:spLocks noGrp="1"/>
          </p:cNvSpPr>
          <p:nvPr>
            <p:ph idx="1"/>
          </p:nvPr>
        </p:nvSpPr>
        <p:spPr/>
        <p:txBody>
          <a:bodyPr/>
          <a:lstStyle/>
          <a:p>
            <a:pPr algn="just">
              <a:spcAft>
                <a:spcPts val="600"/>
              </a:spcAft>
            </a:pPr>
            <a:r>
              <a:rPr lang="en-US" sz="2400" dirty="0">
                <a:solidFill>
                  <a:schemeClr val="accent5">
                    <a:lumMod val="75000"/>
                  </a:schemeClr>
                </a:solidFill>
              </a:rPr>
              <a:t>For U.S. corporations with foreign-source and foreign-derived income, including those owning 10% or more of the shares of non-U.S. corporations that are treated as controlled foreign corporations (“CFCs”), the carryback provisions of the Act must be analyzed in light of the global intangible low-taxed income (“GILTI”) and foreign-derived intangible income (“FDII”) provisions enacted by the TCJA.  </a:t>
            </a:r>
          </a:p>
          <a:p>
            <a:pPr algn="just">
              <a:spcAft>
                <a:spcPts val="600"/>
              </a:spcAft>
            </a:pPr>
            <a:endParaRPr lang="en-US" sz="2400" dirty="0">
              <a:solidFill>
                <a:schemeClr val="accent5">
                  <a:lumMod val="75000"/>
                </a:schemeClr>
              </a:solidFill>
            </a:endParaRPr>
          </a:p>
          <a:p>
            <a:pPr algn="just">
              <a:spcAft>
                <a:spcPts val="600"/>
              </a:spcAft>
            </a:pPr>
            <a:r>
              <a:rPr lang="en-US" sz="2400" dirty="0">
                <a:solidFill>
                  <a:schemeClr val="accent5">
                    <a:lumMod val="75000"/>
                  </a:schemeClr>
                </a:solidFill>
              </a:rPr>
              <a:t>In certain circumstances, this interplay of these provisions may vitiate the tax benefits of the new NOL carryback provisions since Section 951A on GILTI accelerates foreign source (non-Subpart F) income that could be blocked income under prior law. </a:t>
            </a:r>
          </a:p>
          <a:p>
            <a:endParaRPr lang="en-US" dirty="0"/>
          </a:p>
        </p:txBody>
      </p:sp>
      <p:sp>
        <p:nvSpPr>
          <p:cNvPr id="4" name="Slide Number Placeholder 3">
            <a:extLst>
              <a:ext uri="{FF2B5EF4-FFF2-40B4-BE49-F238E27FC236}">
                <a16:creationId xmlns:a16="http://schemas.microsoft.com/office/drawing/2014/main" id="{9A56B2B0-BD25-4A54-ABEC-8E9209CE52FB}"/>
              </a:ext>
            </a:extLst>
          </p:cNvPr>
          <p:cNvSpPr>
            <a:spLocks noGrp="1"/>
          </p:cNvSpPr>
          <p:nvPr>
            <p:ph type="sldNum" sz="quarter" idx="12"/>
          </p:nvPr>
        </p:nvSpPr>
        <p:spPr/>
        <p:txBody>
          <a:bodyPr/>
          <a:lstStyle/>
          <a:p>
            <a:pPr>
              <a:defRPr/>
            </a:pPr>
            <a:fld id="{E2D1B1DA-5660-41BF-914E-3C6F76670746}" type="slidenum">
              <a:rPr lang="en-US" smtClean="0"/>
              <a:pPr>
                <a:defRPr/>
              </a:pPr>
              <a:t>41</a:t>
            </a:fld>
            <a:endParaRPr lang="en-US"/>
          </a:p>
        </p:txBody>
      </p:sp>
    </p:spTree>
    <p:extLst>
      <p:ext uri="{BB962C8B-B14F-4D97-AF65-F5344CB8AC3E}">
        <p14:creationId xmlns:p14="http://schemas.microsoft.com/office/powerpoint/2010/main" val="4293587615"/>
      </p:ext>
    </p:extLst>
  </p:cSld>
  <p:clrMapOvr>
    <a:masterClrMapping/>
  </p:clrMapOvr>
  <p:transition spd="med">
    <p:pull dir="l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3081D-CE28-4E7C-AE48-FB22901EB73B}"/>
              </a:ext>
            </a:extLst>
          </p:cNvPr>
          <p:cNvSpPr>
            <a:spLocks noGrp="1"/>
          </p:cNvSpPr>
          <p:nvPr>
            <p:ph type="title"/>
          </p:nvPr>
        </p:nvSpPr>
        <p:spPr/>
        <p:txBody>
          <a:bodyPr/>
          <a:lstStyle/>
          <a:p>
            <a:r>
              <a:rPr lang="en-US"/>
              <a:t>CARES Act – AMT Credit Refunds</a:t>
            </a:r>
          </a:p>
        </p:txBody>
      </p:sp>
      <p:sp>
        <p:nvSpPr>
          <p:cNvPr id="3" name="Content Placeholder 2">
            <a:extLst>
              <a:ext uri="{FF2B5EF4-FFF2-40B4-BE49-F238E27FC236}">
                <a16:creationId xmlns:a16="http://schemas.microsoft.com/office/drawing/2014/main" id="{B0E7C951-6F7C-4974-99C3-55E22180A900}"/>
              </a:ext>
            </a:extLst>
          </p:cNvPr>
          <p:cNvSpPr>
            <a:spLocks noGrp="1"/>
          </p:cNvSpPr>
          <p:nvPr>
            <p:ph idx="1"/>
          </p:nvPr>
        </p:nvSpPr>
        <p:spPr/>
        <p:txBody>
          <a:bodyPr/>
          <a:lstStyle/>
          <a:p>
            <a:pPr algn="just">
              <a:spcAft>
                <a:spcPts val="600"/>
              </a:spcAft>
            </a:pPr>
            <a:r>
              <a:rPr lang="en-US" sz="2400" dirty="0">
                <a:solidFill>
                  <a:schemeClr val="accent5">
                    <a:lumMod val="75000"/>
                  </a:schemeClr>
                </a:solidFill>
              </a:rPr>
              <a:t>The TCJA repealed the corporate alternative minimum tax (“AMT”). As part of this repeal, corporations who were previously subject to the tax received refundable credits which were made available over several years ending in 2021. </a:t>
            </a:r>
          </a:p>
          <a:p>
            <a:pPr algn="just">
              <a:spcAft>
                <a:spcPts val="600"/>
              </a:spcAft>
            </a:pPr>
            <a:endParaRPr lang="en-US" sz="2400" dirty="0">
              <a:solidFill>
                <a:schemeClr val="accent5">
                  <a:lumMod val="75000"/>
                </a:schemeClr>
              </a:solidFill>
            </a:endParaRPr>
          </a:p>
          <a:p>
            <a:pPr algn="just">
              <a:spcAft>
                <a:spcPts val="600"/>
              </a:spcAft>
            </a:pPr>
            <a:r>
              <a:rPr lang="en-US" sz="2400" dirty="0">
                <a:solidFill>
                  <a:schemeClr val="accent5">
                    <a:lumMod val="75000"/>
                  </a:schemeClr>
                </a:solidFill>
              </a:rPr>
              <a:t>The CARES Act repeals the 2021 timeline and allows eligible companies to apply for an immediate refund of AMT amounts that would otherwise be deferred under the TCJA.</a:t>
            </a:r>
          </a:p>
          <a:p>
            <a:endParaRPr lang="en-US" dirty="0"/>
          </a:p>
        </p:txBody>
      </p:sp>
      <p:sp>
        <p:nvSpPr>
          <p:cNvPr id="4" name="Slide Number Placeholder 3">
            <a:extLst>
              <a:ext uri="{FF2B5EF4-FFF2-40B4-BE49-F238E27FC236}">
                <a16:creationId xmlns:a16="http://schemas.microsoft.com/office/drawing/2014/main" id="{0C09A92D-561D-4EB9-B0A2-BABDF5DA3168}"/>
              </a:ext>
            </a:extLst>
          </p:cNvPr>
          <p:cNvSpPr>
            <a:spLocks noGrp="1"/>
          </p:cNvSpPr>
          <p:nvPr>
            <p:ph type="sldNum" sz="quarter" idx="12"/>
          </p:nvPr>
        </p:nvSpPr>
        <p:spPr/>
        <p:txBody>
          <a:bodyPr/>
          <a:lstStyle/>
          <a:p>
            <a:pPr>
              <a:defRPr/>
            </a:pPr>
            <a:fld id="{E2D1B1DA-5660-41BF-914E-3C6F76670746}" type="slidenum">
              <a:rPr lang="en-US" smtClean="0"/>
              <a:pPr>
                <a:defRPr/>
              </a:pPr>
              <a:t>42</a:t>
            </a:fld>
            <a:endParaRPr lang="en-US"/>
          </a:p>
        </p:txBody>
      </p:sp>
    </p:spTree>
    <p:extLst>
      <p:ext uri="{BB962C8B-B14F-4D97-AF65-F5344CB8AC3E}">
        <p14:creationId xmlns:p14="http://schemas.microsoft.com/office/powerpoint/2010/main" val="1523221938"/>
      </p:ext>
    </p:extLst>
  </p:cSld>
  <p:clrMapOvr>
    <a:masterClrMapping/>
  </p:clrMapOvr>
  <p:transition spd="med">
    <p:pull dir="l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ECA92-639B-44A2-85E3-25D11FBA7EC0}"/>
              </a:ext>
            </a:extLst>
          </p:cNvPr>
          <p:cNvSpPr>
            <a:spLocks noGrp="1"/>
          </p:cNvSpPr>
          <p:nvPr>
            <p:ph type="title"/>
          </p:nvPr>
        </p:nvSpPr>
        <p:spPr/>
        <p:txBody>
          <a:bodyPr/>
          <a:lstStyle/>
          <a:p>
            <a:r>
              <a:rPr lang="en-US"/>
              <a:t>CARES Act – Deductible Interest Expense</a:t>
            </a:r>
          </a:p>
        </p:txBody>
      </p:sp>
      <p:sp>
        <p:nvSpPr>
          <p:cNvPr id="3" name="Content Placeholder 2">
            <a:extLst>
              <a:ext uri="{FF2B5EF4-FFF2-40B4-BE49-F238E27FC236}">
                <a16:creationId xmlns:a16="http://schemas.microsoft.com/office/drawing/2014/main" id="{C8BAA0CA-48D5-480B-AABB-1FA576E07AB9}"/>
              </a:ext>
            </a:extLst>
          </p:cNvPr>
          <p:cNvSpPr>
            <a:spLocks noGrp="1"/>
          </p:cNvSpPr>
          <p:nvPr>
            <p:ph idx="1"/>
          </p:nvPr>
        </p:nvSpPr>
        <p:spPr>
          <a:xfrm>
            <a:off x="381000" y="1314450"/>
            <a:ext cx="8261555" cy="5022850"/>
          </a:xfrm>
        </p:spPr>
        <p:txBody>
          <a:bodyPr/>
          <a:lstStyle/>
          <a:p>
            <a:pPr algn="just">
              <a:spcAft>
                <a:spcPts val="600"/>
              </a:spcAft>
            </a:pPr>
            <a:r>
              <a:rPr lang="en-US" sz="2400" dirty="0">
                <a:solidFill>
                  <a:schemeClr val="accent5">
                    <a:lumMod val="75000"/>
                  </a:schemeClr>
                </a:solidFill>
              </a:rPr>
              <a:t>The TCJA limited the amount of deductible business interest expense to 30% of the taxpayer’s adjustable taxable income (“ATI”) for the tax year. </a:t>
            </a:r>
          </a:p>
          <a:p>
            <a:pPr algn="just">
              <a:spcAft>
                <a:spcPts val="600"/>
              </a:spcAft>
            </a:pPr>
            <a:endParaRPr lang="en-US" sz="2400" dirty="0">
              <a:solidFill>
                <a:schemeClr val="accent5">
                  <a:lumMod val="75000"/>
                </a:schemeClr>
              </a:solidFill>
            </a:endParaRPr>
          </a:p>
          <a:p>
            <a:pPr algn="just">
              <a:spcAft>
                <a:spcPts val="600"/>
              </a:spcAft>
            </a:pPr>
            <a:r>
              <a:rPr lang="en-US" sz="2400" dirty="0">
                <a:solidFill>
                  <a:schemeClr val="accent5">
                    <a:lumMod val="75000"/>
                  </a:schemeClr>
                </a:solidFill>
              </a:rPr>
              <a:t>Increase in deductibility of interest. The CARES Act relaxes this amount and enables taxpayers to elect to increase the section 163(j) limitation from 30% to 50% for any taxable year beginning in 2019 or 2020. Additionally, for tax years beginning in 2020, businesses may use their 2019 ATI to calculate the interest expense limitation which will likely be higher due to the economic downturn. </a:t>
            </a:r>
          </a:p>
          <a:p>
            <a:endParaRPr lang="en-US" dirty="0"/>
          </a:p>
        </p:txBody>
      </p:sp>
      <p:sp>
        <p:nvSpPr>
          <p:cNvPr id="4" name="Slide Number Placeholder 3">
            <a:extLst>
              <a:ext uri="{FF2B5EF4-FFF2-40B4-BE49-F238E27FC236}">
                <a16:creationId xmlns:a16="http://schemas.microsoft.com/office/drawing/2014/main" id="{6692350A-DD11-4260-A64B-3C2DD8BE021F}"/>
              </a:ext>
            </a:extLst>
          </p:cNvPr>
          <p:cNvSpPr>
            <a:spLocks noGrp="1"/>
          </p:cNvSpPr>
          <p:nvPr>
            <p:ph type="sldNum" sz="quarter" idx="12"/>
          </p:nvPr>
        </p:nvSpPr>
        <p:spPr/>
        <p:txBody>
          <a:bodyPr/>
          <a:lstStyle/>
          <a:p>
            <a:pPr>
              <a:defRPr/>
            </a:pPr>
            <a:fld id="{E2D1B1DA-5660-41BF-914E-3C6F76670746}" type="slidenum">
              <a:rPr lang="en-US" smtClean="0"/>
              <a:pPr>
                <a:defRPr/>
              </a:pPr>
              <a:t>43</a:t>
            </a:fld>
            <a:endParaRPr lang="en-US"/>
          </a:p>
        </p:txBody>
      </p:sp>
    </p:spTree>
    <p:extLst>
      <p:ext uri="{BB962C8B-B14F-4D97-AF65-F5344CB8AC3E}">
        <p14:creationId xmlns:p14="http://schemas.microsoft.com/office/powerpoint/2010/main" val="965626124"/>
      </p:ext>
    </p:extLst>
  </p:cSld>
  <p:clrMapOvr>
    <a:masterClrMapping/>
  </p:clrMapOvr>
  <p:transition spd="med">
    <p:pull dir="l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6E138-5AF9-4A8F-B8F4-3E13EEAFA9F4}"/>
              </a:ext>
            </a:extLst>
          </p:cNvPr>
          <p:cNvSpPr>
            <a:spLocks noGrp="1"/>
          </p:cNvSpPr>
          <p:nvPr>
            <p:ph type="title"/>
          </p:nvPr>
        </p:nvSpPr>
        <p:spPr/>
        <p:txBody>
          <a:bodyPr/>
          <a:lstStyle/>
          <a:p>
            <a:r>
              <a:rPr lang="en-US"/>
              <a:t>CARES Act – Deductible Interest Expense</a:t>
            </a:r>
          </a:p>
        </p:txBody>
      </p:sp>
      <p:sp>
        <p:nvSpPr>
          <p:cNvPr id="3" name="Content Placeholder 2">
            <a:extLst>
              <a:ext uri="{FF2B5EF4-FFF2-40B4-BE49-F238E27FC236}">
                <a16:creationId xmlns:a16="http://schemas.microsoft.com/office/drawing/2014/main" id="{754B7568-DE94-4CAF-89DA-60A439980EEB}"/>
              </a:ext>
            </a:extLst>
          </p:cNvPr>
          <p:cNvSpPr>
            <a:spLocks noGrp="1"/>
          </p:cNvSpPr>
          <p:nvPr>
            <p:ph idx="1"/>
          </p:nvPr>
        </p:nvSpPr>
        <p:spPr>
          <a:xfrm>
            <a:off x="381001" y="1314450"/>
            <a:ext cx="8300884" cy="5022850"/>
          </a:xfrm>
        </p:spPr>
        <p:txBody>
          <a:bodyPr/>
          <a:lstStyle/>
          <a:p>
            <a:pPr algn="just">
              <a:spcAft>
                <a:spcPts val="600"/>
              </a:spcAft>
            </a:pPr>
            <a:r>
              <a:rPr lang="en-US" sz="2400" dirty="0">
                <a:solidFill>
                  <a:schemeClr val="accent5">
                    <a:lumMod val="75000"/>
                  </a:schemeClr>
                </a:solidFill>
              </a:rPr>
              <a:t>While partnerships are still subject to the 30% limitation for 2019. The Act provides that 50% of any interest deductions that are suspended by the 30% income limitation in 2019 can be applied or “freed up” in 2020 without regard to any income limitations. </a:t>
            </a:r>
          </a:p>
          <a:p>
            <a:pPr algn="just">
              <a:spcAft>
                <a:spcPts val="600"/>
              </a:spcAft>
            </a:pPr>
            <a:endParaRPr lang="en-US" sz="2400" dirty="0">
              <a:solidFill>
                <a:schemeClr val="accent5">
                  <a:lumMod val="75000"/>
                </a:schemeClr>
              </a:solidFill>
            </a:endParaRPr>
          </a:p>
          <a:p>
            <a:pPr algn="just">
              <a:spcAft>
                <a:spcPts val="600"/>
              </a:spcAft>
            </a:pPr>
            <a:r>
              <a:rPr lang="en-US" sz="2400" dirty="0">
                <a:solidFill>
                  <a:schemeClr val="accent5">
                    <a:lumMod val="75000"/>
                  </a:schemeClr>
                </a:solidFill>
              </a:rPr>
              <a:t>The remaining 50% will continue to be subject to the normal section 163(j) limitations. </a:t>
            </a:r>
          </a:p>
          <a:p>
            <a:pPr algn="just">
              <a:spcAft>
                <a:spcPts val="600"/>
              </a:spcAft>
            </a:pPr>
            <a:endParaRPr lang="en-US" sz="2400" dirty="0">
              <a:solidFill>
                <a:schemeClr val="accent5">
                  <a:lumMod val="75000"/>
                </a:schemeClr>
              </a:solidFill>
            </a:endParaRPr>
          </a:p>
          <a:p>
            <a:pPr algn="just">
              <a:spcAft>
                <a:spcPts val="600"/>
              </a:spcAft>
            </a:pPr>
            <a:r>
              <a:rPr lang="en-US" sz="2400" dirty="0">
                <a:solidFill>
                  <a:schemeClr val="accent5">
                    <a:lumMod val="75000"/>
                  </a:schemeClr>
                </a:solidFill>
              </a:rPr>
              <a:t>Real estate businesses that elected out of the section 163(j) limitations and as a result were required to transition to longer depreciation methods for their assets, will not benefit from the new provisions. </a:t>
            </a:r>
          </a:p>
        </p:txBody>
      </p:sp>
      <p:sp>
        <p:nvSpPr>
          <p:cNvPr id="4" name="Slide Number Placeholder 3">
            <a:extLst>
              <a:ext uri="{FF2B5EF4-FFF2-40B4-BE49-F238E27FC236}">
                <a16:creationId xmlns:a16="http://schemas.microsoft.com/office/drawing/2014/main" id="{B7D77E0F-24C1-4662-B392-25E3E855CF39}"/>
              </a:ext>
            </a:extLst>
          </p:cNvPr>
          <p:cNvSpPr>
            <a:spLocks noGrp="1"/>
          </p:cNvSpPr>
          <p:nvPr>
            <p:ph type="sldNum" sz="quarter" idx="12"/>
          </p:nvPr>
        </p:nvSpPr>
        <p:spPr/>
        <p:txBody>
          <a:bodyPr/>
          <a:lstStyle/>
          <a:p>
            <a:pPr>
              <a:defRPr/>
            </a:pPr>
            <a:fld id="{E2D1B1DA-5660-41BF-914E-3C6F76670746}" type="slidenum">
              <a:rPr lang="en-US" smtClean="0"/>
              <a:pPr>
                <a:defRPr/>
              </a:pPr>
              <a:t>44</a:t>
            </a:fld>
            <a:endParaRPr lang="en-US"/>
          </a:p>
        </p:txBody>
      </p:sp>
    </p:spTree>
    <p:extLst>
      <p:ext uri="{BB962C8B-B14F-4D97-AF65-F5344CB8AC3E}">
        <p14:creationId xmlns:p14="http://schemas.microsoft.com/office/powerpoint/2010/main" val="415903334"/>
      </p:ext>
    </p:extLst>
  </p:cSld>
  <p:clrMapOvr>
    <a:masterClrMapping/>
  </p:clrMapOvr>
  <p:transition spd="med">
    <p:pull dir="l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8F60C-FA70-4384-AE1B-F5661156323D}"/>
              </a:ext>
            </a:extLst>
          </p:cNvPr>
          <p:cNvSpPr>
            <a:spLocks noGrp="1"/>
          </p:cNvSpPr>
          <p:nvPr>
            <p:ph type="title"/>
          </p:nvPr>
        </p:nvSpPr>
        <p:spPr/>
        <p:txBody>
          <a:bodyPr/>
          <a:lstStyle/>
          <a:p>
            <a:r>
              <a:rPr lang="en-US"/>
              <a:t>CARES Act - Qualified Improvement Property</a:t>
            </a:r>
          </a:p>
        </p:txBody>
      </p:sp>
      <p:sp>
        <p:nvSpPr>
          <p:cNvPr id="3" name="Content Placeholder 2">
            <a:extLst>
              <a:ext uri="{FF2B5EF4-FFF2-40B4-BE49-F238E27FC236}">
                <a16:creationId xmlns:a16="http://schemas.microsoft.com/office/drawing/2014/main" id="{B610917A-5C9A-4B9D-99C4-9E67BD57AE13}"/>
              </a:ext>
            </a:extLst>
          </p:cNvPr>
          <p:cNvSpPr>
            <a:spLocks noGrp="1"/>
          </p:cNvSpPr>
          <p:nvPr>
            <p:ph idx="1"/>
          </p:nvPr>
        </p:nvSpPr>
        <p:spPr>
          <a:xfrm>
            <a:off x="381001" y="1314450"/>
            <a:ext cx="8300884" cy="5022850"/>
          </a:xfrm>
        </p:spPr>
        <p:txBody>
          <a:bodyPr/>
          <a:lstStyle/>
          <a:p>
            <a:pPr algn="just">
              <a:spcAft>
                <a:spcPts val="600"/>
              </a:spcAft>
            </a:pPr>
            <a:r>
              <a:rPr lang="en-US" sz="2400" dirty="0">
                <a:solidFill>
                  <a:schemeClr val="accent5">
                    <a:lumMod val="75000"/>
                  </a:schemeClr>
                </a:solidFill>
              </a:rPr>
              <a:t>The CARES Act includes a technical correction to the TCJA and enables businesses to immediately deduct costs associated with improving facilities or “qualified improvement property” as opposed to depreciating those improvements over 39 years. </a:t>
            </a:r>
          </a:p>
          <a:p>
            <a:pPr algn="just">
              <a:spcAft>
                <a:spcPts val="600"/>
              </a:spcAft>
            </a:pPr>
            <a:endParaRPr lang="en-US" sz="2400" dirty="0">
              <a:solidFill>
                <a:schemeClr val="accent5">
                  <a:lumMod val="75000"/>
                </a:schemeClr>
              </a:solidFill>
            </a:endParaRPr>
          </a:p>
          <a:p>
            <a:pPr algn="just">
              <a:spcAft>
                <a:spcPts val="600"/>
              </a:spcAft>
            </a:pPr>
            <a:r>
              <a:rPr lang="en-US" sz="2400" dirty="0">
                <a:solidFill>
                  <a:schemeClr val="accent5">
                    <a:lumMod val="75000"/>
                  </a:schemeClr>
                </a:solidFill>
              </a:rPr>
              <a:t>The Act makes this correction retroactive to January 1, 2018 (allowing companies to file amended returns for 2018 or 2019 when beneficial). </a:t>
            </a:r>
          </a:p>
          <a:p>
            <a:pPr algn="just">
              <a:spcAft>
                <a:spcPts val="600"/>
              </a:spcAft>
            </a:pPr>
            <a:endParaRPr lang="en-US" sz="2400" dirty="0">
              <a:solidFill>
                <a:schemeClr val="accent5">
                  <a:lumMod val="75000"/>
                </a:schemeClr>
              </a:solidFill>
            </a:endParaRPr>
          </a:p>
          <a:p>
            <a:pPr algn="just">
              <a:spcAft>
                <a:spcPts val="600"/>
              </a:spcAft>
            </a:pPr>
            <a:r>
              <a:rPr lang="en-US" sz="2400" dirty="0">
                <a:solidFill>
                  <a:schemeClr val="accent5">
                    <a:lumMod val="75000"/>
                  </a:schemeClr>
                </a:solidFill>
              </a:rPr>
              <a:t>The 100% deduction for qualified improvement property may generate net operating losses that are now, pursuant to the Act, permitted to be carried back for up to five years.</a:t>
            </a:r>
          </a:p>
          <a:p>
            <a:endParaRPr lang="en-US" dirty="0"/>
          </a:p>
        </p:txBody>
      </p:sp>
      <p:sp>
        <p:nvSpPr>
          <p:cNvPr id="4" name="Slide Number Placeholder 3">
            <a:extLst>
              <a:ext uri="{FF2B5EF4-FFF2-40B4-BE49-F238E27FC236}">
                <a16:creationId xmlns:a16="http://schemas.microsoft.com/office/drawing/2014/main" id="{96CB8A42-DC4D-4B79-B3B6-E3ED5944EE42}"/>
              </a:ext>
            </a:extLst>
          </p:cNvPr>
          <p:cNvSpPr>
            <a:spLocks noGrp="1"/>
          </p:cNvSpPr>
          <p:nvPr>
            <p:ph type="sldNum" sz="quarter" idx="12"/>
          </p:nvPr>
        </p:nvSpPr>
        <p:spPr/>
        <p:txBody>
          <a:bodyPr/>
          <a:lstStyle/>
          <a:p>
            <a:pPr>
              <a:defRPr/>
            </a:pPr>
            <a:fld id="{E2D1B1DA-5660-41BF-914E-3C6F76670746}" type="slidenum">
              <a:rPr lang="en-US" smtClean="0"/>
              <a:pPr>
                <a:defRPr/>
              </a:pPr>
              <a:t>45</a:t>
            </a:fld>
            <a:endParaRPr lang="en-US"/>
          </a:p>
        </p:txBody>
      </p:sp>
    </p:spTree>
    <p:extLst>
      <p:ext uri="{BB962C8B-B14F-4D97-AF65-F5344CB8AC3E}">
        <p14:creationId xmlns:p14="http://schemas.microsoft.com/office/powerpoint/2010/main" val="4006748049"/>
      </p:ext>
    </p:extLst>
  </p:cSld>
  <p:clrMapOvr>
    <a:masterClrMapping/>
  </p:clrMapOvr>
  <p:transition spd="med">
    <p:pull dir="l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93" y="247650"/>
            <a:ext cx="8035212" cy="1066800"/>
          </a:xfrm>
        </p:spPr>
        <p:txBody>
          <a:bodyPr/>
          <a:lstStyle/>
          <a:p>
            <a:r>
              <a:rPr lang="en-US" sz="2400" dirty="0"/>
              <a:t>POLLING QUESTION #4 </a:t>
            </a:r>
            <a:br>
              <a:rPr lang="en-US" sz="2400" dirty="0"/>
            </a:br>
            <a:endParaRPr lang="en-US" sz="2400" b="1" dirty="0"/>
          </a:p>
        </p:txBody>
      </p:sp>
      <p:sp>
        <p:nvSpPr>
          <p:cNvPr id="3" name="Content Placeholder 2"/>
          <p:cNvSpPr>
            <a:spLocks noGrp="1"/>
          </p:cNvSpPr>
          <p:nvPr>
            <p:ph idx="1"/>
          </p:nvPr>
        </p:nvSpPr>
        <p:spPr/>
        <p:txBody>
          <a:bodyPr/>
          <a:lstStyle/>
          <a:p>
            <a:pPr marL="0" lvl="0" indent="-1587" fontAlgn="base">
              <a:lnSpc>
                <a:spcPct val="80000"/>
              </a:lnSpc>
              <a:spcBef>
                <a:spcPct val="20000"/>
              </a:spcBef>
              <a:spcAft>
                <a:spcPct val="0"/>
              </a:spcAft>
              <a:buNone/>
            </a:pPr>
            <a:r>
              <a:rPr lang="en-US" sz="2800" b="1" dirty="0">
                <a:solidFill>
                  <a:srgbClr val="FF0000"/>
                </a:solidFill>
                <a:latin typeface="Arial" pitchFamily="34" charset="0"/>
                <a:cs typeface="Arial" pitchFamily="34" charset="0"/>
              </a:rPr>
              <a:t>Who is your favorite </a:t>
            </a:r>
            <a:r>
              <a:rPr lang="en-US" sz="2800" b="1" i="1" dirty="0">
                <a:solidFill>
                  <a:srgbClr val="FF0000"/>
                </a:solidFill>
                <a:latin typeface="Arial" pitchFamily="34" charset="0"/>
                <a:cs typeface="Arial" pitchFamily="34" charset="0"/>
              </a:rPr>
              <a:t>Star Wars </a:t>
            </a:r>
            <a:r>
              <a:rPr lang="en-US" sz="2800" b="1" dirty="0">
                <a:solidFill>
                  <a:srgbClr val="FF0000"/>
                </a:solidFill>
                <a:latin typeface="Arial" pitchFamily="34" charset="0"/>
                <a:cs typeface="Arial" pitchFamily="34" charset="0"/>
              </a:rPr>
              <a:t>character?</a:t>
            </a:r>
          </a:p>
          <a:p>
            <a:pPr marL="0" lvl="0" indent="-1587" fontAlgn="base">
              <a:lnSpc>
                <a:spcPct val="80000"/>
              </a:lnSpc>
              <a:spcBef>
                <a:spcPct val="20000"/>
              </a:spcBef>
              <a:spcAft>
                <a:spcPct val="0"/>
              </a:spcAft>
              <a:buNone/>
            </a:pPr>
            <a:endParaRPr lang="en-US" sz="2800" dirty="0">
              <a:solidFill>
                <a:srgbClr val="FF0000"/>
              </a:solidFill>
              <a:latin typeface="Arial" pitchFamily="34" charset="0"/>
              <a:cs typeface="Arial" pitchFamily="34" charset="0"/>
            </a:endParaRPr>
          </a:p>
          <a:p>
            <a:pPr marL="512763" lvl="0" indent="-514350" fontAlgn="base">
              <a:lnSpc>
                <a:spcPct val="80000"/>
              </a:lnSpc>
              <a:spcBef>
                <a:spcPts val="0"/>
              </a:spcBef>
              <a:spcAft>
                <a:spcPct val="0"/>
              </a:spcAft>
              <a:buFont typeface="+mj-lt"/>
              <a:buAutoNum type="alphaUcPeriod"/>
            </a:pPr>
            <a:r>
              <a:rPr lang="en-US" sz="2800" dirty="0">
                <a:solidFill>
                  <a:srgbClr val="FF0000"/>
                </a:solidFill>
                <a:latin typeface="Arial" pitchFamily="34" charset="0"/>
                <a:cs typeface="Arial" pitchFamily="34" charset="0"/>
              </a:rPr>
              <a:t>Luke Skywalker</a:t>
            </a:r>
          </a:p>
          <a:p>
            <a:pPr marL="512763" lvl="0" indent="-514350" fontAlgn="base">
              <a:lnSpc>
                <a:spcPct val="80000"/>
              </a:lnSpc>
              <a:spcBef>
                <a:spcPct val="20000"/>
              </a:spcBef>
              <a:spcAft>
                <a:spcPct val="0"/>
              </a:spcAft>
              <a:buFont typeface="+mj-lt"/>
              <a:buAutoNum type="alphaUcPeriod"/>
            </a:pPr>
            <a:r>
              <a:rPr lang="en-US" sz="2800" dirty="0">
                <a:solidFill>
                  <a:srgbClr val="FF0000"/>
                </a:solidFill>
                <a:latin typeface="Arial" pitchFamily="34" charset="0"/>
                <a:cs typeface="Arial" pitchFamily="34" charset="0"/>
              </a:rPr>
              <a:t>Han Solo</a:t>
            </a:r>
          </a:p>
          <a:p>
            <a:pPr marL="512763" lvl="0" indent="-514350" fontAlgn="base">
              <a:lnSpc>
                <a:spcPct val="80000"/>
              </a:lnSpc>
              <a:spcBef>
                <a:spcPct val="20000"/>
              </a:spcBef>
              <a:spcAft>
                <a:spcPct val="0"/>
              </a:spcAft>
              <a:buFont typeface="+mj-lt"/>
              <a:buAutoNum type="alphaUcPeriod"/>
            </a:pPr>
            <a:r>
              <a:rPr lang="en-US" sz="2800" dirty="0">
                <a:solidFill>
                  <a:srgbClr val="FF0000"/>
                </a:solidFill>
                <a:latin typeface="Arial" pitchFamily="34" charset="0"/>
                <a:cs typeface="Arial" pitchFamily="34" charset="0"/>
              </a:rPr>
              <a:t>Yoda</a:t>
            </a:r>
          </a:p>
          <a:p>
            <a:pPr marL="0" lvl="0" indent="-1587" fontAlgn="base">
              <a:lnSpc>
                <a:spcPct val="80000"/>
              </a:lnSpc>
              <a:spcBef>
                <a:spcPct val="20000"/>
              </a:spcBef>
              <a:spcAft>
                <a:spcPct val="0"/>
              </a:spcAft>
              <a:buNone/>
            </a:pPr>
            <a:endParaRPr lang="en-US" sz="1800" dirty="0">
              <a:solidFill>
                <a:srgbClr val="002776"/>
              </a:solidFill>
              <a:latin typeface="Arial" pitchFamily="34" charset="0"/>
              <a:cs typeface="Arial" pitchFamily="34" charset="0"/>
            </a:endParaRPr>
          </a:p>
          <a:p>
            <a:pPr marL="0" lvl="0" indent="-1587" fontAlgn="base">
              <a:lnSpc>
                <a:spcPct val="80000"/>
              </a:lnSpc>
              <a:spcBef>
                <a:spcPct val="20000"/>
              </a:spcBef>
              <a:spcAft>
                <a:spcPct val="0"/>
              </a:spcAft>
              <a:buNone/>
            </a:pPr>
            <a:r>
              <a:rPr lang="en-US" sz="2400" dirty="0">
                <a:solidFill>
                  <a:srgbClr val="002776"/>
                </a:solidFill>
                <a:latin typeface="Arial" pitchFamily="34" charset="0"/>
                <a:cs typeface="Arial" pitchFamily="34" charset="0"/>
              </a:rPr>
              <a:t>For those seeking </a:t>
            </a:r>
            <a:r>
              <a:rPr lang="en-US" sz="2400" b="1" dirty="0">
                <a:solidFill>
                  <a:srgbClr val="002776"/>
                </a:solidFill>
                <a:latin typeface="Arial" pitchFamily="34" charset="0"/>
                <a:cs typeface="Arial" pitchFamily="34" charset="0"/>
              </a:rPr>
              <a:t>NYS CLE credit </a:t>
            </a:r>
            <a:r>
              <a:rPr lang="en-US" sz="2400" dirty="0">
                <a:solidFill>
                  <a:srgbClr val="002776"/>
                </a:solidFill>
                <a:latin typeface="Arial" pitchFamily="34" charset="0"/>
                <a:cs typeface="Arial" pitchFamily="34" charset="0"/>
              </a:rPr>
              <a:t>the code is </a:t>
            </a:r>
            <a:r>
              <a:rPr lang="en-US" sz="2400" b="1" dirty="0">
                <a:solidFill>
                  <a:srgbClr val="002776"/>
                </a:solidFill>
                <a:latin typeface="Arial" pitchFamily="34" charset="0"/>
                <a:cs typeface="Arial" pitchFamily="34" charset="0"/>
              </a:rPr>
              <a:t>ITI2020</a:t>
            </a:r>
          </a:p>
          <a:p>
            <a:pPr marL="0" lvl="0" indent="-1587" fontAlgn="base">
              <a:lnSpc>
                <a:spcPct val="80000"/>
              </a:lnSpc>
              <a:spcBef>
                <a:spcPct val="20000"/>
              </a:spcBef>
              <a:spcAft>
                <a:spcPct val="0"/>
              </a:spcAft>
              <a:buNone/>
            </a:pPr>
            <a:r>
              <a:rPr lang="en-US" sz="2400" dirty="0">
                <a:solidFill>
                  <a:srgbClr val="002776"/>
                </a:solidFill>
                <a:latin typeface="Arial" pitchFamily="34" charset="0"/>
                <a:cs typeface="Arial" pitchFamily="34" charset="0"/>
              </a:rPr>
              <a:t>Please record all attendance verification codes announced during the program. Record the codes on the affirmation form available on the CLE Board website at: </a:t>
            </a:r>
            <a:r>
              <a:rPr lang="en-US" sz="2400" u="sng" dirty="0">
                <a:solidFill>
                  <a:srgbClr val="002776"/>
                </a:solidFill>
                <a:latin typeface="Arial" pitchFamily="34" charset="0"/>
                <a:cs typeface="Arial" pitchFamily="34" charset="0"/>
                <a:hlinkClick r:id="rId3"/>
              </a:rPr>
              <a:t>http://ww2.nycourts.gov/attorneys/cle/affirmation_sample.pdf</a:t>
            </a:r>
            <a:r>
              <a:rPr lang="en-US" sz="2400" dirty="0">
                <a:solidFill>
                  <a:srgbClr val="002776"/>
                </a:solidFill>
                <a:latin typeface="Arial" pitchFamily="34" charset="0"/>
                <a:cs typeface="Arial" pitchFamily="34" charset="0"/>
              </a:rPr>
              <a:t> and email the form to </a:t>
            </a:r>
            <a:r>
              <a:rPr lang="en-US" sz="2400" u="sng" dirty="0">
                <a:solidFill>
                  <a:srgbClr val="002776"/>
                </a:solidFill>
                <a:latin typeface="Arial" pitchFamily="34" charset="0"/>
                <a:cs typeface="Arial" pitchFamily="34" charset="0"/>
                <a:hlinkClick r:id="rId4"/>
              </a:rPr>
              <a:t>sps.tax@nyu.edu</a:t>
            </a:r>
            <a:r>
              <a:rPr lang="en-US" sz="2400" dirty="0">
                <a:solidFill>
                  <a:srgbClr val="002776"/>
                </a:solidFill>
                <a:latin typeface="Arial" pitchFamily="34" charset="0"/>
                <a:cs typeface="Arial" pitchFamily="34" charset="0"/>
              </a:rPr>
              <a:t>. For all other CLE inquires please email </a:t>
            </a:r>
            <a:r>
              <a:rPr lang="en-US" sz="2400" u="sng" dirty="0">
                <a:solidFill>
                  <a:srgbClr val="002776"/>
                </a:solidFill>
                <a:latin typeface="Arial" pitchFamily="34" charset="0"/>
                <a:cs typeface="Arial" pitchFamily="34" charset="0"/>
                <a:hlinkClick r:id="rId4"/>
              </a:rPr>
              <a:t>sps.tax@nyu.edu</a:t>
            </a:r>
            <a:endParaRPr lang="en-US" sz="2400" dirty="0">
              <a:solidFill>
                <a:srgbClr val="002776"/>
              </a:solidFill>
              <a:latin typeface="Arial" pitchFamily="34" charset="0"/>
              <a:cs typeface="Arial" pitchFamily="34" charset="0"/>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46</a:t>
            </a:fld>
            <a:endParaRPr lang="en-US">
              <a:latin typeface="Arial" pitchFamily="34" charset="0"/>
              <a:cs typeface="Arial" pitchFamily="34" charset="0"/>
            </a:endParaRPr>
          </a:p>
        </p:txBody>
      </p:sp>
    </p:spTree>
    <p:extLst>
      <p:ext uri="{BB962C8B-B14F-4D97-AF65-F5344CB8AC3E}">
        <p14:creationId xmlns:p14="http://schemas.microsoft.com/office/powerpoint/2010/main" val="692734343"/>
      </p:ext>
    </p:extLst>
  </p:cSld>
  <p:clrMapOvr>
    <a:masterClrMapping/>
  </p:clrMapOvr>
  <p:transition spd="med">
    <p:pull dir="l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1" y="0"/>
            <a:ext cx="8296469" cy="1066800"/>
          </a:xfrm>
        </p:spPr>
        <p:txBody>
          <a:bodyPr/>
          <a:lstStyle/>
          <a:p>
            <a:r>
              <a:rPr lang="en-US" sz="2700" b="1" dirty="0"/>
              <a:t>S Corporation Mergers and Acquisitions – Basic Structures Covered in Webinar</a:t>
            </a:r>
          </a:p>
        </p:txBody>
      </p:sp>
      <p:sp>
        <p:nvSpPr>
          <p:cNvPr id="3" name="Content Placeholder 2"/>
          <p:cNvSpPr>
            <a:spLocks noGrp="1"/>
          </p:cNvSpPr>
          <p:nvPr>
            <p:ph idx="1"/>
          </p:nvPr>
        </p:nvSpPr>
        <p:spPr>
          <a:xfrm>
            <a:off x="279918" y="1314450"/>
            <a:ext cx="8322906" cy="5022850"/>
          </a:xfrm>
        </p:spPr>
        <p:txBody>
          <a:bodyPr/>
          <a:lstStyle/>
          <a:p>
            <a:pPr marL="801688" lvl="1" indent="-457200">
              <a:spcBef>
                <a:spcPts val="1200"/>
              </a:spcBef>
              <a:spcAft>
                <a:spcPts val="1800"/>
              </a:spcAft>
              <a:buClr>
                <a:schemeClr val="accent5">
                  <a:lumMod val="75000"/>
                </a:schemeClr>
              </a:buClr>
            </a:pPr>
            <a:endParaRPr lang="en-US" sz="2800" b="1" dirty="0">
              <a:solidFill>
                <a:schemeClr val="accent5">
                  <a:lumMod val="75000"/>
                </a:schemeClr>
              </a:solidFill>
            </a:endParaRPr>
          </a:p>
          <a:p>
            <a:pPr marL="801688" lvl="1" indent="-457200">
              <a:spcBef>
                <a:spcPts val="1200"/>
              </a:spcBef>
              <a:spcAft>
                <a:spcPts val="1800"/>
              </a:spcAft>
              <a:buClr>
                <a:schemeClr val="accent5">
                  <a:lumMod val="75000"/>
                </a:schemeClr>
              </a:buClr>
            </a:pPr>
            <a:r>
              <a:rPr lang="en-US" sz="2400" b="1" dirty="0">
                <a:solidFill>
                  <a:schemeClr val="accent5">
                    <a:lumMod val="75000"/>
                  </a:schemeClr>
                </a:solidFill>
              </a:rPr>
              <a:t>Tax Free Reorganizations</a:t>
            </a:r>
          </a:p>
          <a:p>
            <a:pPr marL="687388" lvl="1" indent="-342900" algn="just">
              <a:spcBef>
                <a:spcPts val="1200"/>
              </a:spcBef>
              <a:spcAft>
                <a:spcPts val="1800"/>
              </a:spcAft>
              <a:buClr>
                <a:schemeClr val="accent5">
                  <a:lumMod val="75000"/>
                </a:schemeClr>
              </a:buClr>
            </a:pPr>
            <a:r>
              <a:rPr lang="en-US" sz="2400" b="1" dirty="0">
                <a:solidFill>
                  <a:schemeClr val="accent5">
                    <a:lumMod val="75000"/>
                  </a:schemeClr>
                </a:solidFill>
              </a:rPr>
              <a:t>Taxable Asset Acquisitions and Stock Purchases and Dispositions Treated as Asset Acquisitions - Section 338(h)(10) and Section 336(e)</a:t>
            </a:r>
          </a:p>
          <a:p>
            <a:pPr marL="687388" lvl="1" indent="-342900">
              <a:spcBef>
                <a:spcPts val="1200"/>
              </a:spcBef>
              <a:spcAft>
                <a:spcPts val="1800"/>
              </a:spcAft>
              <a:buClr>
                <a:schemeClr val="accent5">
                  <a:lumMod val="75000"/>
                </a:schemeClr>
              </a:buClr>
            </a:pPr>
            <a:r>
              <a:rPr lang="en-US" sz="2400" b="1" dirty="0">
                <a:solidFill>
                  <a:schemeClr val="accent5">
                    <a:lumMod val="75000"/>
                  </a:schemeClr>
                </a:solidFill>
              </a:rPr>
              <a:t>Private Equity Recapitalizations</a:t>
            </a: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a:xfrm>
            <a:off x="4157565" y="6584950"/>
            <a:ext cx="914400" cy="155448"/>
          </a:xfrm>
        </p:spPr>
        <p:txBody>
          <a:bodyPr/>
          <a:lstStyle/>
          <a:p>
            <a:pPr>
              <a:defRPr/>
            </a:pPr>
            <a:fld id="{E2D1B1DA-5660-41BF-914E-3C6F76670746}" type="slidenum">
              <a:rPr lang="en-US" smtClean="0">
                <a:latin typeface="Arial" pitchFamily="34" charset="0"/>
                <a:cs typeface="Arial" pitchFamily="34" charset="0"/>
              </a:rPr>
              <a:pPr>
                <a:defRPr/>
              </a:pPr>
              <a:t>47</a:t>
            </a:fld>
            <a:endParaRPr lang="en-US" dirty="0">
              <a:latin typeface="Arial" pitchFamily="34" charset="0"/>
              <a:cs typeface="Arial" pitchFamily="34" charset="0"/>
            </a:endParaRPr>
          </a:p>
        </p:txBody>
      </p:sp>
    </p:spTree>
    <p:extLst>
      <p:ext uri="{BB962C8B-B14F-4D97-AF65-F5344CB8AC3E}">
        <p14:creationId xmlns:p14="http://schemas.microsoft.com/office/powerpoint/2010/main" val="3666038225"/>
      </p:ext>
    </p:extLst>
  </p:cSld>
  <p:clrMapOvr>
    <a:masterClrMapping/>
  </p:clrMapOvr>
  <p:transition spd="med">
    <p:pull dir="l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4" y="0"/>
            <a:ext cx="8240486" cy="1066800"/>
          </a:xfrm>
        </p:spPr>
        <p:txBody>
          <a:bodyPr/>
          <a:lstStyle/>
          <a:p>
            <a:r>
              <a:rPr lang="en-US" sz="2700" b="1" dirty="0"/>
              <a:t>S Corporation Mergers and Acquisitions – Basic Structures Covered in Webinar </a:t>
            </a:r>
            <a:endParaRPr lang="en-US" sz="2700" dirty="0"/>
          </a:p>
        </p:txBody>
      </p:sp>
      <p:sp>
        <p:nvSpPr>
          <p:cNvPr id="3" name="Content Placeholder 2"/>
          <p:cNvSpPr>
            <a:spLocks noGrp="1"/>
          </p:cNvSpPr>
          <p:nvPr>
            <p:ph idx="1"/>
          </p:nvPr>
        </p:nvSpPr>
        <p:spPr>
          <a:xfrm>
            <a:off x="522514" y="1538384"/>
            <a:ext cx="8240485" cy="3612113"/>
          </a:xfrm>
        </p:spPr>
        <p:txBody>
          <a:bodyPr/>
          <a:lstStyle/>
          <a:p>
            <a:endParaRPr lang="en-US" sz="2800" b="1" dirty="0">
              <a:solidFill>
                <a:schemeClr val="accent5">
                  <a:lumMod val="75000"/>
                </a:schemeClr>
              </a:solidFill>
            </a:endParaRPr>
          </a:p>
          <a:p>
            <a:pPr marL="0" indent="0">
              <a:buNone/>
            </a:pPr>
            <a:endParaRPr lang="en-US" sz="2800" b="1" dirty="0">
              <a:solidFill>
                <a:schemeClr val="accent5">
                  <a:lumMod val="75000"/>
                </a:schemeClr>
              </a:solidFill>
            </a:endParaRPr>
          </a:p>
          <a:p>
            <a:pPr marL="0" indent="0">
              <a:buNone/>
            </a:pPr>
            <a:r>
              <a:rPr lang="en-US" sz="2800" b="1" dirty="0">
                <a:solidFill>
                  <a:schemeClr val="accent5">
                    <a:lumMod val="75000"/>
                  </a:schemeClr>
                </a:solidFill>
              </a:rPr>
              <a:t>Tax Free Reorganizations</a:t>
            </a:r>
            <a:endParaRPr lang="en-US" dirty="0">
              <a:solidFill>
                <a:schemeClr val="accent5">
                  <a:lumMod val="75000"/>
                </a:schemeClr>
              </a:solidFill>
            </a:endParaRPr>
          </a:p>
        </p:txBody>
      </p:sp>
      <p:sp>
        <p:nvSpPr>
          <p:cNvPr id="4" name="Slide Number Placeholder 3"/>
          <p:cNvSpPr>
            <a:spLocks noGrp="1"/>
          </p:cNvSpPr>
          <p:nvPr>
            <p:ph type="sldNum" sz="quarter" idx="12"/>
          </p:nvPr>
        </p:nvSpPr>
        <p:spPr>
          <a:xfrm>
            <a:off x="4185556" y="6566203"/>
            <a:ext cx="914400" cy="155448"/>
          </a:xfrm>
        </p:spPr>
        <p:txBody>
          <a:bodyPr/>
          <a:lstStyle/>
          <a:p>
            <a:pPr>
              <a:defRPr/>
            </a:pPr>
            <a:fld id="{E2D1B1DA-5660-41BF-914E-3C6F76670746}" type="slidenum">
              <a:rPr lang="en-US" smtClean="0"/>
              <a:pPr>
                <a:defRPr/>
              </a:pPr>
              <a:t>48</a:t>
            </a:fld>
            <a:endParaRPr lang="en-US" dirty="0"/>
          </a:p>
        </p:txBody>
      </p:sp>
    </p:spTree>
    <p:extLst>
      <p:ext uri="{BB962C8B-B14F-4D97-AF65-F5344CB8AC3E}">
        <p14:creationId xmlns:p14="http://schemas.microsoft.com/office/powerpoint/2010/main" val="237280573"/>
      </p:ext>
    </p:extLst>
  </p:cSld>
  <p:clrMapOvr>
    <a:masterClrMapping/>
  </p:clrMapOvr>
  <p:transition spd="med">
    <p:pull dir="l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a:t>Tax Free Reorganizations</a:t>
            </a:r>
          </a:p>
        </p:txBody>
      </p:sp>
      <p:sp>
        <p:nvSpPr>
          <p:cNvPr id="3" name="Content Placeholder 2"/>
          <p:cNvSpPr>
            <a:spLocks noGrp="1"/>
          </p:cNvSpPr>
          <p:nvPr>
            <p:ph idx="1"/>
          </p:nvPr>
        </p:nvSpPr>
        <p:spPr>
          <a:xfrm>
            <a:off x="632144" y="3524280"/>
            <a:ext cx="8102600" cy="2699686"/>
          </a:xfrm>
        </p:spPr>
        <p:txBody>
          <a:bodyPr/>
          <a:lstStyle/>
          <a:p>
            <a:pPr marL="292100" indent="-292100">
              <a:spcBef>
                <a:spcPts val="600"/>
              </a:spcBef>
              <a:spcAft>
                <a:spcPts val="800"/>
              </a:spcAft>
              <a:buClr>
                <a:schemeClr val="accent5">
                  <a:lumMod val="75000"/>
                </a:schemeClr>
              </a:buClr>
            </a:pPr>
            <a:r>
              <a:rPr lang="en-US" sz="2000" b="1">
                <a:solidFill>
                  <a:schemeClr val="accent5">
                    <a:lumMod val="75000"/>
                  </a:schemeClr>
                </a:solidFill>
              </a:rPr>
              <a:t>Seller treatment</a:t>
            </a:r>
          </a:p>
          <a:p>
            <a:pPr lvl="1">
              <a:spcAft>
                <a:spcPts val="800"/>
              </a:spcAft>
              <a:buClr>
                <a:schemeClr val="accent5">
                  <a:lumMod val="75000"/>
                </a:schemeClr>
              </a:buClr>
            </a:pPr>
            <a:r>
              <a:rPr lang="en-US" sz="1400">
                <a:solidFill>
                  <a:schemeClr val="accent5">
                    <a:lumMod val="75000"/>
                  </a:schemeClr>
                </a:solidFill>
              </a:rPr>
              <a:t>Nontaxable reorganization</a:t>
            </a:r>
          </a:p>
          <a:p>
            <a:pPr lvl="1">
              <a:spcAft>
                <a:spcPts val="800"/>
              </a:spcAft>
              <a:buClr>
                <a:schemeClr val="accent5">
                  <a:lumMod val="75000"/>
                </a:schemeClr>
              </a:buClr>
            </a:pPr>
            <a:r>
              <a:rPr lang="en-US" sz="1400">
                <a:solidFill>
                  <a:schemeClr val="accent5">
                    <a:lumMod val="75000"/>
                  </a:schemeClr>
                </a:solidFill>
              </a:rPr>
              <a:t>Structure as Type A, B, (a)(2)(D), (a)(2)(E), or C</a:t>
            </a:r>
          </a:p>
          <a:p>
            <a:pPr lvl="1">
              <a:spcAft>
                <a:spcPts val="800"/>
              </a:spcAft>
              <a:buClr>
                <a:schemeClr val="accent5">
                  <a:lumMod val="75000"/>
                </a:schemeClr>
              </a:buClr>
            </a:pPr>
            <a:r>
              <a:rPr lang="en-US" sz="1400">
                <a:solidFill>
                  <a:schemeClr val="accent5">
                    <a:lumMod val="75000"/>
                  </a:schemeClr>
                </a:solidFill>
              </a:rPr>
              <a:t>If QSub election made after acquisition, treated as C reorganization subject to “substantially all” requirement </a:t>
            </a:r>
          </a:p>
          <a:p>
            <a:pPr marL="292100" indent="-292100">
              <a:spcAft>
                <a:spcPts val="800"/>
              </a:spcAft>
              <a:buClr>
                <a:schemeClr val="accent5">
                  <a:lumMod val="75000"/>
                </a:schemeClr>
              </a:buClr>
            </a:pPr>
            <a:r>
              <a:rPr lang="en-US" sz="2000" b="1">
                <a:solidFill>
                  <a:schemeClr val="accent5">
                    <a:lumMod val="75000"/>
                  </a:schemeClr>
                </a:solidFill>
              </a:rPr>
              <a:t>Buyer treatment</a:t>
            </a:r>
          </a:p>
          <a:p>
            <a:pPr lvl="1">
              <a:spcAft>
                <a:spcPts val="800"/>
              </a:spcAft>
              <a:buClr>
                <a:schemeClr val="accent5">
                  <a:lumMod val="75000"/>
                </a:schemeClr>
              </a:buClr>
            </a:pPr>
            <a:r>
              <a:rPr lang="en-US" sz="1400">
                <a:solidFill>
                  <a:schemeClr val="accent5">
                    <a:lumMod val="75000"/>
                  </a:schemeClr>
                </a:solidFill>
              </a:rPr>
              <a:t>Carryover of asset basis – no step up</a:t>
            </a:r>
          </a:p>
          <a:p>
            <a:pPr lvl="1">
              <a:spcAft>
                <a:spcPts val="800"/>
              </a:spcAft>
              <a:buClr>
                <a:schemeClr val="accent5">
                  <a:lumMod val="75000"/>
                </a:schemeClr>
              </a:buClr>
            </a:pPr>
            <a:r>
              <a:rPr lang="en-US" sz="1400">
                <a:solidFill>
                  <a:schemeClr val="accent5">
                    <a:lumMod val="75000"/>
                  </a:schemeClr>
                </a:solidFill>
              </a:rPr>
              <a:t>Carryover of tax attributes, but may be limited </a:t>
            </a:r>
          </a:p>
          <a:p>
            <a:pPr lvl="1">
              <a:spcAft>
                <a:spcPts val="900"/>
              </a:spcAft>
              <a:buClr>
                <a:schemeClr val="accent5">
                  <a:lumMod val="75000"/>
                </a:schemeClr>
              </a:buClr>
            </a:pPr>
            <a:r>
              <a:rPr lang="en-US" sz="1400">
                <a:solidFill>
                  <a:schemeClr val="accent5">
                    <a:lumMod val="75000"/>
                  </a:schemeClr>
                </a:solidFill>
              </a:rPr>
              <a:t>Buyer inherits old tax history – all of it – no amortizable goodwill</a:t>
            </a:r>
          </a:p>
        </p:txBody>
      </p:sp>
      <p:grpSp>
        <p:nvGrpSpPr>
          <p:cNvPr id="4" name="Group 25"/>
          <p:cNvGrpSpPr/>
          <p:nvPr/>
        </p:nvGrpSpPr>
        <p:grpSpPr>
          <a:xfrm>
            <a:off x="2370688" y="1340042"/>
            <a:ext cx="4402624" cy="2019397"/>
            <a:chOff x="2462066" y="1677890"/>
            <a:chExt cx="4402624" cy="2019397"/>
          </a:xfrm>
        </p:grpSpPr>
        <p:sp>
          <p:nvSpPr>
            <p:cNvPr id="16" name="Oval 7"/>
            <p:cNvSpPr>
              <a:spLocks noChangeArrowheads="1"/>
            </p:cNvSpPr>
            <p:nvPr/>
          </p:nvSpPr>
          <p:spPr bwMode="auto">
            <a:xfrm>
              <a:off x="5248469" y="1677890"/>
              <a:ext cx="1460500" cy="622300"/>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100">
                  <a:solidFill>
                    <a:schemeClr val="accent5">
                      <a:lumMod val="75000"/>
                    </a:schemeClr>
                  </a:solidFill>
                  <a:latin typeface="Arial"/>
                </a:rPr>
                <a:t>Purchaser </a:t>
              </a:r>
            </a:p>
            <a:p>
              <a:pPr algn="ctr" eaLnBrk="0" hangingPunct="0">
                <a:spcBef>
                  <a:spcPct val="0"/>
                </a:spcBef>
              </a:pPr>
              <a:r>
                <a:rPr lang="en-US" sz="1100">
                  <a:solidFill>
                    <a:schemeClr val="accent5">
                      <a:lumMod val="75000"/>
                    </a:schemeClr>
                  </a:solidFill>
                  <a:latin typeface="Arial"/>
                </a:rPr>
                <a:t>Shareholders</a:t>
              </a:r>
            </a:p>
          </p:txBody>
        </p:sp>
        <p:sp>
          <p:nvSpPr>
            <p:cNvPr id="17" name="Rectangle 8"/>
            <p:cNvSpPr>
              <a:spLocks noChangeArrowheads="1"/>
            </p:cNvSpPr>
            <p:nvPr/>
          </p:nvSpPr>
          <p:spPr bwMode="auto">
            <a:xfrm>
              <a:off x="2471397" y="3198197"/>
              <a:ext cx="1258888" cy="474662"/>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100" b="0">
                <a:latin typeface="Arial"/>
              </a:endParaRPr>
            </a:p>
            <a:p>
              <a:pPr algn="ctr" eaLnBrk="0" hangingPunct="0">
                <a:spcBef>
                  <a:spcPct val="0"/>
                </a:spcBef>
              </a:pPr>
              <a:r>
                <a:rPr lang="en-US" sz="1100">
                  <a:solidFill>
                    <a:srgbClr val="000000"/>
                  </a:solidFill>
                  <a:latin typeface="Arial"/>
                </a:rPr>
                <a:t>Target</a:t>
              </a:r>
            </a:p>
            <a:p>
              <a:pPr algn="ctr" eaLnBrk="0" hangingPunct="0">
                <a:spcBef>
                  <a:spcPct val="0"/>
                </a:spcBef>
              </a:pPr>
              <a:endParaRPr lang="en-US" sz="1100" b="0">
                <a:latin typeface="Arial"/>
              </a:endParaRPr>
            </a:p>
          </p:txBody>
        </p:sp>
        <p:sp>
          <p:nvSpPr>
            <p:cNvPr id="18" name="Rectangle 9"/>
            <p:cNvSpPr>
              <a:spLocks noChangeArrowheads="1"/>
            </p:cNvSpPr>
            <p:nvPr/>
          </p:nvSpPr>
          <p:spPr bwMode="auto">
            <a:xfrm>
              <a:off x="5257800" y="2971800"/>
              <a:ext cx="1606890" cy="725487"/>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100">
                  <a:solidFill>
                    <a:srgbClr val="000000"/>
                  </a:solidFill>
                  <a:latin typeface="Arial"/>
                </a:rPr>
                <a:t>Acquisition Company</a:t>
              </a:r>
            </a:p>
          </p:txBody>
        </p:sp>
        <p:cxnSp>
          <p:nvCxnSpPr>
            <p:cNvPr id="19" name="AutoShape 10"/>
            <p:cNvCxnSpPr>
              <a:cxnSpLocks noChangeShapeType="1"/>
              <a:stCxn id="26" idx="4"/>
              <a:endCxn id="17" idx="0"/>
            </p:cNvCxnSpPr>
            <p:nvPr/>
          </p:nvCxnSpPr>
          <p:spPr bwMode="auto">
            <a:xfrm>
              <a:off x="3091510" y="2300190"/>
              <a:ext cx="9331" cy="898007"/>
            </a:xfrm>
            <a:prstGeom prst="straightConnector1">
              <a:avLst/>
            </a:prstGeom>
            <a:noFill/>
            <a:ln w="9525">
              <a:solidFill>
                <a:schemeClr val="tx1"/>
              </a:solidFill>
              <a:round/>
            </a:ln>
            <a:effectLst/>
          </p:spPr>
        </p:cxnSp>
        <p:cxnSp>
          <p:nvCxnSpPr>
            <p:cNvPr id="20" name="AutoShape 11"/>
            <p:cNvCxnSpPr>
              <a:cxnSpLocks noChangeShapeType="1"/>
              <a:stCxn id="16" idx="4"/>
            </p:cNvCxnSpPr>
            <p:nvPr/>
          </p:nvCxnSpPr>
          <p:spPr bwMode="auto">
            <a:xfrm flipH="1">
              <a:off x="5977472" y="2300190"/>
              <a:ext cx="1247" cy="657841"/>
            </a:xfrm>
            <a:prstGeom prst="straightConnector1">
              <a:avLst/>
            </a:prstGeom>
            <a:noFill/>
            <a:ln w="9525">
              <a:solidFill>
                <a:schemeClr val="tx1"/>
              </a:solidFill>
              <a:round/>
            </a:ln>
            <a:effectLst/>
          </p:spPr>
        </p:cxnSp>
        <p:sp>
          <p:nvSpPr>
            <p:cNvPr id="21" name="Oval 12"/>
            <p:cNvSpPr>
              <a:spLocks noChangeArrowheads="1"/>
            </p:cNvSpPr>
            <p:nvPr/>
          </p:nvSpPr>
          <p:spPr bwMode="auto">
            <a:xfrm>
              <a:off x="2890497" y="2629872"/>
              <a:ext cx="420688" cy="158750"/>
            </a:xfrm>
            <a:prstGeom prst="ellipse">
              <a:avLst/>
            </a:prstGeom>
            <a:noFill/>
            <a:ln w="9525">
              <a:solidFill>
                <a:schemeClr val="tx1"/>
              </a:solidFill>
              <a:round/>
            </a:ln>
            <a:effectLst/>
          </p:spPr>
          <p:txBody>
            <a:bodyPr wrap="none" anchor="ctr"/>
            <a:lstStyle/>
            <a:p>
              <a:endParaRPr lang="en-US"/>
            </a:p>
          </p:txBody>
        </p:sp>
        <p:sp>
          <p:nvSpPr>
            <p:cNvPr id="22" name="Line 13"/>
            <p:cNvSpPr>
              <a:spLocks noChangeShapeType="1"/>
            </p:cNvSpPr>
            <p:nvPr/>
          </p:nvSpPr>
          <p:spPr bwMode="auto">
            <a:xfrm>
              <a:off x="3311185" y="2709247"/>
              <a:ext cx="1946615" cy="567353"/>
            </a:xfrm>
            <a:prstGeom prst="line">
              <a:avLst/>
            </a:prstGeom>
            <a:noFill/>
            <a:ln w="9525">
              <a:solidFill>
                <a:schemeClr val="tx1"/>
              </a:solidFill>
              <a:round/>
              <a:tailEnd type="triangle" w="med" len="med"/>
            </a:ln>
            <a:effectLst/>
          </p:spPr>
          <p:txBody>
            <a:bodyPr wrap="none" anchor="ctr"/>
            <a:lstStyle/>
            <a:p>
              <a:endParaRPr lang="en-US"/>
            </a:p>
          </p:txBody>
        </p:sp>
        <p:sp>
          <p:nvSpPr>
            <p:cNvPr id="23" name="Line 14"/>
            <p:cNvSpPr>
              <a:spLocks noChangeShapeType="1"/>
            </p:cNvSpPr>
            <p:nvPr/>
          </p:nvSpPr>
          <p:spPr bwMode="auto">
            <a:xfrm flipH="1" flipV="1">
              <a:off x="3581400" y="2209800"/>
              <a:ext cx="1676400" cy="914400"/>
            </a:xfrm>
            <a:prstGeom prst="line">
              <a:avLst/>
            </a:prstGeom>
            <a:noFill/>
            <a:ln w="9525">
              <a:solidFill>
                <a:schemeClr val="tx1"/>
              </a:solidFill>
              <a:round/>
              <a:tailEnd type="triangle" w="med" len="med"/>
            </a:ln>
            <a:effectLst/>
          </p:spPr>
          <p:txBody>
            <a:bodyPr wrap="none" anchor="ctr"/>
            <a:lstStyle/>
            <a:p>
              <a:endParaRPr lang="en-US"/>
            </a:p>
          </p:txBody>
        </p:sp>
        <p:sp>
          <p:nvSpPr>
            <p:cNvPr id="24" name="Text Box 15"/>
            <p:cNvSpPr txBox="1">
              <a:spLocks noChangeArrowheads="1"/>
            </p:cNvSpPr>
            <p:nvPr/>
          </p:nvSpPr>
          <p:spPr bwMode="auto">
            <a:xfrm>
              <a:off x="4353432" y="2415559"/>
              <a:ext cx="646331" cy="276999"/>
            </a:xfrm>
            <a:prstGeom prst="rect">
              <a:avLst/>
            </a:prstGeom>
            <a:noFill/>
            <a:ln w="9525">
              <a:noFill/>
              <a:miter lim="800000"/>
            </a:ln>
            <a:effectLst/>
          </p:spPr>
          <p:txBody>
            <a:bodyPr wrap="none">
              <a:spAutoFit/>
            </a:bodyPr>
            <a:lstStyle/>
            <a:p>
              <a:r>
                <a:rPr lang="en-US" sz="1200" b="0" i="0">
                  <a:latin typeface="Arial"/>
                </a:rPr>
                <a:t> </a:t>
              </a:r>
              <a:r>
                <a:rPr lang="en-US" sz="1200" i="0">
                  <a:solidFill>
                    <a:schemeClr val="accent5">
                      <a:lumMod val="75000"/>
                    </a:schemeClr>
                  </a:solidFill>
                  <a:latin typeface="Arial"/>
                </a:rPr>
                <a:t>Stock</a:t>
              </a:r>
            </a:p>
          </p:txBody>
        </p:sp>
        <p:sp>
          <p:nvSpPr>
            <p:cNvPr id="25" name="Rectangle 8"/>
            <p:cNvSpPr>
              <a:spLocks noChangeArrowheads="1"/>
            </p:cNvSpPr>
            <p:nvPr/>
          </p:nvSpPr>
          <p:spPr bwMode="auto">
            <a:xfrm>
              <a:off x="2462066" y="3198197"/>
              <a:ext cx="1258888" cy="474662"/>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100" b="0">
                <a:latin typeface="Arial"/>
              </a:endParaRPr>
            </a:p>
            <a:p>
              <a:pPr algn="ctr" eaLnBrk="0" hangingPunct="0">
                <a:spcBef>
                  <a:spcPct val="0"/>
                </a:spcBef>
              </a:pPr>
              <a:r>
                <a:rPr lang="en-US" sz="1100">
                  <a:solidFill>
                    <a:schemeClr val="accent5">
                      <a:lumMod val="75000"/>
                    </a:schemeClr>
                  </a:solidFill>
                  <a:latin typeface="Arial"/>
                </a:rPr>
                <a:t>Target</a:t>
              </a:r>
            </a:p>
            <a:p>
              <a:pPr algn="ctr" eaLnBrk="0" hangingPunct="0">
                <a:spcBef>
                  <a:spcPct val="0"/>
                </a:spcBef>
              </a:pPr>
              <a:endParaRPr lang="en-US" sz="1100" b="0">
                <a:latin typeface="Arial"/>
              </a:endParaRPr>
            </a:p>
          </p:txBody>
        </p:sp>
        <p:sp>
          <p:nvSpPr>
            <p:cNvPr id="27" name="Rectangle 9"/>
            <p:cNvSpPr>
              <a:spLocks noChangeArrowheads="1"/>
            </p:cNvSpPr>
            <p:nvPr/>
          </p:nvSpPr>
          <p:spPr bwMode="auto">
            <a:xfrm>
              <a:off x="5248469" y="2971800"/>
              <a:ext cx="1606890" cy="725487"/>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100">
                  <a:solidFill>
                    <a:schemeClr val="accent5">
                      <a:lumMod val="75000"/>
                    </a:schemeClr>
                  </a:solidFill>
                  <a:latin typeface="Arial"/>
                </a:rPr>
                <a:t>Acquisition Company</a:t>
              </a:r>
            </a:p>
          </p:txBody>
        </p:sp>
      </p:grpSp>
      <p:sp>
        <p:nvSpPr>
          <p:cNvPr id="26" name="Oval 7"/>
          <p:cNvSpPr>
            <a:spLocks noChangeArrowheads="1"/>
          </p:cNvSpPr>
          <p:nvPr/>
        </p:nvSpPr>
        <p:spPr bwMode="auto">
          <a:xfrm>
            <a:off x="2269882" y="1340042"/>
            <a:ext cx="1460500" cy="622300"/>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100">
                <a:solidFill>
                  <a:schemeClr val="accent5">
                    <a:lumMod val="75000"/>
                  </a:schemeClr>
                </a:solidFill>
                <a:latin typeface="Arial"/>
              </a:rPr>
              <a:t>Target </a:t>
            </a:r>
          </a:p>
          <a:p>
            <a:pPr algn="ctr" eaLnBrk="0" hangingPunct="0">
              <a:spcBef>
                <a:spcPct val="0"/>
              </a:spcBef>
            </a:pPr>
            <a:r>
              <a:rPr lang="en-US" sz="1100">
                <a:solidFill>
                  <a:schemeClr val="accent5">
                    <a:lumMod val="75000"/>
                  </a:schemeClr>
                </a:solidFill>
                <a:latin typeface="Arial"/>
              </a:rPr>
              <a:t>Shareholders</a:t>
            </a:r>
          </a:p>
        </p:txBody>
      </p:sp>
      <p:sp>
        <p:nvSpPr>
          <p:cNvPr id="5" name="Slide Number Placeholder 4"/>
          <p:cNvSpPr>
            <a:spLocks noGrp="1"/>
          </p:cNvSpPr>
          <p:nvPr>
            <p:ph type="sldNum" sz="quarter" idx="12"/>
          </p:nvPr>
        </p:nvSpPr>
        <p:spPr/>
        <p:txBody>
          <a:bodyPr/>
          <a:lstStyle/>
          <a:p>
            <a:pPr>
              <a:defRPr/>
            </a:pPr>
            <a:fld id="{E2D1B1DA-5660-41BF-914E-3C6F76670746}" type="slidenum">
              <a:rPr lang="en-US" smtClean="0"/>
              <a:pPr>
                <a:defRPr/>
              </a:pPr>
              <a:t>49</a:t>
            </a:fld>
            <a:endParaRPr lang="en-US"/>
          </a:p>
        </p:txBody>
      </p:sp>
    </p:spTree>
    <p:extLst>
      <p:ext uri="{BB962C8B-B14F-4D97-AF65-F5344CB8AC3E}">
        <p14:creationId xmlns:p14="http://schemas.microsoft.com/office/powerpoint/2010/main" val="409038967"/>
      </p:ext>
    </p:extLst>
  </p:cSld>
  <p:clrMapOvr>
    <a:masterClrMapping/>
  </p:clrMapOvr>
  <p:transition spd="med">
    <p:pull dir="l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148" y="0"/>
            <a:ext cx="8976852" cy="1066800"/>
          </a:xfrm>
        </p:spPr>
        <p:txBody>
          <a:bodyPr/>
          <a:lstStyle/>
          <a:p>
            <a:r>
              <a:rPr lang="en-US" sz="2400" b="1" dirty="0"/>
              <a:t>Structuring Mergers, Acquisitions, and Private Equity Recaps When the Target is an S Corporation  - The Corporate AMT</a:t>
            </a:r>
          </a:p>
        </p:txBody>
      </p:sp>
      <p:sp>
        <p:nvSpPr>
          <p:cNvPr id="3" name="Content Placeholder 2"/>
          <p:cNvSpPr>
            <a:spLocks noGrp="1"/>
          </p:cNvSpPr>
          <p:nvPr>
            <p:ph idx="1"/>
          </p:nvPr>
        </p:nvSpPr>
        <p:spPr>
          <a:xfrm>
            <a:off x="345234" y="1314450"/>
            <a:ext cx="8248260" cy="5022850"/>
          </a:xfrm>
        </p:spPr>
        <p:txBody>
          <a:bodyPr/>
          <a:lstStyle/>
          <a:p>
            <a:pPr marL="344488" lvl="1" indent="0" algn="just">
              <a:spcBef>
                <a:spcPts val="1200"/>
              </a:spcBef>
              <a:spcAft>
                <a:spcPts val="600"/>
              </a:spcAft>
              <a:buClr>
                <a:srgbClr val="001F5E"/>
              </a:buClr>
              <a:buNone/>
            </a:pPr>
            <a:r>
              <a:rPr lang="en-US" sz="2100">
                <a:solidFill>
                  <a:schemeClr val="accent5">
                    <a:lumMod val="75000"/>
                  </a:schemeClr>
                </a:solidFill>
              </a:rPr>
              <a:t>Prior to the TCJA, corporations were subject to the C-AMT to the extent that the tentative minimum tax exceeds its regular tax. The tentative minimum tax is computed at the rate of 20% on the AMTI in excess of an exemption amount  AMTI is the taxpayer’s taxable income increased by certain preference items. </a:t>
            </a:r>
          </a:p>
          <a:p>
            <a:pPr marL="344488" lvl="1" indent="0" algn="just">
              <a:spcBef>
                <a:spcPts val="1200"/>
              </a:spcBef>
              <a:spcAft>
                <a:spcPts val="1800"/>
              </a:spcAft>
              <a:buClr>
                <a:srgbClr val="001F5E"/>
              </a:buClr>
              <a:buNone/>
            </a:pPr>
            <a:r>
              <a:rPr lang="en-US" sz="2100">
                <a:solidFill>
                  <a:schemeClr val="accent5">
                    <a:lumMod val="75000"/>
                  </a:schemeClr>
                </a:solidFill>
              </a:rPr>
              <a:t>A major item included in the corporation’s AMT base is the “adjusted current earning (“ACE”) adjustment.  The ACE adjustment is equal to 75% of the amount by which adjusted current earnings of a corporation exceed AMTI.  The NOL carryover of a corporation cannot reduce the AMT base by more than 90% of the NOL.  Nonrefundable business credits allowed for regular tax purposes are not allowable for C-AMT.  Where a corporation is subject to the C-AMT, the amount of C-AMT is a credit for use in any subsequent tax year where the taxpayer’s regular tax liability exceeds its tentative minimum tax in such later year.  </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5</a:t>
            </a:fld>
            <a:endParaRPr lang="en-US">
              <a:latin typeface="Arial" pitchFamily="34" charset="0"/>
              <a:cs typeface="Arial" pitchFamily="34" charset="0"/>
            </a:endParaRPr>
          </a:p>
        </p:txBody>
      </p:sp>
    </p:spTree>
    <p:extLst>
      <p:ext uri="{BB962C8B-B14F-4D97-AF65-F5344CB8AC3E}">
        <p14:creationId xmlns:p14="http://schemas.microsoft.com/office/powerpoint/2010/main" val="2404795626"/>
      </p:ext>
    </p:extLst>
  </p:cSld>
  <p:clrMapOvr>
    <a:masterClrMapping/>
  </p:clrMapOvr>
  <p:transition spd="med">
    <p:pull dir="lu"/>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a:t>Forward Triangular Merger Under Section 368(a)(2)(D) –Target Merges into Acquisition Sub and Target Shareholders Receive Stock in Parent Company </a:t>
            </a:r>
          </a:p>
        </p:txBody>
      </p:sp>
      <p:sp>
        <p:nvSpPr>
          <p:cNvPr id="57" name="Slide Number Placeholder 56"/>
          <p:cNvSpPr>
            <a:spLocks noGrp="1"/>
          </p:cNvSpPr>
          <p:nvPr>
            <p:ph type="sldNum" sz="quarter" idx="12"/>
          </p:nvPr>
        </p:nvSpPr>
        <p:spPr/>
        <p:txBody>
          <a:bodyPr/>
          <a:lstStyle/>
          <a:p>
            <a:pPr>
              <a:defRPr/>
            </a:pPr>
            <a:fld id="{98D9E0F9-1353-4396-8242-919E34D7C3F7}" type="slidenum">
              <a:rPr lang="en-US" smtClean="0"/>
              <a:pPr>
                <a:defRPr/>
              </a:pPr>
              <a:t>50</a:t>
            </a:fld>
            <a:endParaRPr lang="en-US"/>
          </a:p>
        </p:txBody>
      </p:sp>
      <p:grpSp>
        <p:nvGrpSpPr>
          <p:cNvPr id="3" name="Group 56"/>
          <p:cNvGrpSpPr/>
          <p:nvPr/>
        </p:nvGrpSpPr>
        <p:grpSpPr>
          <a:xfrm>
            <a:off x="1582573" y="1436798"/>
            <a:ext cx="5683251" cy="4467226"/>
            <a:chOff x="1631919" y="1752600"/>
            <a:chExt cx="5683251" cy="4467226"/>
          </a:xfrm>
        </p:grpSpPr>
        <p:sp>
          <p:nvSpPr>
            <p:cNvPr id="4" name="Line 23"/>
            <p:cNvSpPr>
              <a:spLocks noChangeShapeType="1"/>
            </p:cNvSpPr>
            <p:nvPr/>
          </p:nvSpPr>
          <p:spPr bwMode="auto">
            <a:xfrm flipH="1" flipV="1">
              <a:off x="4235419" y="2681288"/>
              <a:ext cx="1738313" cy="744538"/>
            </a:xfrm>
            <a:prstGeom prst="line">
              <a:avLst/>
            </a:prstGeom>
            <a:noFill/>
            <a:ln w="9525">
              <a:solidFill>
                <a:schemeClr val="tx1"/>
              </a:solidFill>
              <a:round/>
              <a:tailEnd type="triangle" w="med" len="med"/>
            </a:ln>
          </p:spPr>
          <p:txBody>
            <a:bodyPr/>
            <a:lstStyle/>
            <a:p>
              <a:endParaRPr lang="en-US">
                <a:latin typeface="Arial" pitchFamily="34" charset="0"/>
                <a:cs typeface="Arial" pitchFamily="34" charset="0"/>
              </a:endParaRPr>
            </a:p>
          </p:txBody>
        </p:sp>
        <p:grpSp>
          <p:nvGrpSpPr>
            <p:cNvPr id="5" name="Group 24"/>
            <p:cNvGrpSpPr/>
            <p:nvPr/>
          </p:nvGrpSpPr>
          <p:grpSpPr>
            <a:xfrm>
              <a:off x="2216119" y="5048251"/>
              <a:ext cx="1738313" cy="636588"/>
              <a:chOff x="2562" y="8733"/>
              <a:chExt cx="2805" cy="1122"/>
            </a:xfrm>
          </p:grpSpPr>
          <p:sp>
            <p:nvSpPr>
              <p:cNvPr id="6" name="Line 25"/>
              <p:cNvSpPr>
                <a:spLocks noChangeShapeType="1"/>
              </p:cNvSpPr>
              <p:nvPr/>
            </p:nvSpPr>
            <p:spPr bwMode="auto">
              <a:xfrm flipH="1">
                <a:off x="2562" y="8733"/>
                <a:ext cx="1683" cy="1122"/>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7" name="Line 26"/>
              <p:cNvSpPr>
                <a:spLocks noChangeShapeType="1"/>
              </p:cNvSpPr>
              <p:nvPr/>
            </p:nvSpPr>
            <p:spPr bwMode="auto">
              <a:xfrm flipH="1">
                <a:off x="2908" y="8733"/>
                <a:ext cx="1337" cy="1015"/>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8" name="Line 27"/>
              <p:cNvSpPr>
                <a:spLocks noChangeShapeType="1"/>
              </p:cNvSpPr>
              <p:nvPr/>
            </p:nvSpPr>
            <p:spPr bwMode="auto">
              <a:xfrm flipH="1">
                <a:off x="3185" y="8733"/>
                <a:ext cx="1060" cy="904"/>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9" name="Line 28"/>
              <p:cNvSpPr>
                <a:spLocks noChangeShapeType="1"/>
              </p:cNvSpPr>
              <p:nvPr/>
            </p:nvSpPr>
            <p:spPr bwMode="auto">
              <a:xfrm flipH="1">
                <a:off x="3558" y="8733"/>
                <a:ext cx="687" cy="793"/>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10" name="Line 29"/>
              <p:cNvSpPr>
                <a:spLocks noChangeShapeType="1"/>
              </p:cNvSpPr>
              <p:nvPr/>
            </p:nvSpPr>
            <p:spPr bwMode="auto">
              <a:xfrm flipH="1">
                <a:off x="3871" y="8733"/>
                <a:ext cx="374" cy="748"/>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11" name="Line 30"/>
              <p:cNvSpPr>
                <a:spLocks noChangeShapeType="1"/>
              </p:cNvSpPr>
              <p:nvPr/>
            </p:nvSpPr>
            <p:spPr bwMode="auto">
              <a:xfrm>
                <a:off x="4245" y="8733"/>
                <a:ext cx="374" cy="561"/>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12" name="Line 31"/>
              <p:cNvSpPr>
                <a:spLocks noChangeShapeType="1"/>
              </p:cNvSpPr>
              <p:nvPr/>
            </p:nvSpPr>
            <p:spPr bwMode="auto">
              <a:xfrm>
                <a:off x="4245" y="8733"/>
                <a:ext cx="1122" cy="374"/>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grpSp>
        <p:grpSp>
          <p:nvGrpSpPr>
            <p:cNvPr id="13" name="Group 32"/>
            <p:cNvGrpSpPr/>
            <p:nvPr/>
          </p:nvGrpSpPr>
          <p:grpSpPr>
            <a:xfrm>
              <a:off x="5175219" y="5048251"/>
              <a:ext cx="1792288" cy="655638"/>
              <a:chOff x="7338" y="8733"/>
              <a:chExt cx="2891" cy="1153"/>
            </a:xfrm>
          </p:grpSpPr>
          <p:sp>
            <p:nvSpPr>
              <p:cNvPr id="14" name="Line 33"/>
              <p:cNvSpPr>
                <a:spLocks noChangeShapeType="1"/>
              </p:cNvSpPr>
              <p:nvPr/>
            </p:nvSpPr>
            <p:spPr bwMode="auto">
              <a:xfrm flipH="1">
                <a:off x="7338" y="8733"/>
                <a:ext cx="1956" cy="1153"/>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15" name="Line 34"/>
              <p:cNvSpPr>
                <a:spLocks noChangeShapeType="1"/>
              </p:cNvSpPr>
              <p:nvPr/>
            </p:nvSpPr>
            <p:spPr bwMode="auto">
              <a:xfrm flipH="1">
                <a:off x="7611" y="8733"/>
                <a:ext cx="1683" cy="1122"/>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16" name="Line 35"/>
              <p:cNvSpPr>
                <a:spLocks noChangeShapeType="1"/>
              </p:cNvSpPr>
              <p:nvPr/>
            </p:nvSpPr>
            <p:spPr bwMode="auto">
              <a:xfrm flipH="1">
                <a:off x="7985" y="8733"/>
                <a:ext cx="1309" cy="935"/>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17" name="Line 36"/>
              <p:cNvSpPr>
                <a:spLocks noChangeShapeType="1"/>
              </p:cNvSpPr>
              <p:nvPr/>
            </p:nvSpPr>
            <p:spPr bwMode="auto">
              <a:xfrm flipH="1">
                <a:off x="8172" y="8733"/>
                <a:ext cx="1122" cy="935"/>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18" name="Line 37"/>
              <p:cNvSpPr>
                <a:spLocks noChangeShapeType="1"/>
              </p:cNvSpPr>
              <p:nvPr/>
            </p:nvSpPr>
            <p:spPr bwMode="auto">
              <a:xfrm flipH="1">
                <a:off x="8583" y="8733"/>
                <a:ext cx="711" cy="748"/>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19" name="Line 38"/>
              <p:cNvSpPr>
                <a:spLocks noChangeShapeType="1"/>
              </p:cNvSpPr>
              <p:nvPr/>
            </p:nvSpPr>
            <p:spPr bwMode="auto">
              <a:xfrm>
                <a:off x="9294" y="8733"/>
                <a:ext cx="935" cy="374"/>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20" name="Line 39"/>
              <p:cNvSpPr>
                <a:spLocks noChangeShapeType="1"/>
              </p:cNvSpPr>
              <p:nvPr/>
            </p:nvSpPr>
            <p:spPr bwMode="auto">
              <a:xfrm flipH="1">
                <a:off x="8920" y="8733"/>
                <a:ext cx="374" cy="561"/>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grpSp>
        <p:sp>
          <p:nvSpPr>
            <p:cNvPr id="21" name="Line 40"/>
            <p:cNvSpPr>
              <a:spLocks noChangeShapeType="1"/>
            </p:cNvSpPr>
            <p:nvPr/>
          </p:nvSpPr>
          <p:spPr bwMode="auto">
            <a:xfrm flipH="1">
              <a:off x="3260694" y="3775075"/>
              <a:ext cx="0" cy="1601788"/>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22" name="Line 41"/>
            <p:cNvSpPr>
              <a:spLocks noChangeShapeType="1"/>
            </p:cNvSpPr>
            <p:nvPr/>
          </p:nvSpPr>
          <p:spPr bwMode="auto">
            <a:xfrm flipH="1">
              <a:off x="6391244" y="2398713"/>
              <a:ext cx="0" cy="2897188"/>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23" name="Line 42"/>
            <p:cNvSpPr>
              <a:spLocks noChangeShapeType="1"/>
            </p:cNvSpPr>
            <p:nvPr/>
          </p:nvSpPr>
          <p:spPr bwMode="auto">
            <a:xfrm flipH="1">
              <a:off x="3374994" y="2292350"/>
              <a:ext cx="695325" cy="1060450"/>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24" name="Line 43"/>
            <p:cNvSpPr>
              <a:spLocks noChangeShapeType="1"/>
            </p:cNvSpPr>
            <p:nvPr/>
          </p:nvSpPr>
          <p:spPr bwMode="auto">
            <a:xfrm>
              <a:off x="2332007" y="2185988"/>
              <a:ext cx="811213" cy="1166813"/>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25" name="Oval 44"/>
            <p:cNvSpPr>
              <a:spLocks noChangeArrowheads="1"/>
            </p:cNvSpPr>
            <p:nvPr/>
          </p:nvSpPr>
          <p:spPr bwMode="auto">
            <a:xfrm>
              <a:off x="1631919" y="1752600"/>
              <a:ext cx="1506538" cy="608013"/>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000">
                  <a:solidFill>
                    <a:schemeClr val="accent5">
                      <a:lumMod val="75000"/>
                    </a:schemeClr>
                  </a:solidFill>
                  <a:latin typeface="Arial"/>
                </a:rPr>
                <a:t>Shareholder</a:t>
              </a:r>
            </a:p>
          </p:txBody>
        </p:sp>
        <p:sp>
          <p:nvSpPr>
            <p:cNvPr id="26" name="Oval 45"/>
            <p:cNvSpPr>
              <a:spLocks noChangeArrowheads="1"/>
            </p:cNvSpPr>
            <p:nvPr/>
          </p:nvSpPr>
          <p:spPr bwMode="auto">
            <a:xfrm>
              <a:off x="3254344" y="1752600"/>
              <a:ext cx="1506538" cy="646113"/>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000">
                  <a:solidFill>
                    <a:schemeClr val="accent5">
                      <a:lumMod val="75000"/>
                    </a:schemeClr>
                  </a:solidFill>
                  <a:latin typeface="Arial"/>
                </a:rPr>
                <a:t>Target Management Group</a:t>
              </a:r>
            </a:p>
          </p:txBody>
        </p:sp>
        <p:sp>
          <p:nvSpPr>
            <p:cNvPr id="27" name="Rectangle 46"/>
            <p:cNvSpPr>
              <a:spLocks noChangeArrowheads="1"/>
            </p:cNvSpPr>
            <p:nvPr/>
          </p:nvSpPr>
          <p:spPr bwMode="auto">
            <a:xfrm>
              <a:off x="5808632" y="1760538"/>
              <a:ext cx="1158875" cy="63817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000">
                  <a:solidFill>
                    <a:schemeClr val="accent5">
                      <a:lumMod val="75000"/>
                    </a:schemeClr>
                  </a:solidFill>
                  <a:latin typeface="Arial"/>
                </a:rPr>
                <a:t>Parent</a:t>
              </a:r>
            </a:p>
            <a:p>
              <a:pPr algn="ctr" eaLnBrk="0" hangingPunct="0">
                <a:spcBef>
                  <a:spcPct val="0"/>
                </a:spcBef>
              </a:pPr>
              <a:r>
                <a:rPr lang="en-US" sz="1000">
                  <a:solidFill>
                    <a:schemeClr val="accent5">
                      <a:lumMod val="75000"/>
                    </a:schemeClr>
                  </a:solidFill>
                  <a:latin typeface="Arial"/>
                </a:rPr>
                <a:t>Company</a:t>
              </a:r>
            </a:p>
          </p:txBody>
        </p:sp>
        <p:sp>
          <p:nvSpPr>
            <p:cNvPr id="28" name="Rectangle 47"/>
            <p:cNvSpPr>
              <a:spLocks noChangeArrowheads="1"/>
            </p:cNvSpPr>
            <p:nvPr/>
          </p:nvSpPr>
          <p:spPr bwMode="auto">
            <a:xfrm>
              <a:off x="2358994" y="3349625"/>
              <a:ext cx="1738313"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000">
                  <a:solidFill>
                    <a:schemeClr val="accent5">
                      <a:lumMod val="75000"/>
                    </a:schemeClr>
                  </a:solidFill>
                  <a:latin typeface="Arial"/>
                </a:rPr>
                <a:t>Acquisitions, Inc.</a:t>
              </a:r>
            </a:p>
            <a:p>
              <a:pPr algn="ctr" eaLnBrk="0" hangingPunct="0">
                <a:spcBef>
                  <a:spcPct val="0"/>
                </a:spcBef>
              </a:pPr>
              <a:r>
                <a:rPr lang="en-US" sz="1000">
                  <a:solidFill>
                    <a:schemeClr val="accent5">
                      <a:lumMod val="75000"/>
                    </a:schemeClr>
                  </a:solidFill>
                  <a:latin typeface="Arial"/>
                </a:rPr>
                <a:t>(S corporation)</a:t>
              </a:r>
            </a:p>
          </p:txBody>
        </p:sp>
        <p:sp>
          <p:nvSpPr>
            <p:cNvPr id="29" name="Rectangle 48"/>
            <p:cNvSpPr>
              <a:spLocks noChangeArrowheads="1"/>
            </p:cNvSpPr>
            <p:nvPr/>
          </p:nvSpPr>
          <p:spPr bwMode="auto">
            <a:xfrm>
              <a:off x="5808632" y="3349625"/>
              <a:ext cx="1158875"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000">
                  <a:solidFill>
                    <a:schemeClr val="accent5">
                      <a:lumMod val="75000"/>
                    </a:schemeClr>
                  </a:solidFill>
                  <a:latin typeface="Arial"/>
                </a:rPr>
                <a:t>Acquisition</a:t>
              </a:r>
            </a:p>
            <a:p>
              <a:pPr algn="ctr" eaLnBrk="0" hangingPunct="0">
                <a:spcBef>
                  <a:spcPct val="0"/>
                </a:spcBef>
              </a:pPr>
              <a:r>
                <a:rPr lang="en-US" sz="1000">
                  <a:solidFill>
                    <a:schemeClr val="accent5">
                      <a:lumMod val="75000"/>
                    </a:schemeClr>
                  </a:solidFill>
                  <a:latin typeface="Arial"/>
                </a:rPr>
                <a:t>Sub</a:t>
              </a:r>
            </a:p>
          </p:txBody>
        </p:sp>
        <p:sp>
          <p:nvSpPr>
            <p:cNvPr id="30" name="Rectangle 49"/>
            <p:cNvSpPr>
              <a:spLocks noChangeArrowheads="1"/>
            </p:cNvSpPr>
            <p:nvPr/>
          </p:nvSpPr>
          <p:spPr bwMode="auto">
            <a:xfrm>
              <a:off x="2358994" y="4092576"/>
              <a:ext cx="1738313"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000">
                  <a:solidFill>
                    <a:schemeClr val="accent5">
                      <a:lumMod val="75000"/>
                    </a:schemeClr>
                  </a:solidFill>
                  <a:latin typeface="Arial"/>
                </a:rPr>
                <a:t>Operating Company</a:t>
              </a:r>
            </a:p>
            <a:p>
              <a:pPr algn="ctr" eaLnBrk="0" hangingPunct="0">
                <a:spcBef>
                  <a:spcPct val="0"/>
                </a:spcBef>
              </a:pPr>
              <a:r>
                <a:rPr lang="en-US" sz="1000">
                  <a:solidFill>
                    <a:schemeClr val="accent5">
                      <a:lumMod val="75000"/>
                    </a:schemeClr>
                  </a:solidFill>
                  <a:latin typeface="Arial"/>
                </a:rPr>
                <a:t>(QSub)</a:t>
              </a:r>
            </a:p>
          </p:txBody>
        </p:sp>
        <p:sp>
          <p:nvSpPr>
            <p:cNvPr id="31" name="Rectangle 50"/>
            <p:cNvSpPr>
              <a:spLocks noChangeArrowheads="1"/>
            </p:cNvSpPr>
            <p:nvPr/>
          </p:nvSpPr>
          <p:spPr bwMode="auto">
            <a:xfrm>
              <a:off x="5576857" y="4092576"/>
              <a:ext cx="1738313"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000">
                  <a:solidFill>
                    <a:schemeClr val="accent5">
                      <a:lumMod val="75000"/>
                    </a:schemeClr>
                  </a:solidFill>
                  <a:latin typeface="Arial"/>
                </a:rPr>
                <a:t>Operating Company</a:t>
              </a:r>
            </a:p>
          </p:txBody>
        </p:sp>
        <p:grpSp>
          <p:nvGrpSpPr>
            <p:cNvPr id="32" name="Group 51"/>
            <p:cNvGrpSpPr/>
            <p:nvPr/>
          </p:nvGrpSpPr>
          <p:grpSpPr>
            <a:xfrm>
              <a:off x="2165319" y="5240338"/>
              <a:ext cx="2179638" cy="976313"/>
              <a:chOff x="2001" y="9071"/>
              <a:chExt cx="4114" cy="1719"/>
            </a:xfrm>
          </p:grpSpPr>
          <p:sp>
            <p:nvSpPr>
              <p:cNvPr id="33" name="Rectangle 52"/>
              <p:cNvSpPr>
                <a:spLocks noChangeArrowheads="1"/>
              </p:cNvSpPr>
              <p:nvPr/>
            </p:nvSpPr>
            <p:spPr bwMode="auto">
              <a:xfrm>
                <a:off x="4619" y="907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4" name="Rectangle 53"/>
              <p:cNvSpPr>
                <a:spLocks noChangeArrowheads="1"/>
              </p:cNvSpPr>
              <p:nvPr/>
            </p:nvSpPr>
            <p:spPr bwMode="auto">
              <a:xfrm>
                <a:off x="4245" y="918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5" name="Rectangle 54"/>
              <p:cNvSpPr>
                <a:spLocks noChangeArrowheads="1"/>
              </p:cNvSpPr>
              <p:nvPr/>
            </p:nvSpPr>
            <p:spPr bwMode="auto">
              <a:xfrm>
                <a:off x="3871" y="9295"/>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6" name="Rectangle 55"/>
              <p:cNvSpPr>
                <a:spLocks noChangeArrowheads="1"/>
              </p:cNvSpPr>
              <p:nvPr/>
            </p:nvSpPr>
            <p:spPr bwMode="auto">
              <a:xfrm>
                <a:off x="3497" y="9407"/>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7" name="Rectangle 56"/>
              <p:cNvSpPr>
                <a:spLocks noChangeArrowheads="1"/>
              </p:cNvSpPr>
              <p:nvPr/>
            </p:nvSpPr>
            <p:spPr bwMode="auto">
              <a:xfrm>
                <a:off x="3123" y="9519"/>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8" name="Rectangle 57"/>
              <p:cNvSpPr>
                <a:spLocks noChangeArrowheads="1"/>
              </p:cNvSpPr>
              <p:nvPr/>
            </p:nvSpPr>
            <p:spPr bwMode="auto">
              <a:xfrm>
                <a:off x="2749" y="963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9" name="Rectangle 58"/>
              <p:cNvSpPr>
                <a:spLocks noChangeArrowheads="1"/>
              </p:cNvSpPr>
              <p:nvPr/>
            </p:nvSpPr>
            <p:spPr bwMode="auto">
              <a:xfrm>
                <a:off x="2375" y="974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40" name="Rectangle 59"/>
              <p:cNvSpPr>
                <a:spLocks noChangeArrowheads="1"/>
              </p:cNvSpPr>
              <p:nvPr/>
            </p:nvSpPr>
            <p:spPr bwMode="auto">
              <a:xfrm>
                <a:off x="2001" y="9855"/>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Portfolio</a:t>
                </a:r>
              </a:p>
              <a:p>
                <a:pPr algn="ctr" eaLnBrk="0" hangingPunct="0">
                  <a:spcBef>
                    <a:spcPct val="0"/>
                  </a:spcBef>
                </a:pPr>
                <a:r>
                  <a:rPr lang="en-US" sz="1000">
                    <a:solidFill>
                      <a:schemeClr val="accent5">
                        <a:lumMod val="75000"/>
                      </a:schemeClr>
                    </a:solidFill>
                    <a:latin typeface="Arial"/>
                  </a:rPr>
                  <a:t>Companies</a:t>
                </a:r>
              </a:p>
              <a:p>
                <a:pPr algn="ctr" eaLnBrk="0" hangingPunct="0">
                  <a:spcBef>
                    <a:spcPct val="0"/>
                  </a:spcBef>
                </a:pPr>
                <a:r>
                  <a:rPr lang="en-US" sz="1000">
                    <a:solidFill>
                      <a:schemeClr val="accent5">
                        <a:lumMod val="75000"/>
                      </a:schemeClr>
                    </a:solidFill>
                    <a:latin typeface="Arial"/>
                  </a:rPr>
                  <a:t>(QSubs)</a:t>
                </a:r>
              </a:p>
            </p:txBody>
          </p:sp>
        </p:grpSp>
        <p:grpSp>
          <p:nvGrpSpPr>
            <p:cNvPr id="41" name="Group 60"/>
            <p:cNvGrpSpPr/>
            <p:nvPr/>
          </p:nvGrpSpPr>
          <p:grpSpPr>
            <a:xfrm>
              <a:off x="5137119" y="5243513"/>
              <a:ext cx="2178050" cy="976313"/>
              <a:chOff x="2001" y="9071"/>
              <a:chExt cx="4114" cy="1719"/>
            </a:xfrm>
          </p:grpSpPr>
          <p:sp>
            <p:nvSpPr>
              <p:cNvPr id="42" name="Rectangle 61"/>
              <p:cNvSpPr>
                <a:spLocks noChangeArrowheads="1"/>
              </p:cNvSpPr>
              <p:nvPr/>
            </p:nvSpPr>
            <p:spPr bwMode="auto">
              <a:xfrm>
                <a:off x="4619" y="907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43" name="Rectangle 62"/>
              <p:cNvSpPr>
                <a:spLocks noChangeArrowheads="1"/>
              </p:cNvSpPr>
              <p:nvPr/>
            </p:nvSpPr>
            <p:spPr bwMode="auto">
              <a:xfrm>
                <a:off x="4245" y="918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44" name="Rectangle 63"/>
              <p:cNvSpPr>
                <a:spLocks noChangeArrowheads="1"/>
              </p:cNvSpPr>
              <p:nvPr/>
            </p:nvSpPr>
            <p:spPr bwMode="auto">
              <a:xfrm>
                <a:off x="3871" y="9295"/>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45" name="Rectangle 64"/>
              <p:cNvSpPr>
                <a:spLocks noChangeArrowheads="1"/>
              </p:cNvSpPr>
              <p:nvPr/>
            </p:nvSpPr>
            <p:spPr bwMode="auto">
              <a:xfrm>
                <a:off x="3497" y="9407"/>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46" name="Rectangle 65"/>
              <p:cNvSpPr>
                <a:spLocks noChangeArrowheads="1"/>
              </p:cNvSpPr>
              <p:nvPr/>
            </p:nvSpPr>
            <p:spPr bwMode="auto">
              <a:xfrm>
                <a:off x="3123" y="9519"/>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b="0">
                    <a:latin typeface="Arial"/>
                  </a:rPr>
                  <a:t>55</a:t>
                </a:r>
              </a:p>
            </p:txBody>
          </p:sp>
          <p:sp>
            <p:nvSpPr>
              <p:cNvPr id="47" name="Rectangle 66"/>
              <p:cNvSpPr>
                <a:spLocks noChangeArrowheads="1"/>
              </p:cNvSpPr>
              <p:nvPr/>
            </p:nvSpPr>
            <p:spPr bwMode="auto">
              <a:xfrm>
                <a:off x="2749" y="963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48" name="Rectangle 67"/>
              <p:cNvSpPr>
                <a:spLocks noChangeArrowheads="1"/>
              </p:cNvSpPr>
              <p:nvPr/>
            </p:nvSpPr>
            <p:spPr bwMode="auto">
              <a:xfrm>
                <a:off x="2375" y="974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49" name="Rectangle 68"/>
              <p:cNvSpPr>
                <a:spLocks noChangeArrowheads="1"/>
              </p:cNvSpPr>
              <p:nvPr/>
            </p:nvSpPr>
            <p:spPr bwMode="auto">
              <a:xfrm>
                <a:off x="2001" y="9855"/>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Portfolio</a:t>
                </a:r>
              </a:p>
              <a:p>
                <a:pPr algn="ctr" eaLnBrk="0" hangingPunct="0">
                  <a:spcBef>
                    <a:spcPct val="0"/>
                  </a:spcBef>
                </a:pPr>
                <a:r>
                  <a:rPr lang="en-US" sz="1000">
                    <a:solidFill>
                      <a:schemeClr val="accent5">
                        <a:lumMod val="75000"/>
                      </a:schemeClr>
                    </a:solidFill>
                    <a:latin typeface="Arial"/>
                  </a:rPr>
                  <a:t>Companies</a:t>
                </a:r>
              </a:p>
            </p:txBody>
          </p:sp>
        </p:grpSp>
        <p:sp>
          <p:nvSpPr>
            <p:cNvPr id="50" name="Text Box 69"/>
            <p:cNvSpPr txBox="1">
              <a:spLocks noChangeArrowheads="1"/>
            </p:cNvSpPr>
            <p:nvPr/>
          </p:nvSpPr>
          <p:spPr bwMode="auto">
            <a:xfrm>
              <a:off x="2236757" y="2471738"/>
              <a:ext cx="463550" cy="212725"/>
            </a:xfrm>
            <a:prstGeom prst="rect">
              <a:avLst/>
            </a:prstGeom>
            <a:noFill/>
            <a:ln w="9525">
              <a:noFill/>
              <a:miter lim="800000"/>
            </a:ln>
          </p:spPr>
          <p:txBody>
            <a:bodyPr/>
            <a:lstStyle/>
            <a:p>
              <a:pPr algn="l"/>
              <a:r>
                <a:rPr lang="en-US" sz="1000" i="0">
                  <a:solidFill>
                    <a:schemeClr val="accent5">
                      <a:lumMod val="75000"/>
                    </a:schemeClr>
                  </a:solidFill>
                  <a:latin typeface="Arial" pitchFamily="34" charset="0"/>
                  <a:cs typeface="Arial" pitchFamily="34" charset="0"/>
                </a:rPr>
                <a:t>80%</a:t>
              </a:r>
            </a:p>
          </p:txBody>
        </p:sp>
        <p:sp>
          <p:nvSpPr>
            <p:cNvPr id="51" name="Text Box 70"/>
            <p:cNvSpPr txBox="1">
              <a:spLocks noChangeArrowheads="1"/>
            </p:cNvSpPr>
            <p:nvPr/>
          </p:nvSpPr>
          <p:spPr bwMode="auto">
            <a:xfrm>
              <a:off x="3863944" y="2469178"/>
              <a:ext cx="463550" cy="212725"/>
            </a:xfrm>
            <a:prstGeom prst="rect">
              <a:avLst/>
            </a:prstGeom>
            <a:noFill/>
            <a:ln w="9525">
              <a:noFill/>
              <a:miter lim="800000"/>
            </a:ln>
          </p:spPr>
          <p:txBody>
            <a:bodyPr/>
            <a:lstStyle/>
            <a:p>
              <a:pPr algn="l"/>
              <a:r>
                <a:rPr lang="en-US" sz="1000" i="0">
                  <a:solidFill>
                    <a:schemeClr val="accent5">
                      <a:lumMod val="75000"/>
                    </a:schemeClr>
                  </a:solidFill>
                  <a:latin typeface="Arial" pitchFamily="34" charset="0"/>
                  <a:cs typeface="Arial" pitchFamily="34" charset="0"/>
                </a:rPr>
                <a:t>20%</a:t>
              </a:r>
            </a:p>
          </p:txBody>
        </p:sp>
        <p:sp>
          <p:nvSpPr>
            <p:cNvPr id="52" name="Text Box 71"/>
            <p:cNvSpPr txBox="1">
              <a:spLocks noChangeArrowheads="1"/>
            </p:cNvSpPr>
            <p:nvPr/>
          </p:nvSpPr>
          <p:spPr bwMode="auto">
            <a:xfrm>
              <a:off x="4670394" y="2667000"/>
              <a:ext cx="1022350" cy="58102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defPPr>
                <a:defRPr lang="en-US"/>
              </a:defPPr>
              <a:lvl1pPr algn="ctr" eaLnBrk="0" hangingPunct="0">
                <a:spcBef>
                  <a:spcPct val="0"/>
                </a:spcBef>
                <a:defRPr sz="1000" b="0">
                  <a:latin typeface="Arial"/>
                </a:defRPr>
              </a:lvl1pPr>
            </a:lstStyle>
            <a:p>
              <a:r>
                <a:rPr lang="en-US" b="1">
                  <a:solidFill>
                    <a:schemeClr val="accent5">
                      <a:lumMod val="75000"/>
                    </a:schemeClr>
                  </a:solidFill>
                </a:rPr>
                <a:t>Parent</a:t>
              </a:r>
            </a:p>
            <a:p>
              <a:r>
                <a:rPr lang="en-US" b="1">
                  <a:solidFill>
                    <a:schemeClr val="accent5">
                      <a:lumMod val="75000"/>
                    </a:schemeClr>
                  </a:solidFill>
                </a:rPr>
                <a:t>Stock</a:t>
              </a:r>
            </a:p>
            <a:p>
              <a:r>
                <a:rPr lang="en-US" b="1">
                  <a:solidFill>
                    <a:schemeClr val="accent5">
                      <a:lumMod val="75000"/>
                    </a:schemeClr>
                  </a:solidFill>
                </a:rPr>
                <a:t>($150 million)</a:t>
              </a:r>
            </a:p>
          </p:txBody>
        </p:sp>
        <p:sp>
          <p:nvSpPr>
            <p:cNvPr id="53" name="Line 72"/>
            <p:cNvSpPr>
              <a:spLocks noChangeShapeType="1"/>
            </p:cNvSpPr>
            <p:nvPr/>
          </p:nvSpPr>
          <p:spPr bwMode="auto">
            <a:xfrm>
              <a:off x="4186207" y="3565525"/>
              <a:ext cx="1544926" cy="0"/>
            </a:xfrm>
            <a:prstGeom prst="line">
              <a:avLst/>
            </a:prstGeom>
            <a:noFill/>
            <a:ln w="9525">
              <a:solidFill>
                <a:schemeClr val="tx1"/>
              </a:solidFill>
              <a:round/>
              <a:tailEnd type="triangle" w="med" len="med"/>
            </a:ln>
          </p:spPr>
          <p:txBody>
            <a:bodyPr/>
            <a:lstStyle/>
            <a:p>
              <a:endParaRPr lang="en-US">
                <a:latin typeface="Arial" pitchFamily="34" charset="0"/>
                <a:cs typeface="Arial" pitchFamily="34" charset="0"/>
              </a:endParaRPr>
            </a:p>
          </p:txBody>
        </p:sp>
        <p:sp>
          <p:nvSpPr>
            <p:cNvPr id="54" name="Text Box 73"/>
            <p:cNvSpPr txBox="1">
              <a:spLocks noChangeArrowheads="1"/>
            </p:cNvSpPr>
            <p:nvPr/>
          </p:nvSpPr>
          <p:spPr bwMode="auto">
            <a:xfrm>
              <a:off x="4213194" y="3338513"/>
              <a:ext cx="1341213" cy="243003"/>
            </a:xfrm>
            <a:prstGeom prst="rect">
              <a:avLst/>
            </a:prstGeom>
            <a:noFill/>
            <a:ln w="9525">
              <a:noFill/>
              <a:miter lim="800000"/>
            </a:ln>
          </p:spPr>
          <p:txBody>
            <a:bodyPr/>
            <a:lstStyle/>
            <a:p>
              <a:pPr algn="l"/>
              <a:r>
                <a:rPr lang="en-US" sz="1000" i="0">
                  <a:solidFill>
                    <a:schemeClr val="accent5">
                      <a:lumMod val="75000"/>
                    </a:schemeClr>
                  </a:solidFill>
                  <a:latin typeface="Arial" pitchFamily="34" charset="0"/>
                  <a:cs typeface="Arial" pitchFamily="34" charset="0"/>
                </a:rPr>
                <a:t>(a)(2)(D) Merger</a:t>
              </a:r>
            </a:p>
          </p:txBody>
        </p:sp>
        <p:sp>
          <p:nvSpPr>
            <p:cNvPr id="55" name="Line 74"/>
            <p:cNvSpPr>
              <a:spLocks noChangeShapeType="1"/>
            </p:cNvSpPr>
            <p:nvPr/>
          </p:nvSpPr>
          <p:spPr bwMode="auto">
            <a:xfrm>
              <a:off x="4186207" y="4308476"/>
              <a:ext cx="1346921" cy="0"/>
            </a:xfrm>
            <a:prstGeom prst="line">
              <a:avLst/>
            </a:prstGeom>
            <a:noFill/>
            <a:ln w="9525">
              <a:solidFill>
                <a:schemeClr val="tx1"/>
              </a:solidFill>
              <a:round/>
              <a:tailEnd type="triangle" w="med" len="med"/>
            </a:ln>
          </p:spPr>
          <p:txBody>
            <a:bodyPr/>
            <a:lstStyle/>
            <a:p>
              <a:endParaRPr lang="en-US">
                <a:latin typeface="Arial" pitchFamily="34" charset="0"/>
                <a:cs typeface="Arial" pitchFamily="34" charset="0"/>
              </a:endParaRPr>
            </a:p>
          </p:txBody>
        </p:sp>
      </p:grpSp>
    </p:spTree>
    <p:extLst>
      <p:ext uri="{BB962C8B-B14F-4D97-AF65-F5344CB8AC3E}">
        <p14:creationId xmlns:p14="http://schemas.microsoft.com/office/powerpoint/2010/main" val="1959495789"/>
      </p:ext>
    </p:extLst>
  </p:cSld>
  <p:clrMapOvr>
    <a:masterClrMapping/>
  </p:clrMapOvr>
  <p:transition spd="med">
    <p:pull dir="lu"/>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b="1"/>
              <a:t>Reverse Triangular Merger Under Section 368(a)(2)(E) –Acquisition Sub Merges into Target and Target Shareholders Receive Stock in Parent Company </a:t>
            </a:r>
          </a:p>
        </p:txBody>
      </p:sp>
      <p:sp>
        <p:nvSpPr>
          <p:cNvPr id="14" name="Slide Number Placeholder 13"/>
          <p:cNvSpPr>
            <a:spLocks noGrp="1"/>
          </p:cNvSpPr>
          <p:nvPr>
            <p:ph type="sldNum" sz="quarter" idx="12"/>
          </p:nvPr>
        </p:nvSpPr>
        <p:spPr/>
        <p:txBody>
          <a:bodyPr/>
          <a:lstStyle/>
          <a:p>
            <a:pPr>
              <a:defRPr/>
            </a:pPr>
            <a:fld id="{98D9E0F9-1353-4396-8242-919E34D7C3F7}" type="slidenum">
              <a:rPr lang="en-US" smtClean="0"/>
              <a:pPr>
                <a:defRPr/>
              </a:pPr>
              <a:t>51</a:t>
            </a:fld>
            <a:endParaRPr lang="en-US"/>
          </a:p>
        </p:txBody>
      </p:sp>
      <p:grpSp>
        <p:nvGrpSpPr>
          <p:cNvPr id="3" name="Group 56"/>
          <p:cNvGrpSpPr/>
          <p:nvPr/>
        </p:nvGrpSpPr>
        <p:grpSpPr>
          <a:xfrm>
            <a:off x="1904206" y="1530347"/>
            <a:ext cx="5335588" cy="4464051"/>
            <a:chOff x="1631919" y="1752600"/>
            <a:chExt cx="5335588" cy="4464051"/>
          </a:xfrm>
        </p:grpSpPr>
        <p:sp>
          <p:nvSpPr>
            <p:cNvPr id="4" name="Line 23"/>
            <p:cNvSpPr>
              <a:spLocks noChangeShapeType="1"/>
            </p:cNvSpPr>
            <p:nvPr/>
          </p:nvSpPr>
          <p:spPr bwMode="auto">
            <a:xfrm flipH="1" flipV="1">
              <a:off x="4235419" y="2681288"/>
              <a:ext cx="1738313" cy="744538"/>
            </a:xfrm>
            <a:prstGeom prst="line">
              <a:avLst/>
            </a:prstGeom>
            <a:noFill/>
            <a:ln w="9525">
              <a:solidFill>
                <a:schemeClr val="tx1"/>
              </a:solidFill>
              <a:round/>
              <a:tailEnd type="triangle" w="med" len="med"/>
            </a:ln>
          </p:spPr>
          <p:txBody>
            <a:bodyPr/>
            <a:lstStyle/>
            <a:p>
              <a:endParaRPr lang="en-US">
                <a:latin typeface="Arial" pitchFamily="34" charset="0"/>
                <a:cs typeface="Arial" pitchFamily="34" charset="0"/>
              </a:endParaRPr>
            </a:p>
          </p:txBody>
        </p:sp>
        <p:grpSp>
          <p:nvGrpSpPr>
            <p:cNvPr id="5" name="Group 24"/>
            <p:cNvGrpSpPr/>
            <p:nvPr/>
          </p:nvGrpSpPr>
          <p:grpSpPr>
            <a:xfrm>
              <a:off x="2216119" y="5048251"/>
              <a:ext cx="1738313" cy="636588"/>
              <a:chOff x="2562" y="8733"/>
              <a:chExt cx="2805" cy="1122"/>
            </a:xfrm>
          </p:grpSpPr>
          <p:sp>
            <p:nvSpPr>
              <p:cNvPr id="6" name="Line 25"/>
              <p:cNvSpPr>
                <a:spLocks noChangeShapeType="1"/>
              </p:cNvSpPr>
              <p:nvPr/>
            </p:nvSpPr>
            <p:spPr bwMode="auto">
              <a:xfrm flipH="1">
                <a:off x="2562" y="8733"/>
                <a:ext cx="1683" cy="1122"/>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7" name="Line 26"/>
              <p:cNvSpPr>
                <a:spLocks noChangeShapeType="1"/>
              </p:cNvSpPr>
              <p:nvPr/>
            </p:nvSpPr>
            <p:spPr bwMode="auto">
              <a:xfrm flipH="1">
                <a:off x="2908" y="8733"/>
                <a:ext cx="1337" cy="1015"/>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8" name="Line 27"/>
              <p:cNvSpPr>
                <a:spLocks noChangeShapeType="1"/>
              </p:cNvSpPr>
              <p:nvPr/>
            </p:nvSpPr>
            <p:spPr bwMode="auto">
              <a:xfrm flipH="1">
                <a:off x="3185" y="8733"/>
                <a:ext cx="1060" cy="904"/>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9" name="Line 28"/>
              <p:cNvSpPr>
                <a:spLocks noChangeShapeType="1"/>
              </p:cNvSpPr>
              <p:nvPr/>
            </p:nvSpPr>
            <p:spPr bwMode="auto">
              <a:xfrm flipH="1">
                <a:off x="3558" y="8733"/>
                <a:ext cx="687" cy="793"/>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10" name="Line 29"/>
              <p:cNvSpPr>
                <a:spLocks noChangeShapeType="1"/>
              </p:cNvSpPr>
              <p:nvPr/>
            </p:nvSpPr>
            <p:spPr bwMode="auto">
              <a:xfrm flipH="1">
                <a:off x="3871" y="8733"/>
                <a:ext cx="374" cy="748"/>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11" name="Line 30"/>
              <p:cNvSpPr>
                <a:spLocks noChangeShapeType="1"/>
              </p:cNvSpPr>
              <p:nvPr/>
            </p:nvSpPr>
            <p:spPr bwMode="auto">
              <a:xfrm>
                <a:off x="4245" y="8733"/>
                <a:ext cx="374" cy="561"/>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12" name="Line 31"/>
              <p:cNvSpPr>
                <a:spLocks noChangeShapeType="1"/>
              </p:cNvSpPr>
              <p:nvPr/>
            </p:nvSpPr>
            <p:spPr bwMode="auto">
              <a:xfrm>
                <a:off x="4245" y="8733"/>
                <a:ext cx="1122" cy="374"/>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grpSp>
        <p:sp>
          <p:nvSpPr>
            <p:cNvPr id="21" name="Line 40"/>
            <p:cNvSpPr>
              <a:spLocks noChangeShapeType="1"/>
            </p:cNvSpPr>
            <p:nvPr/>
          </p:nvSpPr>
          <p:spPr bwMode="auto">
            <a:xfrm flipH="1">
              <a:off x="3260694" y="3775075"/>
              <a:ext cx="0" cy="1601788"/>
            </a:xfrm>
            <a:prstGeom prst="line">
              <a:avLst/>
            </a:prstGeom>
            <a:noFill/>
            <a:ln w="9525">
              <a:solidFill>
                <a:schemeClr val="tx1"/>
              </a:solidFill>
              <a:prstDash val="lgDash"/>
              <a:round/>
            </a:ln>
          </p:spPr>
          <p:txBody>
            <a:bodyPr/>
            <a:lstStyle/>
            <a:p>
              <a:endParaRPr lang="en-US">
                <a:latin typeface="Arial" pitchFamily="34" charset="0"/>
                <a:cs typeface="Arial" pitchFamily="34" charset="0"/>
              </a:endParaRPr>
            </a:p>
          </p:txBody>
        </p:sp>
        <p:sp>
          <p:nvSpPr>
            <p:cNvPr id="23" name="Line 42"/>
            <p:cNvSpPr>
              <a:spLocks noChangeShapeType="1"/>
            </p:cNvSpPr>
            <p:nvPr/>
          </p:nvSpPr>
          <p:spPr bwMode="auto">
            <a:xfrm flipH="1">
              <a:off x="3374994" y="2292350"/>
              <a:ext cx="695325" cy="1060450"/>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24" name="Line 43"/>
            <p:cNvSpPr>
              <a:spLocks noChangeShapeType="1"/>
            </p:cNvSpPr>
            <p:nvPr/>
          </p:nvSpPr>
          <p:spPr bwMode="auto">
            <a:xfrm>
              <a:off x="2332007" y="2185988"/>
              <a:ext cx="811213" cy="1166813"/>
            </a:xfrm>
            <a:prstGeom prst="line">
              <a:avLst/>
            </a:prstGeom>
            <a:noFill/>
            <a:ln w="9525">
              <a:solidFill>
                <a:schemeClr val="tx1"/>
              </a:solidFill>
              <a:round/>
            </a:ln>
          </p:spPr>
          <p:txBody>
            <a:bodyPr/>
            <a:lstStyle/>
            <a:p>
              <a:endParaRPr lang="en-US">
                <a:latin typeface="Arial" pitchFamily="34" charset="0"/>
                <a:cs typeface="Arial" pitchFamily="34" charset="0"/>
              </a:endParaRPr>
            </a:p>
          </p:txBody>
        </p:sp>
        <p:sp>
          <p:nvSpPr>
            <p:cNvPr id="25" name="Oval 44"/>
            <p:cNvSpPr>
              <a:spLocks noChangeArrowheads="1"/>
            </p:cNvSpPr>
            <p:nvPr/>
          </p:nvSpPr>
          <p:spPr bwMode="auto">
            <a:xfrm>
              <a:off x="1631919" y="1752600"/>
              <a:ext cx="1506538" cy="608013"/>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Shareholder</a:t>
              </a:r>
            </a:p>
          </p:txBody>
        </p:sp>
        <p:sp>
          <p:nvSpPr>
            <p:cNvPr id="26" name="Oval 45"/>
            <p:cNvSpPr>
              <a:spLocks noChangeArrowheads="1"/>
            </p:cNvSpPr>
            <p:nvPr/>
          </p:nvSpPr>
          <p:spPr bwMode="auto">
            <a:xfrm>
              <a:off x="3254344" y="1752600"/>
              <a:ext cx="1506538" cy="646113"/>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Target Management Group</a:t>
              </a:r>
            </a:p>
          </p:txBody>
        </p:sp>
        <p:sp>
          <p:nvSpPr>
            <p:cNvPr id="27" name="Rectangle 46"/>
            <p:cNvSpPr>
              <a:spLocks noChangeArrowheads="1"/>
            </p:cNvSpPr>
            <p:nvPr/>
          </p:nvSpPr>
          <p:spPr bwMode="auto">
            <a:xfrm>
              <a:off x="5808632" y="1760538"/>
              <a:ext cx="1158875" cy="63817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Parent</a:t>
              </a:r>
            </a:p>
            <a:p>
              <a:pPr algn="ctr" eaLnBrk="0" hangingPunct="0">
                <a:spcBef>
                  <a:spcPct val="0"/>
                </a:spcBef>
              </a:pPr>
              <a:r>
                <a:rPr lang="en-US" sz="1000">
                  <a:solidFill>
                    <a:schemeClr val="accent5">
                      <a:lumMod val="75000"/>
                    </a:schemeClr>
                  </a:solidFill>
                  <a:latin typeface="Arial"/>
                </a:rPr>
                <a:t>Company</a:t>
              </a:r>
            </a:p>
          </p:txBody>
        </p:sp>
        <p:sp>
          <p:nvSpPr>
            <p:cNvPr id="28" name="Rectangle 47"/>
            <p:cNvSpPr>
              <a:spLocks noChangeArrowheads="1"/>
            </p:cNvSpPr>
            <p:nvPr/>
          </p:nvSpPr>
          <p:spPr bwMode="auto">
            <a:xfrm>
              <a:off x="2358994" y="3349625"/>
              <a:ext cx="1738313"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Acquisitions, Inc.</a:t>
              </a:r>
            </a:p>
            <a:p>
              <a:pPr algn="ctr" eaLnBrk="0" hangingPunct="0">
                <a:spcBef>
                  <a:spcPct val="0"/>
                </a:spcBef>
              </a:pPr>
              <a:r>
                <a:rPr lang="en-US" sz="1000">
                  <a:solidFill>
                    <a:schemeClr val="accent5">
                      <a:lumMod val="75000"/>
                    </a:schemeClr>
                  </a:solidFill>
                  <a:latin typeface="Arial"/>
                </a:rPr>
                <a:t>(S corporation)</a:t>
              </a:r>
            </a:p>
          </p:txBody>
        </p:sp>
        <p:sp>
          <p:nvSpPr>
            <p:cNvPr id="29" name="Rectangle 48"/>
            <p:cNvSpPr>
              <a:spLocks noChangeArrowheads="1"/>
            </p:cNvSpPr>
            <p:nvPr/>
          </p:nvSpPr>
          <p:spPr bwMode="auto">
            <a:xfrm>
              <a:off x="5808632" y="3349625"/>
              <a:ext cx="1158875"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Acquisition</a:t>
              </a:r>
            </a:p>
            <a:p>
              <a:pPr algn="ctr" eaLnBrk="0" hangingPunct="0">
                <a:spcBef>
                  <a:spcPct val="0"/>
                </a:spcBef>
              </a:pPr>
              <a:r>
                <a:rPr lang="en-US" sz="1000">
                  <a:solidFill>
                    <a:schemeClr val="accent5">
                      <a:lumMod val="75000"/>
                    </a:schemeClr>
                  </a:solidFill>
                  <a:latin typeface="Arial"/>
                </a:rPr>
                <a:t>Sub</a:t>
              </a:r>
            </a:p>
          </p:txBody>
        </p:sp>
        <p:sp>
          <p:nvSpPr>
            <p:cNvPr id="30" name="Rectangle 49"/>
            <p:cNvSpPr>
              <a:spLocks noChangeArrowheads="1"/>
            </p:cNvSpPr>
            <p:nvPr/>
          </p:nvSpPr>
          <p:spPr bwMode="auto">
            <a:xfrm>
              <a:off x="2358994" y="4092576"/>
              <a:ext cx="1738313"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Operating Company</a:t>
              </a:r>
            </a:p>
            <a:p>
              <a:pPr algn="ctr" eaLnBrk="0" hangingPunct="0">
                <a:spcBef>
                  <a:spcPct val="0"/>
                </a:spcBef>
              </a:pPr>
              <a:r>
                <a:rPr lang="en-US" sz="1000">
                  <a:solidFill>
                    <a:schemeClr val="accent5">
                      <a:lumMod val="75000"/>
                    </a:schemeClr>
                  </a:solidFill>
                  <a:latin typeface="Arial"/>
                </a:rPr>
                <a:t>(QSub)</a:t>
              </a:r>
            </a:p>
          </p:txBody>
        </p:sp>
        <p:grpSp>
          <p:nvGrpSpPr>
            <p:cNvPr id="13" name="Group 51"/>
            <p:cNvGrpSpPr/>
            <p:nvPr/>
          </p:nvGrpSpPr>
          <p:grpSpPr>
            <a:xfrm>
              <a:off x="2165319" y="5240338"/>
              <a:ext cx="2179638" cy="976313"/>
              <a:chOff x="2001" y="9071"/>
              <a:chExt cx="4114" cy="1719"/>
            </a:xfrm>
          </p:grpSpPr>
          <p:sp>
            <p:nvSpPr>
              <p:cNvPr id="33" name="Rectangle 52"/>
              <p:cNvSpPr>
                <a:spLocks noChangeArrowheads="1"/>
              </p:cNvSpPr>
              <p:nvPr/>
            </p:nvSpPr>
            <p:spPr bwMode="auto">
              <a:xfrm>
                <a:off x="4619" y="907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4" name="Rectangle 53"/>
              <p:cNvSpPr>
                <a:spLocks noChangeArrowheads="1"/>
              </p:cNvSpPr>
              <p:nvPr/>
            </p:nvSpPr>
            <p:spPr bwMode="auto">
              <a:xfrm>
                <a:off x="4245" y="918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5" name="Rectangle 54"/>
              <p:cNvSpPr>
                <a:spLocks noChangeArrowheads="1"/>
              </p:cNvSpPr>
              <p:nvPr/>
            </p:nvSpPr>
            <p:spPr bwMode="auto">
              <a:xfrm>
                <a:off x="3871" y="9295"/>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6" name="Rectangle 55"/>
              <p:cNvSpPr>
                <a:spLocks noChangeArrowheads="1"/>
              </p:cNvSpPr>
              <p:nvPr/>
            </p:nvSpPr>
            <p:spPr bwMode="auto">
              <a:xfrm>
                <a:off x="3497" y="9407"/>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7" name="Rectangle 56"/>
              <p:cNvSpPr>
                <a:spLocks noChangeArrowheads="1"/>
              </p:cNvSpPr>
              <p:nvPr/>
            </p:nvSpPr>
            <p:spPr bwMode="auto">
              <a:xfrm>
                <a:off x="3123" y="9519"/>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8" name="Rectangle 57"/>
              <p:cNvSpPr>
                <a:spLocks noChangeArrowheads="1"/>
              </p:cNvSpPr>
              <p:nvPr/>
            </p:nvSpPr>
            <p:spPr bwMode="auto">
              <a:xfrm>
                <a:off x="2749" y="963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39" name="Rectangle 58"/>
              <p:cNvSpPr>
                <a:spLocks noChangeArrowheads="1"/>
              </p:cNvSpPr>
              <p:nvPr/>
            </p:nvSpPr>
            <p:spPr bwMode="auto">
              <a:xfrm>
                <a:off x="2375" y="974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p:txBody>
          </p:sp>
          <p:sp>
            <p:nvSpPr>
              <p:cNvPr id="40" name="Rectangle 59"/>
              <p:cNvSpPr>
                <a:spLocks noChangeArrowheads="1"/>
              </p:cNvSpPr>
              <p:nvPr/>
            </p:nvSpPr>
            <p:spPr bwMode="auto">
              <a:xfrm>
                <a:off x="2001" y="9855"/>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Portfolio</a:t>
                </a:r>
              </a:p>
              <a:p>
                <a:pPr algn="ctr" eaLnBrk="0" hangingPunct="0">
                  <a:spcBef>
                    <a:spcPct val="0"/>
                  </a:spcBef>
                </a:pPr>
                <a:r>
                  <a:rPr lang="en-US" sz="1000">
                    <a:solidFill>
                      <a:schemeClr val="accent5">
                        <a:lumMod val="75000"/>
                      </a:schemeClr>
                    </a:solidFill>
                    <a:latin typeface="Arial"/>
                  </a:rPr>
                  <a:t>Companies</a:t>
                </a:r>
              </a:p>
              <a:p>
                <a:pPr algn="ctr" eaLnBrk="0" hangingPunct="0">
                  <a:spcBef>
                    <a:spcPct val="0"/>
                  </a:spcBef>
                </a:pPr>
                <a:r>
                  <a:rPr lang="en-US" sz="1000">
                    <a:solidFill>
                      <a:schemeClr val="accent5">
                        <a:lumMod val="75000"/>
                      </a:schemeClr>
                    </a:solidFill>
                    <a:latin typeface="Arial"/>
                  </a:rPr>
                  <a:t>(QSubs)</a:t>
                </a:r>
              </a:p>
            </p:txBody>
          </p:sp>
        </p:grpSp>
        <p:sp>
          <p:nvSpPr>
            <p:cNvPr id="50" name="Text Box 69"/>
            <p:cNvSpPr txBox="1">
              <a:spLocks noChangeArrowheads="1"/>
            </p:cNvSpPr>
            <p:nvPr/>
          </p:nvSpPr>
          <p:spPr bwMode="auto">
            <a:xfrm>
              <a:off x="2236757" y="2471738"/>
              <a:ext cx="463550" cy="212725"/>
            </a:xfrm>
            <a:prstGeom prst="rect">
              <a:avLst/>
            </a:prstGeom>
            <a:noFill/>
            <a:ln w="9525">
              <a:noFill/>
              <a:miter lim="800000"/>
            </a:ln>
          </p:spPr>
          <p:txBody>
            <a:bodyPr/>
            <a:lstStyle/>
            <a:p>
              <a:pPr algn="l"/>
              <a:r>
                <a:rPr lang="en-US" sz="1000" i="0">
                  <a:solidFill>
                    <a:schemeClr val="accent5">
                      <a:lumMod val="75000"/>
                    </a:schemeClr>
                  </a:solidFill>
                  <a:latin typeface="Arial" pitchFamily="34" charset="0"/>
                  <a:cs typeface="Arial" pitchFamily="34" charset="0"/>
                </a:rPr>
                <a:t>80%</a:t>
              </a:r>
            </a:p>
          </p:txBody>
        </p:sp>
        <p:sp>
          <p:nvSpPr>
            <p:cNvPr id="51" name="Text Box 70"/>
            <p:cNvSpPr txBox="1">
              <a:spLocks noChangeArrowheads="1"/>
            </p:cNvSpPr>
            <p:nvPr/>
          </p:nvSpPr>
          <p:spPr bwMode="auto">
            <a:xfrm>
              <a:off x="3835952" y="2459848"/>
              <a:ext cx="463550" cy="212725"/>
            </a:xfrm>
            <a:prstGeom prst="rect">
              <a:avLst/>
            </a:prstGeom>
            <a:noFill/>
            <a:ln w="9525">
              <a:noFill/>
              <a:miter lim="800000"/>
            </a:ln>
          </p:spPr>
          <p:txBody>
            <a:bodyPr/>
            <a:lstStyle/>
            <a:p>
              <a:pPr algn="l"/>
              <a:r>
                <a:rPr lang="en-US" sz="1000" i="0">
                  <a:solidFill>
                    <a:schemeClr val="accent5">
                      <a:lumMod val="75000"/>
                    </a:schemeClr>
                  </a:solidFill>
                  <a:latin typeface="Arial" pitchFamily="34" charset="0"/>
                  <a:cs typeface="Arial" pitchFamily="34" charset="0"/>
                </a:rPr>
                <a:t>20%</a:t>
              </a:r>
            </a:p>
          </p:txBody>
        </p:sp>
        <p:sp>
          <p:nvSpPr>
            <p:cNvPr id="52" name="Text Box 71"/>
            <p:cNvSpPr txBox="1">
              <a:spLocks noChangeArrowheads="1"/>
            </p:cNvSpPr>
            <p:nvPr/>
          </p:nvSpPr>
          <p:spPr bwMode="auto">
            <a:xfrm>
              <a:off x="4670394" y="2667000"/>
              <a:ext cx="1022350" cy="58102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defPPr>
                <a:defRPr lang="en-US"/>
              </a:defPPr>
              <a:lvl1pPr algn="ctr" eaLnBrk="0" hangingPunct="0">
                <a:spcBef>
                  <a:spcPct val="0"/>
                </a:spcBef>
                <a:defRPr sz="1000" b="0">
                  <a:latin typeface="Arial"/>
                </a:defRPr>
              </a:lvl1pPr>
            </a:lstStyle>
            <a:p>
              <a:r>
                <a:rPr lang="en-US" b="1">
                  <a:solidFill>
                    <a:schemeClr val="accent5">
                      <a:lumMod val="75000"/>
                    </a:schemeClr>
                  </a:solidFill>
                </a:rPr>
                <a:t>Parent</a:t>
              </a:r>
            </a:p>
            <a:p>
              <a:r>
                <a:rPr lang="en-US" b="1">
                  <a:solidFill>
                    <a:schemeClr val="accent5">
                      <a:lumMod val="75000"/>
                    </a:schemeClr>
                  </a:solidFill>
                </a:rPr>
                <a:t>Stock</a:t>
              </a:r>
            </a:p>
            <a:p>
              <a:r>
                <a:rPr lang="en-US" b="1">
                  <a:solidFill>
                    <a:schemeClr val="accent5">
                      <a:lumMod val="75000"/>
                    </a:schemeClr>
                  </a:solidFill>
                </a:rPr>
                <a:t>($150 million)</a:t>
              </a:r>
            </a:p>
          </p:txBody>
        </p:sp>
        <p:sp>
          <p:nvSpPr>
            <p:cNvPr id="53" name="Line 72"/>
            <p:cNvSpPr>
              <a:spLocks noChangeShapeType="1"/>
            </p:cNvSpPr>
            <p:nvPr/>
          </p:nvSpPr>
          <p:spPr bwMode="auto">
            <a:xfrm flipH="1" flipV="1">
              <a:off x="4146517" y="3581398"/>
              <a:ext cx="1524001" cy="1"/>
            </a:xfrm>
            <a:prstGeom prst="line">
              <a:avLst/>
            </a:prstGeom>
            <a:noFill/>
            <a:ln w="9525">
              <a:solidFill>
                <a:schemeClr val="tx1"/>
              </a:solidFill>
              <a:round/>
              <a:tailEnd type="triangle" w="med" len="med"/>
            </a:ln>
          </p:spPr>
          <p:txBody>
            <a:bodyPr/>
            <a:lstStyle/>
            <a:p>
              <a:endParaRPr lang="en-US">
                <a:latin typeface="Arial" pitchFamily="34" charset="0"/>
                <a:cs typeface="Arial" pitchFamily="34" charset="0"/>
              </a:endParaRPr>
            </a:p>
          </p:txBody>
        </p:sp>
        <p:sp>
          <p:nvSpPr>
            <p:cNvPr id="54" name="Text Box 73"/>
            <p:cNvSpPr txBox="1">
              <a:spLocks noChangeArrowheads="1"/>
            </p:cNvSpPr>
            <p:nvPr/>
          </p:nvSpPr>
          <p:spPr bwMode="auto">
            <a:xfrm>
              <a:off x="4343400" y="3338513"/>
              <a:ext cx="1128713" cy="212725"/>
            </a:xfrm>
            <a:prstGeom prst="rect">
              <a:avLst/>
            </a:prstGeom>
            <a:noFill/>
            <a:ln w="9525">
              <a:noFill/>
              <a:miter lim="800000"/>
            </a:ln>
          </p:spPr>
          <p:txBody>
            <a:bodyPr/>
            <a:lstStyle/>
            <a:p>
              <a:pPr algn="l"/>
              <a:r>
                <a:rPr lang="en-US" sz="1000" i="0">
                  <a:solidFill>
                    <a:schemeClr val="accent5">
                      <a:lumMod val="75000"/>
                    </a:schemeClr>
                  </a:solidFill>
                  <a:latin typeface="Arial" pitchFamily="34" charset="0"/>
                  <a:cs typeface="Arial" pitchFamily="34" charset="0"/>
                </a:rPr>
                <a:t>(a)(2)(E) Merger</a:t>
              </a:r>
            </a:p>
          </p:txBody>
        </p:sp>
      </p:grpSp>
      <p:cxnSp>
        <p:nvCxnSpPr>
          <p:cNvPr id="42" name="Straight Connector 41"/>
          <p:cNvCxnSpPr>
            <a:endCxn id="29" idx="0"/>
          </p:cNvCxnSpPr>
          <p:nvPr/>
        </p:nvCxnSpPr>
        <p:spPr>
          <a:xfrm>
            <a:off x="6652727" y="2164702"/>
            <a:ext cx="7630" cy="9626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8673845"/>
      </p:ext>
    </p:extLst>
  </p:cSld>
  <p:clrMapOvr>
    <a:masterClrMapping/>
  </p:clrMapOvr>
  <p:transition spd="med">
    <p:pull dir="l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1" y="0"/>
            <a:ext cx="8296469" cy="1066800"/>
          </a:xfrm>
        </p:spPr>
        <p:txBody>
          <a:bodyPr/>
          <a:lstStyle/>
          <a:p>
            <a:r>
              <a:rPr lang="en-US" sz="2600" b="1"/>
              <a:t>Mergers Involving DREs – 2000 Proposed Regulations</a:t>
            </a:r>
            <a:endParaRPr lang="en-US" sz="2600"/>
          </a:p>
        </p:txBody>
      </p:sp>
      <p:sp>
        <p:nvSpPr>
          <p:cNvPr id="3" name="Content Placeholder 2"/>
          <p:cNvSpPr>
            <a:spLocks noGrp="1"/>
          </p:cNvSpPr>
          <p:nvPr>
            <p:ph idx="1"/>
          </p:nvPr>
        </p:nvSpPr>
        <p:spPr>
          <a:xfrm>
            <a:off x="578499" y="1314450"/>
            <a:ext cx="7772400" cy="5022850"/>
          </a:xfrm>
        </p:spPr>
        <p:txBody>
          <a:bodyPr/>
          <a:lstStyle/>
          <a:p>
            <a:pPr marL="0" lvl="0" indent="0" algn="just" fontAlgn="base">
              <a:spcBef>
                <a:spcPct val="0"/>
              </a:spcBef>
              <a:spcAft>
                <a:spcPct val="0"/>
              </a:spcAft>
              <a:buClrTx/>
              <a:buNone/>
            </a:pPr>
            <a:r>
              <a:rPr lang="en-US" sz="1800" b="1" u="sng">
                <a:solidFill>
                  <a:schemeClr val="accent5">
                    <a:lumMod val="75000"/>
                  </a:schemeClr>
                </a:solidFill>
                <a:latin typeface="Calibri" pitchFamily="34" charset="0"/>
                <a:cs typeface="Arial"/>
              </a:rPr>
              <a:t>2000 Proposed Regulations</a:t>
            </a:r>
            <a:r>
              <a:rPr lang="en-US" sz="1800" b="1">
                <a:solidFill>
                  <a:schemeClr val="accent5">
                    <a:lumMod val="75000"/>
                  </a:schemeClr>
                </a:solidFill>
                <a:latin typeface="Calibri" pitchFamily="34" charset="0"/>
                <a:cs typeface="Arial"/>
              </a:rPr>
              <a:t>.  </a:t>
            </a:r>
            <a:r>
              <a:rPr lang="en-US" sz="1800">
                <a:solidFill>
                  <a:schemeClr val="accent5">
                    <a:lumMod val="75000"/>
                  </a:schemeClr>
                </a:solidFill>
                <a:latin typeface="Calibri" pitchFamily="34" charset="0"/>
                <a:cs typeface="Arial"/>
              </a:rPr>
              <a:t>On May 17, 2000, the Service issued a proposed rulemaking on mergers involving disregarded entities.  Under the Proposed Regulations, the merger of a disregarded entity (“DRE”) (including a QSub or qualified REIT subsidiary) into a tax corporation would not be a Type A reorganization because the merging entity is not a tax corporation.  </a:t>
            </a:r>
          </a:p>
          <a:p>
            <a:pPr marL="0" lvl="0" indent="0" algn="just" fontAlgn="base">
              <a:spcBef>
                <a:spcPct val="0"/>
              </a:spcBef>
              <a:spcAft>
                <a:spcPct val="0"/>
              </a:spcAft>
              <a:buClrTx/>
              <a:buNone/>
            </a:pPr>
            <a:endParaRPr lang="en-US" sz="1800">
              <a:solidFill>
                <a:schemeClr val="accent5">
                  <a:lumMod val="75000"/>
                </a:schemeClr>
              </a:solidFill>
              <a:latin typeface="Calibri" pitchFamily="34" charset="0"/>
              <a:cs typeface="Arial"/>
            </a:endParaRPr>
          </a:p>
          <a:p>
            <a:pPr marL="0" lvl="0" indent="0" algn="just" fontAlgn="base">
              <a:spcBef>
                <a:spcPct val="0"/>
              </a:spcBef>
              <a:spcAft>
                <a:spcPct val="0"/>
              </a:spcAft>
              <a:buClrTx/>
              <a:buNone/>
            </a:pPr>
            <a:r>
              <a:rPr lang="en-US" sz="1800">
                <a:solidFill>
                  <a:schemeClr val="accent5">
                    <a:lumMod val="75000"/>
                  </a:schemeClr>
                </a:solidFill>
                <a:latin typeface="Calibri" pitchFamily="34" charset="0"/>
                <a:cs typeface="Arial"/>
              </a:rPr>
              <a:t>In Rev. Rul. 2000-5, the Service held that a Type A merger must involve the transfer of the assets of a target corporation to a single transferee corporation ceasing to exist as a result of the “merger.” Rev. Rul. 2000-5 implied that a merger of a DRE (single member) owned by a corporation (including a QSub), cannot be a Type A reorganization because it will be divisive and will not necessarily result in the termination or liquidation of the member. </a:t>
            </a:r>
          </a:p>
          <a:p>
            <a:pPr marL="0" lvl="0" indent="0" algn="just" fontAlgn="base">
              <a:spcBef>
                <a:spcPct val="0"/>
              </a:spcBef>
              <a:spcAft>
                <a:spcPct val="0"/>
              </a:spcAft>
              <a:buClrTx/>
              <a:buNone/>
            </a:pPr>
            <a:endParaRPr lang="en-US" sz="1800">
              <a:solidFill>
                <a:schemeClr val="accent5">
                  <a:lumMod val="75000"/>
                </a:schemeClr>
              </a:solidFill>
              <a:latin typeface="Calibri" pitchFamily="34" charset="0"/>
              <a:cs typeface="Arial"/>
            </a:endParaRPr>
          </a:p>
          <a:p>
            <a:pPr marL="0" lvl="0" indent="0" algn="just" fontAlgn="base">
              <a:spcBef>
                <a:spcPct val="0"/>
              </a:spcBef>
              <a:spcAft>
                <a:spcPct val="0"/>
              </a:spcAft>
              <a:buClrTx/>
              <a:buNone/>
            </a:pPr>
            <a:r>
              <a:rPr lang="en-US" sz="1800">
                <a:solidFill>
                  <a:schemeClr val="accent5">
                    <a:lumMod val="75000"/>
                  </a:schemeClr>
                </a:solidFill>
                <a:latin typeface="Calibri" pitchFamily="34" charset="0"/>
                <a:cs typeface="Arial"/>
              </a:rPr>
              <a:t>Due to the additional requirements for a Type C (“substantially all of the transferor’s assets,” no more than 20% boot, including liability assumptions, and “solely for voting stock” requirements) and Type D (“substantially all”/liabilities in excess of basis) reorganization, many of the DRE mergers would constitute taxable transactions under the 2000 proposed regulations.</a:t>
            </a:r>
          </a:p>
          <a:p>
            <a:pPr marL="0" indent="0">
              <a:buNone/>
            </a:pPr>
            <a:endParaRPr lang="en-US"/>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52</a:t>
            </a:fld>
            <a:endParaRPr lang="en-US"/>
          </a:p>
        </p:txBody>
      </p:sp>
    </p:spTree>
    <p:extLst>
      <p:ext uri="{BB962C8B-B14F-4D97-AF65-F5344CB8AC3E}">
        <p14:creationId xmlns:p14="http://schemas.microsoft.com/office/powerpoint/2010/main" val="2853451077"/>
      </p:ext>
    </p:extLst>
  </p:cSld>
  <p:clrMapOvr>
    <a:masterClrMapping/>
  </p:clrMapOvr>
  <p:transition spd="med">
    <p:pull dir="l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0"/>
            <a:ext cx="8175171" cy="1066800"/>
          </a:xfrm>
        </p:spPr>
        <p:txBody>
          <a:bodyPr/>
          <a:lstStyle/>
          <a:p>
            <a:r>
              <a:rPr lang="en-US" sz="2600" b="1"/>
              <a:t>Mergers Involving DREs – 2003 Final Regulations</a:t>
            </a:r>
            <a:endParaRPr lang="en-US" sz="2600"/>
          </a:p>
        </p:txBody>
      </p:sp>
      <p:sp>
        <p:nvSpPr>
          <p:cNvPr id="3" name="Content Placeholder 2"/>
          <p:cNvSpPr>
            <a:spLocks noGrp="1"/>
          </p:cNvSpPr>
          <p:nvPr>
            <p:ph idx="1"/>
          </p:nvPr>
        </p:nvSpPr>
        <p:spPr>
          <a:xfrm>
            <a:off x="587828" y="1174490"/>
            <a:ext cx="7809722" cy="5022850"/>
          </a:xfrm>
        </p:spPr>
        <p:txBody>
          <a:bodyPr/>
          <a:lstStyle/>
          <a:p>
            <a:pPr marL="0" lvl="0" indent="0" algn="just" fontAlgn="base">
              <a:lnSpc>
                <a:spcPct val="90000"/>
              </a:lnSpc>
              <a:spcBef>
                <a:spcPct val="0"/>
              </a:spcBef>
              <a:spcAft>
                <a:spcPct val="0"/>
              </a:spcAft>
              <a:buClrTx/>
              <a:buNone/>
            </a:pPr>
            <a:r>
              <a:rPr lang="en-US" sz="2000">
                <a:solidFill>
                  <a:schemeClr val="accent5">
                    <a:lumMod val="75000"/>
                  </a:schemeClr>
                </a:solidFill>
                <a:latin typeface="Calibri" pitchFamily="34" charset="0"/>
                <a:cs typeface="Arial"/>
              </a:rPr>
              <a:t>The final regulations, issued in 2003, retain the conceptual background and definitions of the proposed regulations, including the definition of a disregarded entity.  </a:t>
            </a:r>
            <a:endParaRPr lang="en-US" sz="1800">
              <a:solidFill>
                <a:schemeClr val="accent5">
                  <a:lumMod val="75000"/>
                </a:schemeClr>
              </a:solidFill>
              <a:latin typeface="Calibri" pitchFamily="34" charset="0"/>
              <a:cs typeface="Arial"/>
            </a:endParaRPr>
          </a:p>
          <a:p>
            <a:pPr marL="0" lvl="0" indent="0" algn="just" fontAlgn="base">
              <a:lnSpc>
                <a:spcPct val="90000"/>
              </a:lnSpc>
              <a:spcBef>
                <a:spcPct val="0"/>
              </a:spcBef>
              <a:spcAft>
                <a:spcPct val="0"/>
              </a:spcAft>
              <a:buClrTx/>
              <a:buNone/>
            </a:pPr>
            <a:endParaRPr lang="en-US" sz="1800">
              <a:solidFill>
                <a:schemeClr val="accent5">
                  <a:lumMod val="75000"/>
                </a:schemeClr>
              </a:solidFill>
              <a:latin typeface="Calibri" pitchFamily="34" charset="0"/>
              <a:cs typeface="Arial"/>
            </a:endParaRPr>
          </a:p>
          <a:p>
            <a:pPr marL="0" lvl="0" indent="0" algn="just" fontAlgn="base">
              <a:lnSpc>
                <a:spcPct val="90000"/>
              </a:lnSpc>
              <a:spcBef>
                <a:spcPct val="0"/>
              </a:spcBef>
              <a:spcAft>
                <a:spcPct val="0"/>
              </a:spcAft>
              <a:buClrTx/>
              <a:buNone/>
            </a:pPr>
            <a:r>
              <a:rPr lang="en-US" sz="2000">
                <a:solidFill>
                  <a:schemeClr val="accent5">
                    <a:lumMod val="75000"/>
                  </a:schemeClr>
                </a:solidFill>
                <a:latin typeface="Calibri" pitchFamily="34" charset="0"/>
                <a:cs typeface="Arial"/>
              </a:rPr>
              <a:t>Defined terms included the following:</a:t>
            </a:r>
            <a:endParaRPr lang="en-US" sz="1800">
              <a:solidFill>
                <a:schemeClr val="accent5">
                  <a:lumMod val="75000"/>
                </a:schemeClr>
              </a:solidFill>
              <a:latin typeface="Calibri" pitchFamily="34" charset="0"/>
              <a:cs typeface="Arial"/>
            </a:endParaRPr>
          </a:p>
          <a:p>
            <a:pPr marL="457200" lvl="1" indent="0" algn="just" fontAlgn="base">
              <a:lnSpc>
                <a:spcPct val="90000"/>
              </a:lnSpc>
              <a:spcBef>
                <a:spcPct val="0"/>
              </a:spcBef>
              <a:spcAft>
                <a:spcPct val="0"/>
              </a:spcAft>
              <a:buClrTx/>
              <a:buNone/>
            </a:pPr>
            <a:endParaRPr lang="en-US" sz="1800">
              <a:solidFill>
                <a:schemeClr val="accent5">
                  <a:lumMod val="75000"/>
                </a:schemeClr>
              </a:solidFill>
              <a:latin typeface="Calibri" pitchFamily="34" charset="0"/>
              <a:cs typeface="Arial"/>
            </a:endParaRPr>
          </a:p>
          <a:p>
            <a:pPr marL="625475" lvl="1" indent="-392113" algn="just" fontAlgn="base">
              <a:lnSpc>
                <a:spcPct val="90000"/>
              </a:lnSpc>
              <a:spcBef>
                <a:spcPct val="0"/>
              </a:spcBef>
              <a:spcAft>
                <a:spcPct val="0"/>
              </a:spcAft>
              <a:buClrTx/>
              <a:buNone/>
            </a:pPr>
            <a:r>
              <a:rPr lang="en-US" sz="2000">
                <a:solidFill>
                  <a:schemeClr val="accent5">
                    <a:lumMod val="75000"/>
                  </a:schemeClr>
                </a:solidFill>
                <a:latin typeface="Calibri" pitchFamily="34" charset="0"/>
                <a:cs typeface="Arial"/>
              </a:rPr>
              <a:t>(i)	Disregarded Entity; a business entity that is disregarded as an entity separate from its owner for Federal tax purposes;</a:t>
            </a:r>
            <a:endParaRPr lang="en-US" sz="1800">
              <a:solidFill>
                <a:schemeClr val="accent5">
                  <a:lumMod val="75000"/>
                </a:schemeClr>
              </a:solidFill>
              <a:latin typeface="Calibri" pitchFamily="34" charset="0"/>
              <a:cs typeface="Arial"/>
            </a:endParaRPr>
          </a:p>
          <a:p>
            <a:pPr marL="625475" lvl="1" indent="-392113" algn="just" fontAlgn="base">
              <a:lnSpc>
                <a:spcPct val="90000"/>
              </a:lnSpc>
              <a:spcBef>
                <a:spcPct val="0"/>
              </a:spcBef>
              <a:spcAft>
                <a:spcPct val="0"/>
              </a:spcAft>
              <a:buClrTx/>
              <a:buNone/>
            </a:pPr>
            <a:endParaRPr lang="en-US" sz="1800">
              <a:solidFill>
                <a:schemeClr val="accent5">
                  <a:lumMod val="75000"/>
                </a:schemeClr>
              </a:solidFill>
              <a:latin typeface="Calibri" pitchFamily="34" charset="0"/>
              <a:cs typeface="Arial"/>
            </a:endParaRPr>
          </a:p>
          <a:p>
            <a:pPr marL="625475" lvl="1" indent="-392113" algn="just" fontAlgn="base">
              <a:lnSpc>
                <a:spcPct val="90000"/>
              </a:lnSpc>
              <a:spcBef>
                <a:spcPct val="0"/>
              </a:spcBef>
              <a:spcAft>
                <a:spcPct val="0"/>
              </a:spcAft>
              <a:buClrTx/>
              <a:buNone/>
            </a:pPr>
            <a:r>
              <a:rPr lang="en-US" sz="2000">
                <a:solidFill>
                  <a:schemeClr val="accent5">
                    <a:lumMod val="75000"/>
                  </a:schemeClr>
                </a:solidFill>
                <a:latin typeface="Calibri" pitchFamily="34" charset="0"/>
                <a:cs typeface="Arial"/>
              </a:rPr>
              <a:t>(ii)	Combining Entity; a business entity that is a corporation that is not a disregarded entity;</a:t>
            </a:r>
            <a:endParaRPr lang="en-US" sz="1800">
              <a:solidFill>
                <a:schemeClr val="accent5">
                  <a:lumMod val="75000"/>
                </a:schemeClr>
              </a:solidFill>
              <a:latin typeface="Calibri" pitchFamily="34" charset="0"/>
              <a:cs typeface="Arial"/>
            </a:endParaRPr>
          </a:p>
          <a:p>
            <a:pPr marL="625475" lvl="1" indent="-392113" algn="just" fontAlgn="base">
              <a:lnSpc>
                <a:spcPct val="90000"/>
              </a:lnSpc>
              <a:spcBef>
                <a:spcPct val="0"/>
              </a:spcBef>
              <a:spcAft>
                <a:spcPct val="0"/>
              </a:spcAft>
              <a:buClrTx/>
              <a:buNone/>
            </a:pPr>
            <a:endParaRPr lang="en-US" sz="1800">
              <a:solidFill>
                <a:schemeClr val="accent5">
                  <a:lumMod val="75000"/>
                </a:schemeClr>
              </a:solidFill>
              <a:latin typeface="Calibri" pitchFamily="34" charset="0"/>
              <a:cs typeface="Arial"/>
            </a:endParaRPr>
          </a:p>
          <a:p>
            <a:pPr marL="625475" lvl="1" indent="-392113" algn="just" fontAlgn="base">
              <a:lnSpc>
                <a:spcPct val="90000"/>
              </a:lnSpc>
              <a:spcBef>
                <a:spcPct val="0"/>
              </a:spcBef>
              <a:spcAft>
                <a:spcPct val="0"/>
              </a:spcAft>
              <a:buClrTx/>
              <a:buNone/>
            </a:pPr>
            <a:r>
              <a:rPr lang="en-US" sz="2000">
                <a:solidFill>
                  <a:schemeClr val="accent5">
                    <a:lumMod val="75000"/>
                  </a:schemeClr>
                </a:solidFill>
                <a:latin typeface="Calibri" pitchFamily="34" charset="0"/>
                <a:cs typeface="Arial"/>
              </a:rPr>
              <a:t>(iii)	Combining Unit; is composed solely of a combining entity and all disregarded entities, if any, the assets of which are treated as owned by such entity for Federal tax purposes;</a:t>
            </a:r>
            <a:endParaRPr lang="en-US" sz="1800">
              <a:solidFill>
                <a:schemeClr val="accent5">
                  <a:lumMod val="75000"/>
                </a:schemeClr>
              </a:solidFill>
              <a:latin typeface="Calibri" pitchFamily="34" charset="0"/>
              <a:cs typeface="Arial"/>
            </a:endParaRPr>
          </a:p>
          <a:p>
            <a:pPr marL="625475" lvl="1" indent="-392113" algn="just" fontAlgn="base">
              <a:lnSpc>
                <a:spcPct val="90000"/>
              </a:lnSpc>
              <a:spcBef>
                <a:spcPct val="0"/>
              </a:spcBef>
              <a:spcAft>
                <a:spcPct val="0"/>
              </a:spcAft>
              <a:buClrTx/>
              <a:buNone/>
            </a:pPr>
            <a:endParaRPr lang="en-US" sz="1800">
              <a:solidFill>
                <a:schemeClr val="accent5">
                  <a:lumMod val="75000"/>
                </a:schemeClr>
              </a:solidFill>
              <a:latin typeface="Calibri" pitchFamily="34" charset="0"/>
              <a:cs typeface="Arial"/>
            </a:endParaRPr>
          </a:p>
          <a:p>
            <a:pPr marL="625475" lvl="1" indent="-392113" algn="just" fontAlgn="base">
              <a:lnSpc>
                <a:spcPct val="90000"/>
              </a:lnSpc>
              <a:spcBef>
                <a:spcPct val="0"/>
              </a:spcBef>
              <a:spcAft>
                <a:spcPct val="0"/>
              </a:spcAft>
              <a:buClrTx/>
              <a:buNone/>
            </a:pPr>
            <a:r>
              <a:rPr lang="en-US" sz="2000">
                <a:solidFill>
                  <a:schemeClr val="accent5">
                    <a:lumMod val="75000"/>
                  </a:schemeClr>
                </a:solidFill>
                <a:latin typeface="Calibri" pitchFamily="34" charset="0"/>
                <a:cs typeface="Arial"/>
              </a:rPr>
              <a:t>(iv)	Transferor Unit; and  </a:t>
            </a:r>
          </a:p>
          <a:p>
            <a:pPr marL="625475" lvl="1" indent="-392113" algn="just" fontAlgn="base">
              <a:lnSpc>
                <a:spcPct val="90000"/>
              </a:lnSpc>
              <a:spcBef>
                <a:spcPct val="0"/>
              </a:spcBef>
              <a:spcAft>
                <a:spcPct val="0"/>
              </a:spcAft>
              <a:buClrTx/>
              <a:buNone/>
            </a:pPr>
            <a:endParaRPr lang="en-US" sz="1800">
              <a:solidFill>
                <a:schemeClr val="accent5">
                  <a:lumMod val="75000"/>
                </a:schemeClr>
              </a:solidFill>
              <a:latin typeface="Calibri" pitchFamily="34" charset="0"/>
              <a:cs typeface="Arial"/>
            </a:endParaRPr>
          </a:p>
          <a:p>
            <a:pPr marL="625475" lvl="1" indent="-392113" algn="just" fontAlgn="base">
              <a:lnSpc>
                <a:spcPct val="90000"/>
              </a:lnSpc>
              <a:spcBef>
                <a:spcPct val="0"/>
              </a:spcBef>
              <a:spcAft>
                <a:spcPct val="0"/>
              </a:spcAft>
              <a:buClrTx/>
              <a:buNone/>
            </a:pPr>
            <a:r>
              <a:rPr lang="en-US" sz="2000">
                <a:solidFill>
                  <a:schemeClr val="accent5">
                    <a:lumMod val="75000"/>
                  </a:schemeClr>
                </a:solidFill>
                <a:latin typeface="Calibri" pitchFamily="34" charset="0"/>
                <a:cs typeface="Arial"/>
              </a:rPr>
              <a:t>(v)	Transferee Unit.</a:t>
            </a:r>
          </a:p>
          <a:p>
            <a:pPr marL="0" indent="0">
              <a:buNone/>
            </a:pPr>
            <a:endParaRPr lang="en-US"/>
          </a:p>
        </p:txBody>
      </p:sp>
      <p:sp>
        <p:nvSpPr>
          <p:cNvPr id="4" name="Slide Number Placeholder 3"/>
          <p:cNvSpPr>
            <a:spLocks noGrp="1"/>
          </p:cNvSpPr>
          <p:nvPr>
            <p:ph type="sldNum" sz="quarter" idx="12"/>
          </p:nvPr>
        </p:nvSpPr>
        <p:spPr>
          <a:xfrm>
            <a:off x="4218213" y="6584950"/>
            <a:ext cx="914400" cy="155448"/>
          </a:xfrm>
        </p:spPr>
        <p:txBody>
          <a:bodyPr/>
          <a:lstStyle/>
          <a:p>
            <a:pPr>
              <a:defRPr/>
            </a:pPr>
            <a:fld id="{E2D1B1DA-5660-41BF-914E-3C6F76670746}" type="slidenum">
              <a:rPr lang="en-US" smtClean="0"/>
              <a:pPr>
                <a:defRPr/>
              </a:pPr>
              <a:t>53</a:t>
            </a:fld>
            <a:endParaRPr lang="en-US"/>
          </a:p>
        </p:txBody>
      </p:sp>
    </p:spTree>
    <p:extLst>
      <p:ext uri="{BB962C8B-B14F-4D97-AF65-F5344CB8AC3E}">
        <p14:creationId xmlns:p14="http://schemas.microsoft.com/office/powerpoint/2010/main" val="16504671"/>
      </p:ext>
    </p:extLst>
  </p:cSld>
  <p:clrMapOvr>
    <a:masterClrMapping/>
  </p:clrMapOvr>
  <p:transition spd="med">
    <p:pull dir="l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175" y="0"/>
            <a:ext cx="8369559" cy="1066800"/>
          </a:xfrm>
        </p:spPr>
        <p:txBody>
          <a:bodyPr/>
          <a:lstStyle/>
          <a:p>
            <a:r>
              <a:rPr lang="en-US" b="1"/>
              <a:t>Merger involving DREs – Example</a:t>
            </a:r>
            <a:r>
              <a:rPr lang="en-US" sz="2400" b="1">
                <a:latin typeface="Century Schoolbook" panose="02040604050505020304" pitchFamily="18" charset="0"/>
              </a:rPr>
              <a:t>:</a:t>
            </a:r>
            <a:r>
              <a:rPr lang="en-US" b="1">
                <a:latin typeface="Century Schoolbook" panose="02040604050505020304" pitchFamily="18" charset="0"/>
              </a:rPr>
              <a:t> </a:t>
            </a:r>
            <a:r>
              <a:rPr lang="en-US" b="1"/>
              <a:t>Type A Merger</a:t>
            </a:r>
          </a:p>
        </p:txBody>
      </p:sp>
      <p:sp>
        <p:nvSpPr>
          <p:cNvPr id="3" name="Content Placeholder 2"/>
          <p:cNvSpPr>
            <a:spLocks noGrp="1"/>
          </p:cNvSpPr>
          <p:nvPr>
            <p:ph idx="1"/>
          </p:nvPr>
        </p:nvSpPr>
        <p:spPr>
          <a:xfrm>
            <a:off x="671804" y="1314450"/>
            <a:ext cx="7567127" cy="5022850"/>
          </a:xfrm>
        </p:spPr>
        <p:txBody>
          <a:bodyPr/>
          <a:lstStyle/>
          <a:p>
            <a:pPr marL="0" lvl="0" indent="0" algn="just" fontAlgn="base">
              <a:spcBef>
                <a:spcPct val="0"/>
              </a:spcBef>
              <a:spcAft>
                <a:spcPct val="0"/>
              </a:spcAft>
              <a:buClrTx/>
              <a:buNone/>
            </a:pPr>
            <a:r>
              <a:rPr lang="en-US" sz="2000">
                <a:solidFill>
                  <a:schemeClr val="accent5">
                    <a:lumMod val="75000"/>
                  </a:schemeClr>
                </a:solidFill>
                <a:latin typeface="Calibri" pitchFamily="34" charset="0"/>
                <a:cs typeface="Arial"/>
              </a:rPr>
              <a:t>Under a Type A reorganization under the Final Regulations (i.e., a statutory merger or consolidation effected pursuant to the statute or statutes necessary to effect the merger or consolidation), the following events occur simultaneously at the effective time of the transaction:</a:t>
            </a:r>
          </a:p>
          <a:p>
            <a:pPr marL="0" lvl="0" indent="0" algn="just" fontAlgn="base">
              <a:spcBef>
                <a:spcPct val="0"/>
              </a:spcBef>
              <a:spcAft>
                <a:spcPct val="0"/>
              </a:spcAft>
              <a:buClrTx/>
              <a:buNone/>
            </a:pPr>
            <a:endParaRPr lang="en-US" sz="2000">
              <a:solidFill>
                <a:schemeClr val="accent5">
                  <a:lumMod val="75000"/>
                </a:schemeClr>
              </a:solidFill>
              <a:latin typeface="Calibri" pitchFamily="34" charset="0"/>
              <a:cs typeface="Arial"/>
            </a:endParaRPr>
          </a:p>
          <a:p>
            <a:pPr marL="628650" lvl="0" indent="-396875" algn="just" fontAlgn="base">
              <a:spcBef>
                <a:spcPct val="0"/>
              </a:spcBef>
              <a:spcAft>
                <a:spcPct val="0"/>
              </a:spcAft>
              <a:buClr>
                <a:srgbClr val="001F5E"/>
              </a:buClr>
              <a:buNone/>
            </a:pPr>
            <a:r>
              <a:rPr lang="en-US" sz="2000">
                <a:solidFill>
                  <a:schemeClr val="accent5">
                    <a:lumMod val="75000"/>
                  </a:schemeClr>
                </a:solidFill>
                <a:latin typeface="Calibri" pitchFamily="34" charset="0"/>
                <a:cs typeface="Arial"/>
              </a:rPr>
              <a:t>(i) 	all of the assets (other than those distributed in the transaction) and liabilities (except to the extent such liabilities are satisfied or discharged in the transaction or are nonrecourse liabilities to which assets distributed in the transaction are subject) of each member of one or more combining units (each a transferor unit) become the assets and liabilities of one or more members of one other combining unit (the transferee unit); and </a:t>
            </a:r>
          </a:p>
          <a:p>
            <a:pPr marL="625475" lvl="0" indent="-392113" algn="just" fontAlgn="base">
              <a:spcBef>
                <a:spcPct val="0"/>
              </a:spcBef>
              <a:spcAft>
                <a:spcPct val="0"/>
              </a:spcAft>
              <a:buClr>
                <a:srgbClr val="001F5E"/>
              </a:buClr>
              <a:buFontTx/>
              <a:buAutoNum type="romanLcParenBoth"/>
            </a:pPr>
            <a:endParaRPr lang="en-US" sz="2000">
              <a:solidFill>
                <a:schemeClr val="accent5">
                  <a:lumMod val="75000"/>
                </a:schemeClr>
              </a:solidFill>
              <a:latin typeface="Calibri" pitchFamily="34" charset="0"/>
              <a:cs typeface="Arial"/>
            </a:endParaRPr>
          </a:p>
          <a:p>
            <a:pPr marL="628650" lvl="0" indent="-396875" algn="just" fontAlgn="base">
              <a:spcBef>
                <a:spcPct val="0"/>
              </a:spcBef>
              <a:spcAft>
                <a:spcPct val="0"/>
              </a:spcAft>
              <a:buClr>
                <a:srgbClr val="001F5E"/>
              </a:buClr>
              <a:buNone/>
            </a:pPr>
            <a:r>
              <a:rPr lang="en-US" sz="2000">
                <a:solidFill>
                  <a:schemeClr val="accent5">
                    <a:lumMod val="75000"/>
                  </a:schemeClr>
                </a:solidFill>
                <a:latin typeface="Calibri" pitchFamily="34" charset="0"/>
                <a:cs typeface="Arial"/>
              </a:rPr>
              <a:t>(ii)	the combining entity of each transferor unit ceases its separate legal existence for all purposes.</a:t>
            </a:r>
          </a:p>
          <a:p>
            <a:pPr marL="0" indent="0">
              <a:buNone/>
            </a:pPr>
            <a:endParaRPr lang="en-US"/>
          </a:p>
        </p:txBody>
      </p:sp>
      <p:sp>
        <p:nvSpPr>
          <p:cNvPr id="4" name="Slide Number Placeholder 3"/>
          <p:cNvSpPr>
            <a:spLocks noGrp="1"/>
          </p:cNvSpPr>
          <p:nvPr>
            <p:ph type="sldNum" sz="quarter" idx="12"/>
          </p:nvPr>
        </p:nvSpPr>
        <p:spPr>
          <a:xfrm>
            <a:off x="4268754" y="6584950"/>
            <a:ext cx="914400" cy="155448"/>
          </a:xfrm>
        </p:spPr>
        <p:txBody>
          <a:bodyPr/>
          <a:lstStyle/>
          <a:p>
            <a:pPr>
              <a:defRPr/>
            </a:pPr>
            <a:fld id="{E2D1B1DA-5660-41BF-914E-3C6F76670746}" type="slidenum">
              <a:rPr lang="en-US" smtClean="0"/>
              <a:pPr>
                <a:defRPr/>
              </a:pPr>
              <a:t>54</a:t>
            </a:fld>
            <a:endParaRPr lang="en-US" dirty="0"/>
          </a:p>
        </p:txBody>
      </p:sp>
    </p:spTree>
    <p:extLst>
      <p:ext uri="{BB962C8B-B14F-4D97-AF65-F5344CB8AC3E}">
        <p14:creationId xmlns:p14="http://schemas.microsoft.com/office/powerpoint/2010/main" val="1997807154"/>
      </p:ext>
    </p:extLst>
  </p:cSld>
  <p:clrMapOvr>
    <a:masterClrMapping/>
  </p:clrMapOvr>
  <p:transition spd="med">
    <p:pull dir="lu"/>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176" y="0"/>
            <a:ext cx="8221824" cy="1066800"/>
          </a:xfrm>
        </p:spPr>
        <p:txBody>
          <a:bodyPr/>
          <a:lstStyle/>
          <a:p>
            <a:r>
              <a:rPr lang="en-US" sz="2400" b="1" dirty="0"/>
              <a:t>S Corporation Mergers and Acquisitions – Basic Structures Covered in Webinar</a:t>
            </a:r>
            <a:r>
              <a:rPr lang="en-US" sz="2600" b="1" dirty="0"/>
              <a:t> </a:t>
            </a:r>
          </a:p>
        </p:txBody>
      </p:sp>
      <p:sp>
        <p:nvSpPr>
          <p:cNvPr id="3" name="Content Placeholder 2"/>
          <p:cNvSpPr>
            <a:spLocks noGrp="1"/>
          </p:cNvSpPr>
          <p:nvPr>
            <p:ph idx="1"/>
          </p:nvPr>
        </p:nvSpPr>
        <p:spPr>
          <a:xfrm>
            <a:off x="401217" y="1183822"/>
            <a:ext cx="7977673" cy="3444162"/>
          </a:xfrm>
        </p:spPr>
        <p:txBody>
          <a:bodyPr/>
          <a:lstStyle/>
          <a:p>
            <a:pPr marL="457200" lvl="1" indent="0">
              <a:spcBef>
                <a:spcPts val="1200"/>
              </a:spcBef>
              <a:spcAft>
                <a:spcPts val="1800"/>
              </a:spcAft>
              <a:buClr>
                <a:schemeClr val="accent5">
                  <a:lumMod val="75000"/>
                </a:schemeClr>
              </a:buClr>
              <a:buNone/>
            </a:pPr>
            <a:endParaRPr lang="en-US" sz="2400" b="1" dirty="0">
              <a:solidFill>
                <a:schemeClr val="accent5">
                  <a:lumMod val="75000"/>
                </a:schemeClr>
              </a:solidFill>
            </a:endParaRPr>
          </a:p>
          <a:p>
            <a:pPr marL="233363"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233363" lvl="1" indent="0">
              <a:spcBef>
                <a:spcPts val="0"/>
              </a:spcBef>
              <a:spcAft>
                <a:spcPts val="1800"/>
              </a:spcAft>
              <a:buClr>
                <a:schemeClr val="accent5">
                  <a:lumMod val="75000"/>
                </a:schemeClr>
              </a:buClr>
              <a:buNone/>
            </a:pPr>
            <a:r>
              <a:rPr lang="en-US" sz="2800" b="1" dirty="0">
                <a:solidFill>
                  <a:schemeClr val="accent5">
                    <a:lumMod val="75000"/>
                  </a:schemeClr>
                </a:solidFill>
              </a:rPr>
              <a:t>Taxable Asset Acquisitions and Stock Purchases and Dispositions Treated as Asset Acquisitions - </a:t>
            </a:r>
            <a:br>
              <a:rPr lang="en-US" sz="2800" b="1" dirty="0">
                <a:solidFill>
                  <a:schemeClr val="accent5">
                    <a:lumMod val="75000"/>
                  </a:schemeClr>
                </a:solidFill>
              </a:rPr>
            </a:br>
            <a:r>
              <a:rPr lang="en-US" sz="2800" b="1" dirty="0">
                <a:solidFill>
                  <a:schemeClr val="accent5">
                    <a:lumMod val="75000"/>
                  </a:schemeClr>
                </a:solidFill>
              </a:rPr>
              <a:t>Section 338(h)(10) and Section 336(e)</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55</a:t>
            </a:fld>
            <a:endParaRPr lang="en-US">
              <a:latin typeface="Arial" pitchFamily="34" charset="0"/>
              <a:cs typeface="Arial" pitchFamily="34" charset="0"/>
            </a:endParaRPr>
          </a:p>
        </p:txBody>
      </p:sp>
    </p:spTree>
    <p:extLst>
      <p:ext uri="{BB962C8B-B14F-4D97-AF65-F5344CB8AC3E}">
        <p14:creationId xmlns:p14="http://schemas.microsoft.com/office/powerpoint/2010/main" val="2707374537"/>
      </p:ext>
    </p:extLst>
  </p:cSld>
  <p:clrMapOvr>
    <a:masterClrMapping/>
  </p:clrMapOvr>
  <p:transition spd="med">
    <p:pull dir="lu"/>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836" y="0"/>
            <a:ext cx="8203163" cy="1066800"/>
          </a:xfrm>
        </p:spPr>
        <p:txBody>
          <a:bodyPr/>
          <a:lstStyle/>
          <a:p>
            <a:r>
              <a:rPr lang="fr-FR" sz="2600" b="1"/>
              <a:t>Taxable Asset Sale – S Corp Seller</a:t>
            </a:r>
            <a:endParaRPr lang="en-US" sz="2600" b="1"/>
          </a:p>
        </p:txBody>
      </p:sp>
      <p:sp>
        <p:nvSpPr>
          <p:cNvPr id="3" name="Content Placeholder 2"/>
          <p:cNvSpPr>
            <a:spLocks noGrp="1"/>
          </p:cNvSpPr>
          <p:nvPr>
            <p:ph idx="1"/>
          </p:nvPr>
        </p:nvSpPr>
        <p:spPr>
          <a:xfrm>
            <a:off x="691502" y="3517621"/>
            <a:ext cx="8102600" cy="2514600"/>
          </a:xfrm>
        </p:spPr>
        <p:txBody>
          <a:bodyPr/>
          <a:lstStyle/>
          <a:p>
            <a:pPr marL="311150" indent="-301625">
              <a:spcBef>
                <a:spcPts val="1200"/>
              </a:spcBef>
              <a:spcAft>
                <a:spcPts val="800"/>
              </a:spcAft>
              <a:buClr>
                <a:srgbClr val="001F5E"/>
              </a:buClr>
            </a:pPr>
            <a:r>
              <a:rPr lang="en-US" sz="2000" b="1" dirty="0">
                <a:solidFill>
                  <a:schemeClr val="accent5">
                    <a:lumMod val="75000"/>
                  </a:schemeClr>
                </a:solidFill>
              </a:rPr>
              <a:t>Seller treatment</a:t>
            </a:r>
          </a:p>
          <a:p>
            <a:pPr lvl="1">
              <a:spcAft>
                <a:spcPts val="800"/>
              </a:spcAft>
              <a:buClr>
                <a:schemeClr val="accent5">
                  <a:lumMod val="75000"/>
                </a:schemeClr>
              </a:buClr>
            </a:pPr>
            <a:r>
              <a:rPr lang="en-US" sz="1500" dirty="0">
                <a:solidFill>
                  <a:schemeClr val="accent5">
                    <a:lumMod val="75000"/>
                  </a:schemeClr>
                </a:solidFill>
              </a:rPr>
              <a:t>No double tax (except for BIG, entity level state taxes)</a:t>
            </a:r>
          </a:p>
          <a:p>
            <a:pPr lvl="1">
              <a:spcAft>
                <a:spcPts val="800"/>
              </a:spcAft>
              <a:buClr>
                <a:schemeClr val="accent5">
                  <a:lumMod val="75000"/>
                </a:schemeClr>
              </a:buClr>
            </a:pPr>
            <a:r>
              <a:rPr lang="en-US" sz="1500" dirty="0">
                <a:solidFill>
                  <a:schemeClr val="accent5">
                    <a:lumMod val="75000"/>
                  </a:schemeClr>
                </a:solidFill>
              </a:rPr>
              <a:t>Potential for character differences</a:t>
            </a:r>
          </a:p>
          <a:p>
            <a:pPr lvl="1">
              <a:spcAft>
                <a:spcPts val="800"/>
              </a:spcAft>
              <a:buClr>
                <a:schemeClr val="accent5">
                  <a:lumMod val="75000"/>
                </a:schemeClr>
              </a:buClr>
            </a:pPr>
            <a:r>
              <a:rPr lang="en-US" sz="1500" dirty="0">
                <a:solidFill>
                  <a:schemeClr val="accent5">
                    <a:lumMod val="75000"/>
                  </a:schemeClr>
                </a:solidFill>
              </a:rPr>
              <a:t>Installment sales treatment</a:t>
            </a:r>
          </a:p>
          <a:p>
            <a:pPr marL="311150" indent="-301625">
              <a:spcAft>
                <a:spcPts val="800"/>
              </a:spcAft>
              <a:buClr>
                <a:srgbClr val="001F5E"/>
              </a:buClr>
            </a:pPr>
            <a:r>
              <a:rPr lang="en-US" sz="2000" b="1" dirty="0">
                <a:solidFill>
                  <a:schemeClr val="accent5">
                    <a:lumMod val="75000"/>
                  </a:schemeClr>
                </a:solidFill>
              </a:rPr>
              <a:t>Buyer treatment</a:t>
            </a:r>
          </a:p>
          <a:p>
            <a:pPr lvl="1">
              <a:spcAft>
                <a:spcPts val="800"/>
              </a:spcAft>
              <a:buClr>
                <a:schemeClr val="accent5">
                  <a:lumMod val="75000"/>
                </a:schemeClr>
              </a:buClr>
            </a:pPr>
            <a:r>
              <a:rPr lang="en-US" sz="1500" dirty="0">
                <a:solidFill>
                  <a:schemeClr val="accent5">
                    <a:lumMod val="75000"/>
                  </a:schemeClr>
                </a:solidFill>
              </a:rPr>
              <a:t>Step-up basis in assets (including amortizable goodwill) for Buyer</a:t>
            </a:r>
          </a:p>
          <a:p>
            <a:pPr lvl="1">
              <a:spcAft>
                <a:spcPts val="800"/>
              </a:spcAft>
              <a:buClr>
                <a:schemeClr val="accent5">
                  <a:lumMod val="75000"/>
                </a:schemeClr>
              </a:buClr>
            </a:pPr>
            <a:r>
              <a:rPr lang="en-US" sz="1500" dirty="0">
                <a:solidFill>
                  <a:schemeClr val="accent5">
                    <a:lumMod val="75000"/>
                  </a:schemeClr>
                </a:solidFill>
              </a:rPr>
              <a:t>Buyer generally does not inherit exposure for pre-closing taxes</a:t>
            </a:r>
          </a:p>
          <a:p>
            <a:pPr lvl="1">
              <a:spcAft>
                <a:spcPts val="800"/>
              </a:spcAft>
              <a:buClr>
                <a:schemeClr val="accent5">
                  <a:lumMod val="75000"/>
                </a:schemeClr>
              </a:buClr>
            </a:pPr>
            <a:r>
              <a:rPr lang="en-US" sz="1500" dirty="0">
                <a:solidFill>
                  <a:schemeClr val="accent5">
                    <a:lumMod val="75000"/>
                  </a:schemeClr>
                </a:solidFill>
              </a:rPr>
              <a:t>Exclude unwanted assets and excluded or undisclosed liabilities </a:t>
            </a:r>
          </a:p>
        </p:txBody>
      </p:sp>
      <p:grpSp>
        <p:nvGrpSpPr>
          <p:cNvPr id="4" name="Group 25"/>
          <p:cNvGrpSpPr/>
          <p:nvPr/>
        </p:nvGrpSpPr>
        <p:grpSpPr>
          <a:xfrm>
            <a:off x="2532184" y="1295400"/>
            <a:ext cx="4054475" cy="2289175"/>
            <a:chOff x="2209800" y="1600220"/>
            <a:chExt cx="4054475" cy="2289175"/>
          </a:xfrm>
        </p:grpSpPr>
        <p:cxnSp>
          <p:nvCxnSpPr>
            <p:cNvPr id="15" name="AutoShape 10"/>
            <p:cNvCxnSpPr>
              <a:cxnSpLocks noChangeShapeType="1"/>
              <a:stCxn id="19" idx="4"/>
              <a:endCxn id="21" idx="0"/>
            </p:cNvCxnSpPr>
            <p:nvPr/>
          </p:nvCxnSpPr>
          <p:spPr bwMode="auto">
            <a:xfrm flipH="1">
              <a:off x="2941638" y="2311420"/>
              <a:ext cx="0" cy="622300"/>
            </a:xfrm>
            <a:prstGeom prst="straightConnector1">
              <a:avLst/>
            </a:prstGeom>
            <a:noFill/>
            <a:ln w="9525">
              <a:solidFill>
                <a:schemeClr val="tx1"/>
              </a:solidFill>
              <a:round/>
            </a:ln>
            <a:effectLst/>
          </p:spPr>
        </p:cxnSp>
        <p:cxnSp>
          <p:nvCxnSpPr>
            <p:cNvPr id="16" name="AutoShape 11"/>
            <p:cNvCxnSpPr>
              <a:cxnSpLocks noChangeShapeType="1"/>
              <a:stCxn id="20" idx="4"/>
              <a:endCxn id="22" idx="0"/>
            </p:cNvCxnSpPr>
            <p:nvPr/>
          </p:nvCxnSpPr>
          <p:spPr bwMode="auto">
            <a:xfrm>
              <a:off x="5532437" y="2311420"/>
              <a:ext cx="1" cy="622300"/>
            </a:xfrm>
            <a:prstGeom prst="straightConnector1">
              <a:avLst/>
            </a:prstGeom>
            <a:noFill/>
            <a:ln w="9525">
              <a:solidFill>
                <a:schemeClr val="tx1"/>
              </a:solidFill>
              <a:round/>
            </a:ln>
            <a:effectLst/>
          </p:spPr>
        </p:cxnSp>
        <p:sp>
          <p:nvSpPr>
            <p:cNvPr id="17" name="Line 2"/>
            <p:cNvSpPr>
              <a:spLocks noChangeShapeType="1"/>
            </p:cNvSpPr>
            <p:nvPr/>
          </p:nvSpPr>
          <p:spPr bwMode="auto">
            <a:xfrm flipH="1">
              <a:off x="3683000" y="3289320"/>
              <a:ext cx="1371600" cy="0"/>
            </a:xfrm>
            <a:prstGeom prst="line">
              <a:avLst/>
            </a:prstGeom>
            <a:noFill/>
            <a:ln w="9525">
              <a:solidFill>
                <a:schemeClr val="tx1"/>
              </a:solidFill>
              <a:round/>
              <a:tailEnd type="triangle" w="med" len="med"/>
            </a:ln>
            <a:effectLst/>
          </p:spPr>
          <p:txBody>
            <a:bodyPr wrap="none" anchor="ctr"/>
            <a:lstStyle/>
            <a:p>
              <a:endParaRPr lang="en-US"/>
            </a:p>
          </p:txBody>
        </p:sp>
        <p:sp>
          <p:nvSpPr>
            <p:cNvPr id="18" name="Line 3"/>
            <p:cNvSpPr>
              <a:spLocks noChangeShapeType="1"/>
            </p:cNvSpPr>
            <p:nvPr/>
          </p:nvSpPr>
          <p:spPr bwMode="auto">
            <a:xfrm>
              <a:off x="3390900" y="3581420"/>
              <a:ext cx="1371600" cy="0"/>
            </a:xfrm>
            <a:prstGeom prst="line">
              <a:avLst/>
            </a:prstGeom>
            <a:noFill/>
            <a:ln w="9525">
              <a:solidFill>
                <a:schemeClr val="tx1"/>
              </a:solidFill>
              <a:round/>
              <a:tailEnd type="triangle" w="med" len="med"/>
            </a:ln>
            <a:effectLst/>
          </p:spPr>
          <p:txBody>
            <a:bodyPr wrap="none" anchor="ctr"/>
            <a:lstStyle/>
            <a:p>
              <a:endParaRPr lang="en-US"/>
            </a:p>
          </p:txBody>
        </p:sp>
        <p:sp>
          <p:nvSpPr>
            <p:cNvPr id="19" name="Oval 6"/>
            <p:cNvSpPr>
              <a:spLocks noChangeArrowheads="1"/>
            </p:cNvSpPr>
            <p:nvPr/>
          </p:nvSpPr>
          <p:spPr bwMode="auto">
            <a:xfrm>
              <a:off x="2209800" y="1600220"/>
              <a:ext cx="1463675" cy="711200"/>
            </a:xfrm>
            <a:prstGeom prst="ellipse">
              <a:avLst/>
            </a:prstGeom>
            <a:solidFill>
              <a:schemeClr val="bg1"/>
            </a:solidFill>
            <a:ln w="9525">
              <a:solidFill>
                <a:srgbClr val="000000"/>
              </a:solidFill>
              <a:round/>
            </a:ln>
            <a:effectLst>
              <a:outerShdw blurRad="50800" dist="88900" dir="2700000" algn="tl" rotWithShape="0">
                <a:prstClr val="black">
                  <a:alpha val="40000"/>
                </a:prstClr>
              </a:outerShdw>
            </a:effectLst>
            <a:scene3d>
              <a:camera prst="orthographicFront"/>
              <a:lightRig rig="threePt" dir="t"/>
            </a:scene3d>
            <a:sp3d>
              <a:bevelT w="0" h="0" prst="angle"/>
            </a:sp3d>
          </p:spPr>
          <p:txBody>
            <a:bodyPr lIns="27432" tIns="0" rIns="27432" anchor="t" anchorCtr="0"/>
            <a:lstStyle/>
            <a:p>
              <a:pPr algn="ctr" eaLnBrk="0" hangingPunct="0"/>
              <a:r>
                <a:rPr lang="en-US">
                  <a:solidFill>
                    <a:schemeClr val="accent5">
                      <a:lumMod val="75000"/>
                    </a:schemeClr>
                  </a:solidFill>
                  <a:latin typeface="Arial"/>
                </a:rPr>
                <a:t>S</a:t>
              </a:r>
            </a:p>
            <a:p>
              <a:pPr algn="ctr" eaLnBrk="0" hangingPunct="0"/>
              <a:r>
                <a:rPr lang="en-US">
                  <a:solidFill>
                    <a:schemeClr val="accent5">
                      <a:lumMod val="75000"/>
                    </a:schemeClr>
                  </a:solidFill>
                  <a:latin typeface="Arial"/>
                </a:rPr>
                <a:t>Shareholders</a:t>
              </a:r>
            </a:p>
          </p:txBody>
        </p:sp>
        <p:sp>
          <p:nvSpPr>
            <p:cNvPr id="20" name="Oval 7"/>
            <p:cNvSpPr>
              <a:spLocks noChangeArrowheads="1"/>
            </p:cNvSpPr>
            <p:nvPr/>
          </p:nvSpPr>
          <p:spPr bwMode="auto">
            <a:xfrm>
              <a:off x="4800599" y="1600220"/>
              <a:ext cx="1463675" cy="711200"/>
            </a:xfrm>
            <a:prstGeom prst="ellipse">
              <a:avLst/>
            </a:prstGeom>
            <a:solidFill>
              <a:schemeClr val="bg1"/>
            </a:solidFill>
            <a:ln w="9525">
              <a:solidFill>
                <a:srgbClr val="000000"/>
              </a:solidFill>
              <a:round/>
            </a:ln>
            <a:effectLst>
              <a:outerShdw blurRad="50800" dist="88900" dir="2700000" algn="tl" rotWithShape="0">
                <a:prstClr val="black">
                  <a:alpha val="40000"/>
                </a:prstClr>
              </a:outerShdw>
            </a:effectLst>
            <a:scene3d>
              <a:camera prst="orthographicFront"/>
              <a:lightRig rig="threePt" dir="t"/>
            </a:scene3d>
            <a:sp3d>
              <a:bevelT w="0" h="0" prst="angle"/>
            </a:sp3d>
          </p:spPr>
          <p:txBody>
            <a:bodyPr lIns="27432" tIns="0" rIns="27432" anchor="ctr" anchorCtr="0"/>
            <a:lstStyle/>
            <a:p>
              <a:pPr algn="ctr" eaLnBrk="0" hangingPunct="0"/>
              <a:r>
                <a:rPr lang="en-US">
                  <a:solidFill>
                    <a:schemeClr val="accent5">
                      <a:lumMod val="75000"/>
                    </a:schemeClr>
                  </a:solidFill>
                  <a:latin typeface="Arial"/>
                </a:rPr>
                <a:t>Purchaser </a:t>
              </a:r>
            </a:p>
            <a:p>
              <a:pPr algn="ctr" eaLnBrk="0" hangingPunct="0"/>
              <a:r>
                <a:rPr lang="en-US">
                  <a:solidFill>
                    <a:schemeClr val="accent5">
                      <a:lumMod val="75000"/>
                    </a:schemeClr>
                  </a:solidFill>
                  <a:latin typeface="Arial"/>
                </a:rPr>
                <a:t>Shareholder</a:t>
              </a:r>
            </a:p>
          </p:txBody>
        </p:sp>
        <p:sp>
          <p:nvSpPr>
            <p:cNvPr id="21" name="Rectangle 8"/>
            <p:cNvSpPr>
              <a:spLocks noChangeArrowheads="1"/>
            </p:cNvSpPr>
            <p:nvPr/>
          </p:nvSpPr>
          <p:spPr bwMode="auto">
            <a:xfrm>
              <a:off x="2209800" y="2933720"/>
              <a:ext cx="1463675" cy="800100"/>
            </a:xfrm>
            <a:prstGeom prst="rect">
              <a:avLst/>
            </a:prstGeom>
            <a:solidFill>
              <a:schemeClr val="bg1"/>
            </a:solidFill>
            <a:ln w="9525">
              <a:solidFill>
                <a:srgbClr val="000000"/>
              </a:solidFill>
              <a:round/>
            </a:ln>
            <a:effectLst>
              <a:outerShdw blurRad="50800" dist="88900" dir="2700000" algn="tl" rotWithShape="0">
                <a:prstClr val="black">
                  <a:alpha val="40000"/>
                </a:prstClr>
              </a:outerShdw>
            </a:effectLst>
            <a:scene3d>
              <a:camera prst="orthographicFront"/>
              <a:lightRig rig="threePt" dir="t"/>
            </a:scene3d>
            <a:sp3d>
              <a:bevelT w="0" h="0" prst="angle"/>
            </a:sp3d>
          </p:spPr>
          <p:txBody>
            <a:bodyPr lIns="27432" tIns="27432" rIns="27432" anchor="ctr" anchorCtr="0"/>
            <a:lstStyle/>
            <a:p>
              <a:pPr algn="ctr" eaLnBrk="0" hangingPunct="0"/>
              <a:r>
                <a:rPr lang="en-US">
                  <a:solidFill>
                    <a:schemeClr val="accent5">
                      <a:lumMod val="75000"/>
                    </a:schemeClr>
                  </a:solidFill>
                  <a:latin typeface="Arial"/>
                </a:rPr>
                <a:t>S Corp </a:t>
              </a:r>
            </a:p>
            <a:p>
              <a:pPr algn="ctr" eaLnBrk="0" hangingPunct="0"/>
              <a:r>
                <a:rPr lang="en-US">
                  <a:solidFill>
                    <a:schemeClr val="accent5">
                      <a:lumMod val="75000"/>
                    </a:schemeClr>
                  </a:solidFill>
                  <a:latin typeface="Arial"/>
                </a:rPr>
                <a:t>Seller</a:t>
              </a:r>
            </a:p>
            <a:p>
              <a:pPr algn="ctr" eaLnBrk="0" hangingPunct="0"/>
              <a:endParaRPr lang="en-US" b="0">
                <a:solidFill>
                  <a:srgbClr val="000000"/>
                </a:solidFill>
                <a:latin typeface="Arial"/>
              </a:endParaRPr>
            </a:p>
          </p:txBody>
        </p:sp>
        <p:sp>
          <p:nvSpPr>
            <p:cNvPr id="22" name="Rectangle 9"/>
            <p:cNvSpPr>
              <a:spLocks noChangeArrowheads="1"/>
            </p:cNvSpPr>
            <p:nvPr/>
          </p:nvSpPr>
          <p:spPr bwMode="auto">
            <a:xfrm>
              <a:off x="4800600" y="2933720"/>
              <a:ext cx="1463675" cy="800100"/>
            </a:xfrm>
            <a:prstGeom prst="rect">
              <a:avLst/>
            </a:prstGeom>
            <a:solidFill>
              <a:schemeClr val="bg1"/>
            </a:solidFill>
            <a:ln w="9525">
              <a:solidFill>
                <a:srgbClr val="000000"/>
              </a:solidFill>
              <a:round/>
            </a:ln>
            <a:effectLst>
              <a:outerShdw blurRad="50800" dist="88900" dir="2700000" algn="tl" rotWithShape="0">
                <a:prstClr val="black">
                  <a:alpha val="40000"/>
                </a:prstClr>
              </a:outerShdw>
            </a:effectLst>
            <a:scene3d>
              <a:camera prst="orthographicFront"/>
              <a:lightRig rig="threePt" dir="t"/>
            </a:scene3d>
            <a:sp3d>
              <a:bevelT w="0" h="0" prst="angle"/>
            </a:sp3d>
          </p:spPr>
          <p:txBody>
            <a:bodyPr lIns="27432" tIns="27432" rIns="27432" anchor="ctr" anchorCtr="0"/>
            <a:lstStyle/>
            <a:p>
              <a:pPr algn="ctr" eaLnBrk="0" hangingPunct="0"/>
              <a:r>
                <a:rPr lang="en-US">
                  <a:solidFill>
                    <a:schemeClr val="accent5">
                      <a:lumMod val="75000"/>
                    </a:schemeClr>
                  </a:solidFill>
                  <a:latin typeface="Arial"/>
                </a:rPr>
                <a:t>Acquisition</a:t>
              </a:r>
              <a:br>
                <a:rPr lang="en-US">
                  <a:solidFill>
                    <a:schemeClr val="accent5">
                      <a:lumMod val="75000"/>
                    </a:schemeClr>
                  </a:solidFill>
                  <a:latin typeface="Arial"/>
                </a:rPr>
              </a:br>
              <a:r>
                <a:rPr lang="en-US">
                  <a:solidFill>
                    <a:schemeClr val="accent5">
                      <a:lumMod val="75000"/>
                    </a:schemeClr>
                  </a:solidFill>
                  <a:latin typeface="Arial"/>
                </a:rPr>
                <a:t>Company</a:t>
              </a:r>
            </a:p>
          </p:txBody>
        </p:sp>
        <p:sp>
          <p:nvSpPr>
            <p:cNvPr id="23" name="Text Box 12"/>
            <p:cNvSpPr txBox="1">
              <a:spLocks noChangeArrowheads="1"/>
            </p:cNvSpPr>
            <p:nvPr/>
          </p:nvSpPr>
          <p:spPr bwMode="auto">
            <a:xfrm>
              <a:off x="3673475" y="3629045"/>
              <a:ext cx="1127123" cy="260350"/>
            </a:xfrm>
            <a:prstGeom prst="rect">
              <a:avLst/>
            </a:prstGeom>
            <a:noFill/>
            <a:ln w="9525">
              <a:noFill/>
              <a:miter lim="800000"/>
            </a:ln>
            <a:effectLst/>
          </p:spPr>
          <p:txBody>
            <a:bodyPr wrap="square">
              <a:spAutoFit/>
            </a:bodyPr>
            <a:lstStyle/>
            <a:p>
              <a:pPr algn="ctr"/>
              <a:r>
                <a:rPr lang="en-US" sz="1100" i="0">
                  <a:solidFill>
                    <a:schemeClr val="accent5">
                      <a:lumMod val="75000"/>
                    </a:schemeClr>
                  </a:solidFill>
                  <a:latin typeface="Arial"/>
                </a:rPr>
                <a:t>Assets</a:t>
              </a:r>
            </a:p>
          </p:txBody>
        </p:sp>
        <p:sp>
          <p:nvSpPr>
            <p:cNvPr id="24" name="Text Box 13"/>
            <p:cNvSpPr txBox="1">
              <a:spLocks noChangeArrowheads="1"/>
            </p:cNvSpPr>
            <p:nvPr/>
          </p:nvSpPr>
          <p:spPr bwMode="auto">
            <a:xfrm>
              <a:off x="3715917" y="3028776"/>
              <a:ext cx="1028699" cy="260350"/>
            </a:xfrm>
            <a:prstGeom prst="rect">
              <a:avLst/>
            </a:prstGeom>
            <a:noFill/>
            <a:ln w="9525">
              <a:noFill/>
              <a:miter lim="800000"/>
            </a:ln>
            <a:effectLst/>
          </p:spPr>
          <p:txBody>
            <a:bodyPr wrap="square">
              <a:spAutoFit/>
            </a:bodyPr>
            <a:lstStyle/>
            <a:p>
              <a:pPr algn="ctr"/>
              <a:r>
                <a:rPr lang="en-US" sz="1100" i="0">
                  <a:solidFill>
                    <a:schemeClr val="accent5">
                      <a:lumMod val="75000"/>
                    </a:schemeClr>
                  </a:solidFill>
                  <a:latin typeface="Arial"/>
                </a:rPr>
                <a:t>Cash</a:t>
              </a:r>
            </a:p>
          </p:txBody>
        </p:sp>
      </p:grpSp>
      <p:sp>
        <p:nvSpPr>
          <p:cNvPr id="5" name="Slide Number Placeholder 4"/>
          <p:cNvSpPr>
            <a:spLocks noGrp="1"/>
          </p:cNvSpPr>
          <p:nvPr>
            <p:ph type="sldNum" sz="quarter" idx="12"/>
          </p:nvPr>
        </p:nvSpPr>
        <p:spPr/>
        <p:txBody>
          <a:bodyPr/>
          <a:lstStyle/>
          <a:p>
            <a:pPr>
              <a:defRPr/>
            </a:pPr>
            <a:fld id="{E2D1B1DA-5660-41BF-914E-3C6F76670746}" type="slidenum">
              <a:rPr lang="en-US" smtClean="0"/>
              <a:pPr>
                <a:defRPr/>
              </a:pPr>
              <a:t>56</a:t>
            </a:fld>
            <a:endParaRPr lang="en-US"/>
          </a:p>
        </p:txBody>
      </p:sp>
    </p:spTree>
    <p:extLst>
      <p:ext uri="{BB962C8B-B14F-4D97-AF65-F5344CB8AC3E}">
        <p14:creationId xmlns:p14="http://schemas.microsoft.com/office/powerpoint/2010/main" val="1921080051"/>
      </p:ext>
    </p:extLst>
  </p:cSld>
  <p:clrMapOvr>
    <a:masterClrMapping/>
  </p:clrMapOvr>
  <p:transition spd="med">
    <p:pull dir="l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852" y="253670"/>
            <a:ext cx="8259147" cy="948812"/>
          </a:xfrm>
        </p:spPr>
        <p:txBody>
          <a:bodyPr/>
          <a:lstStyle/>
          <a:p>
            <a:r>
              <a:rPr lang="en-US" sz="2600" dirty="0"/>
              <a:t> </a:t>
            </a:r>
            <a:r>
              <a:rPr lang="en-US" sz="2400" dirty="0"/>
              <a:t>Taxable Asset Sale – Case Study I –C Corporation with Significant Goodwill or S Corporation with Built-in Gain Tax Exposure </a:t>
            </a:r>
            <a:br>
              <a:rPr lang="en-US" dirty="0"/>
            </a:br>
            <a:endParaRPr lang="en-US" dirty="0"/>
          </a:p>
        </p:txBody>
      </p:sp>
      <p:sp>
        <p:nvSpPr>
          <p:cNvPr id="3" name="Content Placeholder 2"/>
          <p:cNvSpPr>
            <a:spLocks noGrp="1"/>
          </p:cNvSpPr>
          <p:nvPr>
            <p:ph idx="1"/>
          </p:nvPr>
        </p:nvSpPr>
        <p:spPr>
          <a:xfrm>
            <a:off x="503852" y="1366640"/>
            <a:ext cx="8052320" cy="4334364"/>
          </a:xfrm>
        </p:spPr>
        <p:txBody>
          <a:bodyPr/>
          <a:lstStyle/>
          <a:p>
            <a:pPr marL="0" indent="0" algn="just">
              <a:spcBef>
                <a:spcPts val="1200"/>
              </a:spcBef>
              <a:spcAft>
                <a:spcPct val="0"/>
              </a:spcAft>
              <a:buClr>
                <a:schemeClr val="accent5">
                  <a:lumMod val="75000"/>
                </a:schemeClr>
              </a:buClr>
              <a:buSzPct val="125000"/>
              <a:buNone/>
            </a:pPr>
            <a:r>
              <a:rPr lang="en-US" sz="2200">
                <a:solidFill>
                  <a:schemeClr val="accent5">
                    <a:lumMod val="75000"/>
                  </a:schemeClr>
                </a:solidFill>
              </a:rPr>
              <a:t>C corporation target with significant goodwill that can be attributed to shareholders without non-compete agreements. Types of businesses where this is likely to be found:</a:t>
            </a:r>
          </a:p>
          <a:p>
            <a:pPr marL="0" indent="0" algn="just">
              <a:spcAft>
                <a:spcPct val="0"/>
              </a:spcAft>
              <a:buClr>
                <a:schemeClr val="accent5">
                  <a:lumMod val="75000"/>
                </a:schemeClr>
              </a:buClr>
              <a:buSzPct val="125000"/>
              <a:buNone/>
            </a:pPr>
            <a:endParaRPr lang="en-US" sz="2200">
              <a:solidFill>
                <a:schemeClr val="accent5">
                  <a:lumMod val="75000"/>
                </a:schemeClr>
              </a:solidFill>
            </a:endParaRPr>
          </a:p>
          <a:p>
            <a:pPr marL="596900" indent="-363538" fontAlgn="base">
              <a:buClr>
                <a:schemeClr val="accent5">
                  <a:lumMod val="75000"/>
                </a:schemeClr>
              </a:buClr>
            </a:pPr>
            <a:r>
              <a:rPr lang="en-US" sz="2200">
                <a:solidFill>
                  <a:schemeClr val="accent5">
                    <a:lumMod val="75000"/>
                  </a:schemeClr>
                </a:solidFill>
              </a:rPr>
              <a:t>Closely Held Businesses</a:t>
            </a:r>
          </a:p>
          <a:p>
            <a:pPr marL="969963" lvl="1" indent="-344488" algn="just" fontAlgn="base">
              <a:buClr>
                <a:schemeClr val="accent5">
                  <a:lumMod val="75000"/>
                </a:schemeClr>
              </a:buClr>
            </a:pPr>
            <a:r>
              <a:rPr lang="en-US">
                <a:solidFill>
                  <a:schemeClr val="accent5">
                    <a:lumMod val="75000"/>
                  </a:schemeClr>
                </a:solidFill>
              </a:rPr>
              <a:t>Shareholder must be intimately involved in the business. Otherwise, any goodwill is due to the work of others.</a:t>
            </a:r>
          </a:p>
          <a:p>
            <a:pPr marL="969963" lvl="1" indent="-344488" algn="just" fontAlgn="base">
              <a:buClr>
                <a:schemeClr val="accent5">
                  <a:lumMod val="75000"/>
                </a:schemeClr>
              </a:buClr>
            </a:pPr>
            <a:r>
              <a:rPr lang="en-US">
                <a:solidFill>
                  <a:schemeClr val="accent5">
                    <a:lumMod val="75000"/>
                  </a:schemeClr>
                </a:solidFill>
              </a:rPr>
              <a:t>Contrast with large publicly held corporation where owners (shareholders) relinquish control</a:t>
            </a:r>
          </a:p>
          <a:p>
            <a:pPr marL="596900" indent="-363538" algn="just" fontAlgn="base">
              <a:buClr>
                <a:schemeClr val="accent5">
                  <a:lumMod val="75000"/>
                </a:schemeClr>
              </a:buClr>
            </a:pPr>
            <a:r>
              <a:rPr lang="en-US" sz="2200">
                <a:solidFill>
                  <a:schemeClr val="accent5">
                    <a:lumMod val="75000"/>
                  </a:schemeClr>
                </a:solidFill>
              </a:rPr>
              <a:t>Technical, Specialized, or Professional Businesses</a:t>
            </a:r>
          </a:p>
          <a:p>
            <a:pPr marL="596900" indent="-363538" algn="just" fontAlgn="base">
              <a:buClr>
                <a:schemeClr val="accent5">
                  <a:lumMod val="75000"/>
                </a:schemeClr>
              </a:buClr>
            </a:pPr>
            <a:r>
              <a:rPr lang="en-US" sz="2200">
                <a:solidFill>
                  <a:schemeClr val="accent5">
                    <a:lumMod val="75000"/>
                  </a:schemeClr>
                </a:solidFill>
              </a:rPr>
              <a:t>Businesses with Customers or Suppliers</a:t>
            </a:r>
          </a:p>
          <a:p>
            <a:pPr marL="288925" indent="-288925" algn="just">
              <a:spcBef>
                <a:spcPts val="1200"/>
              </a:spcBef>
              <a:spcAft>
                <a:spcPct val="0"/>
              </a:spcAft>
              <a:buClr>
                <a:schemeClr val="accent5">
                  <a:lumMod val="75000"/>
                </a:schemeClr>
              </a:buClr>
              <a:buSzPct val="125000"/>
            </a:pPr>
            <a:endParaRPr lang="en-US" sz="2000" b="1">
              <a:solidFill>
                <a:schemeClr val="accent5">
                  <a:lumMod val="75000"/>
                </a:schemeClr>
              </a:solidFill>
            </a:endParaRPr>
          </a:p>
          <a:p>
            <a:endParaRPr lang="en-US"/>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57</a:t>
            </a:fld>
            <a:endParaRPr lang="en-US"/>
          </a:p>
        </p:txBody>
      </p:sp>
    </p:spTree>
    <p:extLst>
      <p:ext uri="{BB962C8B-B14F-4D97-AF65-F5344CB8AC3E}">
        <p14:creationId xmlns:p14="http://schemas.microsoft.com/office/powerpoint/2010/main" val="115041469"/>
      </p:ext>
    </p:extLst>
  </p:cSld>
  <p:clrMapOvr>
    <a:masterClrMapping/>
  </p:clrMapOvr>
  <p:transition spd="med">
    <p:pull dir="lu"/>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426298"/>
            <a:ext cx="8381999" cy="653143"/>
          </a:xfrm>
        </p:spPr>
        <p:txBody>
          <a:bodyPr/>
          <a:lstStyle/>
          <a:p>
            <a:r>
              <a:rPr lang="en-US" sz="2400" dirty="0"/>
              <a:t>Taxable Asset Sale – Case Study I –C Corporation with Significant Goodwill or S Corporation with Built-in Gain Tax Exposure</a:t>
            </a:r>
            <a:br>
              <a:rPr lang="en-US" dirty="0"/>
            </a:br>
            <a:endParaRPr lang="en-US" dirty="0"/>
          </a:p>
        </p:txBody>
      </p:sp>
      <p:sp>
        <p:nvSpPr>
          <p:cNvPr id="3" name="Content Placeholder 2"/>
          <p:cNvSpPr>
            <a:spLocks noGrp="1"/>
          </p:cNvSpPr>
          <p:nvPr>
            <p:ph idx="1"/>
          </p:nvPr>
        </p:nvSpPr>
        <p:spPr>
          <a:xfrm>
            <a:off x="391886" y="1351771"/>
            <a:ext cx="8164286" cy="4866149"/>
          </a:xfrm>
        </p:spPr>
        <p:txBody>
          <a:bodyPr/>
          <a:lstStyle/>
          <a:p>
            <a:pPr marL="288925" lvl="0" indent="-288925" algn="just" fontAlgn="base">
              <a:buClr>
                <a:schemeClr val="accent5">
                  <a:lumMod val="75000"/>
                </a:schemeClr>
              </a:buClr>
            </a:pPr>
            <a:r>
              <a:rPr lang="en-US" sz="2000" dirty="0">
                <a:solidFill>
                  <a:schemeClr val="accent5">
                    <a:lumMod val="75000"/>
                  </a:schemeClr>
                </a:solidFill>
              </a:rPr>
              <a:t>Personal goodwill is likely to be present when business relationships were developed and maintained by a single proprietor, when others do not develop business relationships, and the nature of relationships is personal to that individual. See</a:t>
            </a:r>
            <a:r>
              <a:rPr lang="en-US" sz="2000" i="1" dirty="0">
                <a:solidFill>
                  <a:schemeClr val="accent5">
                    <a:lumMod val="75000"/>
                  </a:schemeClr>
                </a:solidFill>
              </a:rPr>
              <a:t> Martin Ice Cream Co. v. Commissioner</a:t>
            </a:r>
            <a:r>
              <a:rPr lang="en-US" sz="2000" dirty="0">
                <a:solidFill>
                  <a:schemeClr val="accent5">
                    <a:lumMod val="75000"/>
                  </a:schemeClr>
                </a:solidFill>
              </a:rPr>
              <a:t>. 110 T.C. 189 (1998). See also, </a:t>
            </a:r>
            <a:r>
              <a:rPr lang="en-US" sz="2000" i="1" dirty="0">
                <a:solidFill>
                  <a:schemeClr val="accent5">
                    <a:lumMod val="75000"/>
                  </a:schemeClr>
                </a:solidFill>
              </a:rPr>
              <a:t>Cullen v. Commissioner</a:t>
            </a:r>
            <a:r>
              <a:rPr lang="en-US" sz="2000" dirty="0">
                <a:solidFill>
                  <a:schemeClr val="accent5">
                    <a:lumMod val="75000"/>
                  </a:schemeClr>
                </a:solidFill>
              </a:rPr>
              <a:t>, 14 T.C. 368 (1950); </a:t>
            </a:r>
            <a:r>
              <a:rPr lang="en-US" sz="2000" i="1" dirty="0">
                <a:solidFill>
                  <a:schemeClr val="accent5">
                    <a:lumMod val="75000"/>
                  </a:schemeClr>
                </a:solidFill>
              </a:rPr>
              <a:t>MacDonald v. Commissioner</a:t>
            </a:r>
            <a:r>
              <a:rPr lang="en-US" sz="2000" dirty="0">
                <a:solidFill>
                  <a:schemeClr val="accent5">
                    <a:lumMod val="75000"/>
                  </a:schemeClr>
                </a:solidFill>
              </a:rPr>
              <a:t>, 3 T.C. 720 (1944); </a:t>
            </a:r>
            <a:r>
              <a:rPr lang="en-US" sz="2000" dirty="0" err="1">
                <a:solidFill>
                  <a:schemeClr val="accent5">
                    <a:lumMod val="75000"/>
                  </a:schemeClr>
                </a:solidFill>
              </a:rPr>
              <a:t>Bross</a:t>
            </a:r>
            <a:r>
              <a:rPr lang="en-US" sz="2000" dirty="0">
                <a:solidFill>
                  <a:schemeClr val="accent5">
                    <a:lumMod val="75000"/>
                  </a:schemeClr>
                </a:solidFill>
              </a:rPr>
              <a:t> Trucking, Inc. v. Commissioner, T.C. Memo. 2014-107. </a:t>
            </a:r>
          </a:p>
          <a:p>
            <a:pPr marL="288925" lvl="0" indent="-288925" algn="just" fontAlgn="base">
              <a:buClr>
                <a:schemeClr val="accent5">
                  <a:lumMod val="75000"/>
                </a:schemeClr>
              </a:buClr>
            </a:pPr>
            <a:r>
              <a:rPr lang="en-US" sz="2000" dirty="0">
                <a:solidFill>
                  <a:schemeClr val="accent5">
                    <a:lumMod val="75000"/>
                  </a:schemeClr>
                </a:solidFill>
              </a:rPr>
              <a:t>Absence of a non-compete agreement between the individual and the target company is important to establish that value should be attributable to personal goodwill (otherwise, it is corporate goodwill) </a:t>
            </a:r>
            <a:r>
              <a:rPr lang="en-US" sz="2000" i="1" dirty="0">
                <a:solidFill>
                  <a:schemeClr val="accent5">
                    <a:lumMod val="75000"/>
                  </a:schemeClr>
                </a:solidFill>
              </a:rPr>
              <a:t>Martin. </a:t>
            </a:r>
            <a:r>
              <a:rPr lang="en-US" sz="2000" dirty="0">
                <a:solidFill>
                  <a:schemeClr val="accent5">
                    <a:lumMod val="75000"/>
                  </a:schemeClr>
                </a:solidFill>
              </a:rPr>
              <a:t>See also, T.A.M. 2002-44-009 (July 18, 2002). </a:t>
            </a:r>
          </a:p>
          <a:p>
            <a:pPr marL="288925" lvl="0" indent="-288925" algn="just" fontAlgn="base">
              <a:buClr>
                <a:schemeClr val="accent5">
                  <a:lumMod val="75000"/>
                </a:schemeClr>
              </a:buClr>
            </a:pPr>
            <a:r>
              <a:rPr lang="en-US" sz="2000" dirty="0">
                <a:solidFill>
                  <a:schemeClr val="accent5">
                    <a:lumMod val="75000"/>
                  </a:schemeClr>
                </a:solidFill>
              </a:rPr>
              <a:t>In </a:t>
            </a:r>
            <a:r>
              <a:rPr lang="en-US" sz="2000" i="1" dirty="0">
                <a:solidFill>
                  <a:schemeClr val="accent5">
                    <a:lumMod val="75000"/>
                  </a:schemeClr>
                </a:solidFill>
              </a:rPr>
              <a:t>Howard v. United States</a:t>
            </a:r>
            <a:r>
              <a:rPr lang="en-US" sz="2000" dirty="0">
                <a:solidFill>
                  <a:schemeClr val="accent5">
                    <a:lumMod val="75000"/>
                  </a:schemeClr>
                </a:solidFill>
              </a:rPr>
              <a:t>, 448 </a:t>
            </a:r>
            <a:r>
              <a:rPr lang="en-US" sz="2000" dirty="0" err="1">
                <a:solidFill>
                  <a:schemeClr val="accent5">
                    <a:lumMod val="75000"/>
                  </a:schemeClr>
                </a:solidFill>
              </a:rPr>
              <a:t>Fed.Appx</a:t>
            </a:r>
            <a:r>
              <a:rPr lang="en-US" sz="2000" dirty="0">
                <a:solidFill>
                  <a:schemeClr val="accent5">
                    <a:lumMod val="75000"/>
                  </a:schemeClr>
                </a:solidFill>
              </a:rPr>
              <a:t>. 752 (9th Cir. 2011), broad language of non-compete meant, in the court’s view that there was no personal goodwill, even though the non-compete was entered into by a sole shareholder and his corporation. </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58</a:t>
            </a:fld>
            <a:endParaRPr lang="en-US"/>
          </a:p>
        </p:txBody>
      </p:sp>
    </p:spTree>
    <p:extLst>
      <p:ext uri="{BB962C8B-B14F-4D97-AF65-F5344CB8AC3E}">
        <p14:creationId xmlns:p14="http://schemas.microsoft.com/office/powerpoint/2010/main" val="1575844331"/>
      </p:ext>
    </p:extLst>
  </p:cSld>
  <p:clrMapOvr>
    <a:masterClrMapping/>
  </p:clrMapOvr>
  <p:transition spd="med">
    <p:pull dir="lu"/>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26298"/>
            <a:ext cx="8305799" cy="653143"/>
          </a:xfrm>
        </p:spPr>
        <p:txBody>
          <a:bodyPr/>
          <a:lstStyle/>
          <a:p>
            <a:r>
              <a:rPr lang="en-US" sz="2600" dirty="0"/>
              <a:t>Case Study II–Maximizing Expensing of Qualified Property under 2017 Tax Act</a:t>
            </a:r>
            <a:br>
              <a:rPr lang="en-US" dirty="0"/>
            </a:br>
            <a:endParaRPr lang="en-US" dirty="0"/>
          </a:p>
        </p:txBody>
      </p:sp>
      <p:sp>
        <p:nvSpPr>
          <p:cNvPr id="3" name="Content Placeholder 2"/>
          <p:cNvSpPr>
            <a:spLocks noGrp="1"/>
          </p:cNvSpPr>
          <p:nvPr>
            <p:ph idx="1"/>
          </p:nvPr>
        </p:nvSpPr>
        <p:spPr>
          <a:xfrm>
            <a:off x="457199" y="1239805"/>
            <a:ext cx="8098972" cy="5091326"/>
          </a:xfrm>
        </p:spPr>
        <p:txBody>
          <a:bodyPr/>
          <a:lstStyle/>
          <a:p>
            <a:pPr marL="0" indent="0" algn="just">
              <a:spcAft>
                <a:spcPts val="1000"/>
              </a:spcAft>
              <a:buNone/>
            </a:pPr>
            <a:r>
              <a:rPr lang="en-US" sz="2000" dirty="0">
                <a:solidFill>
                  <a:schemeClr val="accent5">
                    <a:lumMod val="75000"/>
                  </a:schemeClr>
                </a:solidFill>
              </a:rPr>
              <a:t>An Asset Purchase may be attractive to a Purchaser where value of tangible assets (i.e., furniture, fixtures and equipment or FFE) is significant as compared to goodwill component. Commencing in 2018, the 2017 Tax Act allows full expensing (100% deduction) of the cost of “qualified property,” including depreciable tangible assets, such as machinery and equipment with a recovery period of 20 years or less.  The 100% deduction is available for five years, then reduced by 20% per year and phased out as follows:</a:t>
            </a:r>
          </a:p>
          <a:p>
            <a:pPr marL="569913" indent="-336550" algn="just">
              <a:spcAft>
                <a:spcPts val="1000"/>
              </a:spcAft>
              <a:buClr>
                <a:schemeClr val="accent5">
                  <a:lumMod val="75000"/>
                </a:schemeClr>
              </a:buClr>
            </a:pPr>
            <a:r>
              <a:rPr lang="en-US" sz="2000" dirty="0">
                <a:solidFill>
                  <a:schemeClr val="accent5">
                    <a:lumMod val="75000"/>
                  </a:schemeClr>
                </a:solidFill>
              </a:rPr>
              <a:t>For property placed in service in 2023, 80%.</a:t>
            </a:r>
          </a:p>
          <a:p>
            <a:pPr marL="569913" indent="-336550" algn="just">
              <a:spcAft>
                <a:spcPts val="1000"/>
              </a:spcAft>
              <a:buClr>
                <a:schemeClr val="accent5">
                  <a:lumMod val="75000"/>
                </a:schemeClr>
              </a:buClr>
            </a:pPr>
            <a:r>
              <a:rPr lang="en-US" sz="2000" dirty="0">
                <a:solidFill>
                  <a:schemeClr val="accent5">
                    <a:lumMod val="75000"/>
                  </a:schemeClr>
                </a:solidFill>
              </a:rPr>
              <a:t>For property placed in service in 2024, 60%.</a:t>
            </a:r>
          </a:p>
          <a:p>
            <a:pPr marL="569913" indent="-336550" algn="just">
              <a:spcAft>
                <a:spcPts val="1000"/>
              </a:spcAft>
              <a:buClr>
                <a:schemeClr val="accent5">
                  <a:lumMod val="75000"/>
                </a:schemeClr>
              </a:buClr>
            </a:pPr>
            <a:r>
              <a:rPr lang="en-US" sz="2000" dirty="0">
                <a:solidFill>
                  <a:schemeClr val="accent5">
                    <a:lumMod val="75000"/>
                  </a:schemeClr>
                </a:solidFill>
              </a:rPr>
              <a:t>For property placed in service in 2025, 40%.</a:t>
            </a:r>
          </a:p>
          <a:p>
            <a:pPr marL="569913" indent="-336550" algn="just">
              <a:buClr>
                <a:schemeClr val="accent5">
                  <a:lumMod val="75000"/>
                </a:schemeClr>
              </a:buClr>
            </a:pPr>
            <a:r>
              <a:rPr lang="en-US" sz="2000" dirty="0">
                <a:solidFill>
                  <a:schemeClr val="accent5">
                    <a:lumMod val="75000"/>
                  </a:schemeClr>
                </a:solidFill>
              </a:rPr>
              <a:t>For property placed in service in 2026,  20%.</a:t>
            </a:r>
          </a:p>
          <a:p>
            <a:pPr marL="569913" indent="-336550" algn="just">
              <a:buClr>
                <a:schemeClr val="accent5">
                  <a:lumMod val="75000"/>
                </a:schemeClr>
              </a:buClr>
            </a:pPr>
            <a:r>
              <a:rPr lang="en-US" sz="2000" dirty="0">
                <a:solidFill>
                  <a:schemeClr val="accent5">
                    <a:lumMod val="75000"/>
                  </a:schemeClr>
                </a:solidFill>
              </a:rPr>
              <a:t>Thereafter, normal depreciation rules apply.    </a:t>
            </a:r>
          </a:p>
          <a:p>
            <a:pPr marL="569913" indent="-336550" algn="just">
              <a:buClr>
                <a:schemeClr val="accent5">
                  <a:lumMod val="75000"/>
                </a:schemeClr>
              </a:buClr>
            </a:pPr>
            <a:r>
              <a:rPr lang="en-US" sz="2000" dirty="0">
                <a:solidFill>
                  <a:schemeClr val="accent5">
                    <a:lumMod val="75000"/>
                  </a:schemeClr>
                </a:solidFill>
              </a:rPr>
              <a:t>Comment: This can be a driving factor in structuring an asset or deemed asset acquisition. </a:t>
            </a:r>
          </a:p>
          <a:p>
            <a:pPr marL="0" indent="0" algn="just">
              <a:spcBef>
                <a:spcPts val="1200"/>
              </a:spcBef>
              <a:spcAft>
                <a:spcPct val="0"/>
              </a:spcAft>
              <a:buClr>
                <a:schemeClr val="accent5">
                  <a:lumMod val="75000"/>
                </a:schemeClr>
              </a:buClr>
              <a:buSzPct val="125000"/>
              <a:buNone/>
            </a:pPr>
            <a:endParaRPr lang="en-US" sz="20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59</a:t>
            </a:fld>
            <a:endParaRPr lang="en-US"/>
          </a:p>
        </p:txBody>
      </p:sp>
    </p:spTree>
    <p:extLst>
      <p:ext uri="{BB962C8B-B14F-4D97-AF65-F5344CB8AC3E}">
        <p14:creationId xmlns:p14="http://schemas.microsoft.com/office/powerpoint/2010/main" val="3068820986"/>
      </p:ext>
    </p:extLst>
  </p:cSld>
  <p:clrMapOvr>
    <a:masterClrMapping/>
  </p:clrMapOvr>
  <p:transition spd="med">
    <p:pull dir="l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788" y="0"/>
            <a:ext cx="8035212" cy="1066800"/>
          </a:xfrm>
        </p:spPr>
        <p:txBody>
          <a:bodyPr/>
          <a:lstStyle/>
          <a:p>
            <a:r>
              <a:rPr lang="en-US" sz="2400" b="1" dirty="0"/>
              <a:t>Structuring Mergers, Acquisitions, and Private Equity Recaps When the Target is an S Corporation – Repeal of the Corporate AMT</a:t>
            </a:r>
          </a:p>
        </p:txBody>
      </p:sp>
      <p:sp>
        <p:nvSpPr>
          <p:cNvPr id="3" name="Content Placeholder 2"/>
          <p:cNvSpPr>
            <a:spLocks noGrp="1"/>
          </p:cNvSpPr>
          <p:nvPr>
            <p:ph idx="1"/>
          </p:nvPr>
        </p:nvSpPr>
        <p:spPr>
          <a:xfrm>
            <a:off x="343677" y="1530798"/>
            <a:ext cx="8296469" cy="5022850"/>
          </a:xfrm>
        </p:spPr>
        <p:txBody>
          <a:bodyPr/>
          <a:lstStyle/>
          <a:p>
            <a:pPr marL="344488" lvl="1" indent="0" algn="just">
              <a:spcBef>
                <a:spcPts val="1200"/>
              </a:spcBef>
              <a:buClr>
                <a:schemeClr val="accent5">
                  <a:lumMod val="75000"/>
                </a:schemeClr>
              </a:buClr>
              <a:buNone/>
            </a:pPr>
            <a:r>
              <a:rPr lang="en-US" sz="2400">
                <a:solidFill>
                  <a:schemeClr val="accent5">
                    <a:lumMod val="75000"/>
                  </a:schemeClr>
                </a:solidFill>
              </a:rPr>
              <a:t>The corporate AMT is repealed by the TCJA. </a:t>
            </a:r>
          </a:p>
          <a:p>
            <a:pPr marL="344488" lvl="1" indent="0" algn="just">
              <a:spcBef>
                <a:spcPts val="1200"/>
              </a:spcBef>
              <a:buClr>
                <a:schemeClr val="accent5">
                  <a:lumMod val="75000"/>
                </a:schemeClr>
              </a:buClr>
              <a:buNone/>
            </a:pPr>
            <a:r>
              <a:rPr lang="en-US" sz="2400">
                <a:solidFill>
                  <a:schemeClr val="accent5">
                    <a:lumMod val="75000"/>
                  </a:schemeClr>
                </a:solidFill>
              </a:rPr>
              <a:t>Existing C-AMT credits are refundable for any tax year beginning after 2017 and prior to 2022 in an amount equal to 50% (100% for tax years beginning in 2021) of the excess of the minimum tax credit for the taxable year over the amount of the credit allowable for the year against regular tax liability.</a:t>
            </a:r>
          </a:p>
          <a:p>
            <a:pPr marL="344488" lvl="1" indent="0" algn="just">
              <a:spcBef>
                <a:spcPts val="1200"/>
              </a:spcBef>
              <a:spcAft>
                <a:spcPts val="1800"/>
              </a:spcAft>
              <a:buClr>
                <a:schemeClr val="accent5">
                  <a:lumMod val="75000"/>
                </a:schemeClr>
              </a:buClr>
              <a:buNone/>
            </a:pPr>
            <a:r>
              <a:rPr lang="en-US" sz="2400">
                <a:solidFill>
                  <a:schemeClr val="accent5">
                    <a:lumMod val="75000"/>
                  </a:schemeClr>
                </a:solidFill>
              </a:rPr>
              <a:t>In place of the corporate alternative minimum tax, the TCJA enacted a base erosion minimum tax to prevent companies from stripping earnings out of the U.S. through payments to foreign affiliates that are deductible for U.S. tax purposes.</a:t>
            </a:r>
          </a:p>
          <a:p>
            <a:pPr marL="344488" lvl="1" indent="0">
              <a:spcBef>
                <a:spcPts val="1200"/>
              </a:spcBef>
              <a:spcAft>
                <a:spcPts val="1800"/>
              </a:spcAft>
              <a:buClr>
                <a:schemeClr val="accent5">
                  <a:lumMod val="75000"/>
                </a:schemeClr>
              </a:buClr>
              <a:buNone/>
            </a:pPr>
            <a:endParaRPr lang="en-US" sz="2800" b="1">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6</a:t>
            </a:fld>
            <a:endParaRPr lang="en-US">
              <a:latin typeface="Arial" pitchFamily="34" charset="0"/>
              <a:cs typeface="Arial" pitchFamily="34" charset="0"/>
            </a:endParaRPr>
          </a:p>
        </p:txBody>
      </p:sp>
    </p:spTree>
    <p:extLst>
      <p:ext uri="{BB962C8B-B14F-4D97-AF65-F5344CB8AC3E}">
        <p14:creationId xmlns:p14="http://schemas.microsoft.com/office/powerpoint/2010/main" val="1006738909"/>
      </p:ext>
    </p:extLst>
  </p:cSld>
  <p:clrMapOvr>
    <a:masterClrMapping/>
  </p:clrMapOvr>
  <p:transition spd="med">
    <p:pull dir="lu"/>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22" y="0"/>
            <a:ext cx="8268478" cy="1066800"/>
          </a:xfrm>
        </p:spPr>
        <p:txBody>
          <a:bodyPr/>
          <a:lstStyle/>
          <a:p>
            <a:r>
              <a:rPr lang="en-US" sz="2600"/>
              <a:t>Cost Recovery and Expensing of Business Assets</a:t>
            </a:r>
          </a:p>
        </p:txBody>
      </p:sp>
      <p:sp>
        <p:nvSpPr>
          <p:cNvPr id="3" name="Content Placeholder 2"/>
          <p:cNvSpPr>
            <a:spLocks noGrp="1"/>
          </p:cNvSpPr>
          <p:nvPr>
            <p:ph idx="1"/>
          </p:nvPr>
        </p:nvSpPr>
        <p:spPr>
          <a:xfrm>
            <a:off x="494522" y="1425640"/>
            <a:ext cx="7899530" cy="4154066"/>
          </a:xfrm>
        </p:spPr>
        <p:txBody>
          <a:bodyPr/>
          <a:lstStyle/>
          <a:p>
            <a:pPr marL="0" indent="0" algn="just">
              <a:buClr>
                <a:schemeClr val="accent5">
                  <a:lumMod val="75000"/>
                </a:schemeClr>
              </a:buClr>
              <a:buNone/>
            </a:pPr>
            <a:r>
              <a:rPr lang="en-US" sz="2200">
                <a:solidFill>
                  <a:schemeClr val="accent5">
                    <a:lumMod val="75000"/>
                  </a:schemeClr>
                </a:solidFill>
              </a:rPr>
              <a:t>For property with longer production periods (over 20 years) placed in service after September 27, 2017, and before January 1, 2024, 100%:</a:t>
            </a:r>
          </a:p>
          <a:p>
            <a:pPr marL="569913" indent="-336550" algn="just">
              <a:buClr>
                <a:schemeClr val="accent5">
                  <a:lumMod val="75000"/>
                </a:schemeClr>
              </a:buClr>
            </a:pPr>
            <a:r>
              <a:rPr lang="en-US" sz="2200">
                <a:solidFill>
                  <a:schemeClr val="accent5">
                    <a:lumMod val="75000"/>
                  </a:schemeClr>
                </a:solidFill>
              </a:rPr>
              <a:t>For property place in service in 2024, 80%.</a:t>
            </a:r>
          </a:p>
          <a:p>
            <a:pPr marL="569913" indent="-336550" algn="just">
              <a:buClr>
                <a:schemeClr val="accent5">
                  <a:lumMod val="75000"/>
                </a:schemeClr>
              </a:buClr>
            </a:pPr>
            <a:r>
              <a:rPr lang="en-US" sz="2200">
                <a:solidFill>
                  <a:schemeClr val="accent5">
                    <a:lumMod val="75000"/>
                  </a:schemeClr>
                </a:solidFill>
              </a:rPr>
              <a:t>For property place in service in 2025, 60%.</a:t>
            </a:r>
          </a:p>
          <a:p>
            <a:pPr marL="569913" indent="-336550" algn="just">
              <a:buClr>
                <a:schemeClr val="accent5">
                  <a:lumMod val="75000"/>
                </a:schemeClr>
              </a:buClr>
            </a:pPr>
            <a:r>
              <a:rPr lang="en-US" sz="2200">
                <a:solidFill>
                  <a:schemeClr val="accent5">
                    <a:lumMod val="75000"/>
                  </a:schemeClr>
                </a:solidFill>
              </a:rPr>
              <a:t>For property placed in service in 2026, 40%.</a:t>
            </a:r>
          </a:p>
          <a:p>
            <a:pPr marL="569913" indent="-336550" algn="just">
              <a:buClr>
                <a:schemeClr val="accent5">
                  <a:lumMod val="75000"/>
                </a:schemeClr>
              </a:buClr>
            </a:pPr>
            <a:r>
              <a:rPr lang="en-US" sz="2200">
                <a:solidFill>
                  <a:schemeClr val="accent5">
                    <a:lumMod val="75000"/>
                  </a:schemeClr>
                </a:solidFill>
              </a:rPr>
              <a:t>For property placed in service in 2027, 20%</a:t>
            </a:r>
          </a:p>
          <a:p>
            <a:pPr marL="569913" indent="-336550" algn="just">
              <a:buClr>
                <a:schemeClr val="accent5">
                  <a:lumMod val="75000"/>
                </a:schemeClr>
              </a:buClr>
            </a:pPr>
            <a:r>
              <a:rPr lang="en-US" sz="2200">
                <a:solidFill>
                  <a:schemeClr val="accent5">
                    <a:lumMod val="75000"/>
                  </a:schemeClr>
                </a:solidFill>
              </a:rPr>
              <a:t>Thereafter, normal depreciation rules apply.</a:t>
            </a:r>
          </a:p>
          <a:p>
            <a:endParaRPr lang="en-US" sz="2000"/>
          </a:p>
        </p:txBody>
      </p:sp>
      <p:sp>
        <p:nvSpPr>
          <p:cNvPr id="4" name="Slide Number Placeholder 3"/>
          <p:cNvSpPr>
            <a:spLocks noGrp="1"/>
          </p:cNvSpPr>
          <p:nvPr>
            <p:ph type="sldNum" sz="quarter" idx="12"/>
          </p:nvPr>
        </p:nvSpPr>
        <p:spPr>
          <a:xfrm>
            <a:off x="3987087" y="6538297"/>
            <a:ext cx="914400" cy="155448"/>
          </a:xfrm>
        </p:spPr>
        <p:txBody>
          <a:bodyPr/>
          <a:lstStyle/>
          <a:p>
            <a:pPr>
              <a:defRPr/>
            </a:pPr>
            <a:fld id="{E2D1B1DA-5660-41BF-914E-3C6F76670746}" type="slidenum">
              <a:rPr lang="en-US" smtClean="0"/>
              <a:pPr>
                <a:defRPr/>
              </a:pPr>
              <a:t>60</a:t>
            </a:fld>
            <a:endParaRPr lang="en-US"/>
          </a:p>
        </p:txBody>
      </p:sp>
    </p:spTree>
    <p:extLst>
      <p:ext uri="{BB962C8B-B14F-4D97-AF65-F5344CB8AC3E}">
        <p14:creationId xmlns:p14="http://schemas.microsoft.com/office/powerpoint/2010/main" val="1275955416"/>
      </p:ext>
    </p:extLst>
  </p:cSld>
  <p:clrMapOvr>
    <a:masterClrMapping/>
  </p:clrMapOvr>
  <p:transition spd="med">
    <p:pull dir="l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93" y="247650"/>
            <a:ext cx="8035212" cy="1066800"/>
          </a:xfrm>
        </p:spPr>
        <p:txBody>
          <a:bodyPr/>
          <a:lstStyle/>
          <a:p>
            <a:r>
              <a:rPr lang="en-US" sz="2400" dirty="0"/>
              <a:t>POLLING QUESTION #5 </a:t>
            </a:r>
            <a:br>
              <a:rPr lang="en-US" sz="2400" dirty="0"/>
            </a:br>
            <a:endParaRPr lang="en-US" sz="2400" b="1" dirty="0"/>
          </a:p>
        </p:txBody>
      </p:sp>
      <p:sp>
        <p:nvSpPr>
          <p:cNvPr id="3" name="Content Placeholder 2"/>
          <p:cNvSpPr>
            <a:spLocks noGrp="1"/>
          </p:cNvSpPr>
          <p:nvPr>
            <p:ph idx="1"/>
          </p:nvPr>
        </p:nvSpPr>
        <p:spPr/>
        <p:txBody>
          <a:bodyPr/>
          <a:lstStyle/>
          <a:p>
            <a:pPr marL="0" lvl="0" indent="-1587" fontAlgn="base">
              <a:lnSpc>
                <a:spcPct val="80000"/>
              </a:lnSpc>
              <a:spcBef>
                <a:spcPct val="20000"/>
              </a:spcBef>
              <a:spcAft>
                <a:spcPct val="0"/>
              </a:spcAft>
              <a:buNone/>
            </a:pPr>
            <a:r>
              <a:rPr lang="en-US" sz="2800" b="1" dirty="0">
                <a:solidFill>
                  <a:srgbClr val="FF0000"/>
                </a:solidFill>
                <a:latin typeface="Arial" pitchFamily="34" charset="0"/>
                <a:cs typeface="Arial" pitchFamily="34" charset="0"/>
              </a:rPr>
              <a:t>What is your favorite pizza topping?</a:t>
            </a:r>
          </a:p>
          <a:p>
            <a:pPr marL="0" lvl="0" indent="-1587" fontAlgn="base">
              <a:lnSpc>
                <a:spcPct val="80000"/>
              </a:lnSpc>
              <a:spcBef>
                <a:spcPct val="20000"/>
              </a:spcBef>
              <a:spcAft>
                <a:spcPct val="0"/>
              </a:spcAft>
              <a:buNone/>
            </a:pPr>
            <a:endParaRPr lang="en-US" sz="2800" dirty="0">
              <a:solidFill>
                <a:srgbClr val="FF0000"/>
              </a:solidFill>
              <a:latin typeface="Arial" pitchFamily="34" charset="0"/>
              <a:cs typeface="Arial" pitchFamily="34" charset="0"/>
            </a:endParaRPr>
          </a:p>
          <a:p>
            <a:pPr marL="512763" lvl="0" indent="-514350" fontAlgn="base">
              <a:lnSpc>
                <a:spcPct val="80000"/>
              </a:lnSpc>
              <a:spcBef>
                <a:spcPts val="0"/>
              </a:spcBef>
              <a:spcAft>
                <a:spcPct val="0"/>
              </a:spcAft>
              <a:buFont typeface="+mj-lt"/>
              <a:buAutoNum type="alphaUcPeriod"/>
            </a:pPr>
            <a:r>
              <a:rPr lang="en-US" sz="2800" dirty="0">
                <a:solidFill>
                  <a:srgbClr val="FF0000"/>
                </a:solidFill>
                <a:latin typeface="Arial" pitchFamily="34" charset="0"/>
                <a:cs typeface="Arial" pitchFamily="34" charset="0"/>
              </a:rPr>
              <a:t>Pepperoni</a:t>
            </a:r>
          </a:p>
          <a:p>
            <a:pPr marL="512763" lvl="0" indent="-514350" fontAlgn="base">
              <a:lnSpc>
                <a:spcPct val="80000"/>
              </a:lnSpc>
              <a:spcBef>
                <a:spcPct val="20000"/>
              </a:spcBef>
              <a:spcAft>
                <a:spcPct val="0"/>
              </a:spcAft>
              <a:buFont typeface="+mj-lt"/>
              <a:buAutoNum type="alphaUcPeriod"/>
            </a:pPr>
            <a:r>
              <a:rPr lang="en-US" sz="2800" dirty="0">
                <a:solidFill>
                  <a:srgbClr val="FF0000"/>
                </a:solidFill>
                <a:latin typeface="Arial" pitchFamily="34" charset="0"/>
                <a:cs typeface="Arial" pitchFamily="34" charset="0"/>
              </a:rPr>
              <a:t>Mushroom</a:t>
            </a:r>
          </a:p>
          <a:p>
            <a:pPr marL="512763" lvl="0" indent="-514350" fontAlgn="base">
              <a:lnSpc>
                <a:spcPct val="80000"/>
              </a:lnSpc>
              <a:spcBef>
                <a:spcPct val="20000"/>
              </a:spcBef>
              <a:spcAft>
                <a:spcPct val="0"/>
              </a:spcAft>
              <a:buFont typeface="+mj-lt"/>
              <a:buAutoNum type="alphaUcPeriod"/>
            </a:pPr>
            <a:r>
              <a:rPr lang="en-US" sz="2800" dirty="0">
                <a:solidFill>
                  <a:srgbClr val="FF0000"/>
                </a:solidFill>
                <a:latin typeface="Arial" pitchFamily="34" charset="0"/>
                <a:cs typeface="Arial" pitchFamily="34" charset="0"/>
              </a:rPr>
              <a:t>Eggplant</a:t>
            </a:r>
          </a:p>
          <a:p>
            <a:pPr marL="284163" lvl="0" indent="-285750" fontAlgn="base">
              <a:lnSpc>
                <a:spcPct val="80000"/>
              </a:lnSpc>
              <a:spcBef>
                <a:spcPct val="20000"/>
              </a:spcBef>
              <a:spcAft>
                <a:spcPct val="0"/>
              </a:spcAft>
            </a:pPr>
            <a:endParaRPr lang="en-US" sz="1800" dirty="0">
              <a:solidFill>
                <a:srgbClr val="002776"/>
              </a:solidFill>
              <a:latin typeface="Arial" pitchFamily="34" charset="0"/>
              <a:cs typeface="Arial" pitchFamily="34" charset="0"/>
            </a:endParaRPr>
          </a:p>
          <a:p>
            <a:pPr marL="0" lvl="0" indent="-1587" fontAlgn="base">
              <a:lnSpc>
                <a:spcPct val="80000"/>
              </a:lnSpc>
              <a:spcBef>
                <a:spcPct val="20000"/>
              </a:spcBef>
              <a:spcAft>
                <a:spcPct val="0"/>
              </a:spcAft>
              <a:buNone/>
            </a:pPr>
            <a:endParaRPr lang="en-US" sz="1800" dirty="0">
              <a:solidFill>
                <a:srgbClr val="002776"/>
              </a:solidFill>
              <a:latin typeface="Arial" pitchFamily="34" charset="0"/>
              <a:cs typeface="Arial" pitchFamily="34" charset="0"/>
            </a:endParaRPr>
          </a:p>
          <a:p>
            <a:pPr marL="0" lvl="0" indent="-1587" fontAlgn="base">
              <a:lnSpc>
                <a:spcPct val="80000"/>
              </a:lnSpc>
              <a:spcBef>
                <a:spcPct val="20000"/>
              </a:spcBef>
              <a:spcAft>
                <a:spcPct val="0"/>
              </a:spcAft>
              <a:buNone/>
            </a:pPr>
            <a:r>
              <a:rPr lang="en-US" sz="2400" dirty="0">
                <a:solidFill>
                  <a:srgbClr val="002776"/>
                </a:solidFill>
                <a:latin typeface="Arial" pitchFamily="34" charset="0"/>
                <a:cs typeface="Arial" pitchFamily="34" charset="0"/>
              </a:rPr>
              <a:t>For those seeking </a:t>
            </a:r>
            <a:r>
              <a:rPr lang="en-US" sz="2400" b="1" dirty="0">
                <a:solidFill>
                  <a:srgbClr val="002776"/>
                </a:solidFill>
                <a:latin typeface="Arial" pitchFamily="34" charset="0"/>
                <a:cs typeface="Arial" pitchFamily="34" charset="0"/>
              </a:rPr>
              <a:t>NYS CLE credit </a:t>
            </a:r>
            <a:r>
              <a:rPr lang="en-US" sz="2400" dirty="0">
                <a:solidFill>
                  <a:srgbClr val="002776"/>
                </a:solidFill>
                <a:latin typeface="Arial" pitchFamily="34" charset="0"/>
                <a:cs typeface="Arial" pitchFamily="34" charset="0"/>
              </a:rPr>
              <a:t>the code is </a:t>
            </a:r>
            <a:r>
              <a:rPr lang="en-US" sz="2400" b="1" dirty="0">
                <a:solidFill>
                  <a:srgbClr val="002776"/>
                </a:solidFill>
                <a:latin typeface="Arial" pitchFamily="34" charset="0"/>
                <a:cs typeface="Arial" pitchFamily="34" charset="0"/>
              </a:rPr>
              <a:t>E3W9TJ </a:t>
            </a:r>
            <a:r>
              <a:rPr lang="en-US" sz="2400" dirty="0">
                <a:solidFill>
                  <a:srgbClr val="002776"/>
                </a:solidFill>
                <a:latin typeface="Arial" pitchFamily="34" charset="0"/>
                <a:cs typeface="Arial" pitchFamily="34" charset="0"/>
              </a:rPr>
              <a:t>Please record all attendance verification codes announced during the program. Record the codes on the affirmation form available on the CLE Board website at: </a:t>
            </a:r>
            <a:r>
              <a:rPr lang="en-US" sz="2400" u="sng" dirty="0">
                <a:solidFill>
                  <a:srgbClr val="002776"/>
                </a:solidFill>
                <a:latin typeface="Arial" pitchFamily="34" charset="0"/>
                <a:cs typeface="Arial" pitchFamily="34" charset="0"/>
                <a:hlinkClick r:id="rId3"/>
              </a:rPr>
              <a:t>http://ww2.nycourts.gov/attorneys/cle/affirmation_sample.pdf</a:t>
            </a:r>
            <a:r>
              <a:rPr lang="en-US" sz="2400" dirty="0">
                <a:solidFill>
                  <a:srgbClr val="002776"/>
                </a:solidFill>
                <a:latin typeface="Arial" pitchFamily="34" charset="0"/>
                <a:cs typeface="Arial" pitchFamily="34" charset="0"/>
              </a:rPr>
              <a:t> and email the form to </a:t>
            </a:r>
            <a:r>
              <a:rPr lang="en-US" sz="2400" u="sng" dirty="0">
                <a:solidFill>
                  <a:srgbClr val="002776"/>
                </a:solidFill>
                <a:latin typeface="Arial" pitchFamily="34" charset="0"/>
                <a:cs typeface="Arial" pitchFamily="34" charset="0"/>
                <a:hlinkClick r:id="rId4"/>
              </a:rPr>
              <a:t>sps.tax@nyu.edu</a:t>
            </a:r>
            <a:r>
              <a:rPr lang="en-US" sz="2400" dirty="0">
                <a:solidFill>
                  <a:srgbClr val="002776"/>
                </a:solidFill>
                <a:latin typeface="Arial" pitchFamily="34" charset="0"/>
                <a:cs typeface="Arial" pitchFamily="34" charset="0"/>
              </a:rPr>
              <a:t>. For all other CLE inquires please email </a:t>
            </a:r>
            <a:r>
              <a:rPr lang="en-US" sz="2400" u="sng" dirty="0">
                <a:solidFill>
                  <a:srgbClr val="002776"/>
                </a:solidFill>
                <a:latin typeface="Arial" pitchFamily="34" charset="0"/>
                <a:cs typeface="Arial" pitchFamily="34" charset="0"/>
                <a:hlinkClick r:id="rId4"/>
              </a:rPr>
              <a:t>sps.tax@nyu.edu</a:t>
            </a:r>
            <a:endParaRPr lang="en-US" sz="2400" dirty="0">
              <a:solidFill>
                <a:srgbClr val="002776"/>
              </a:solidFill>
              <a:latin typeface="Arial" pitchFamily="34" charset="0"/>
              <a:cs typeface="Arial" pitchFamily="34" charset="0"/>
            </a:endParaRPr>
          </a:p>
          <a:p>
            <a:pPr marL="0" lvl="0" indent="-1587" fontAlgn="base">
              <a:lnSpc>
                <a:spcPct val="80000"/>
              </a:lnSpc>
              <a:spcBef>
                <a:spcPct val="20000"/>
              </a:spcBef>
              <a:spcAft>
                <a:spcPct val="0"/>
              </a:spcAft>
              <a:buNone/>
            </a:pPr>
            <a:endParaRPr lang="en-US" sz="2200" dirty="0">
              <a:solidFill>
                <a:srgbClr val="002776"/>
              </a:solidFill>
              <a:latin typeface="Arial" pitchFamily="34" charset="0"/>
              <a:cs typeface="Arial" pitchFamily="34" charset="0"/>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61</a:t>
            </a:fld>
            <a:endParaRPr lang="en-US">
              <a:latin typeface="Arial" pitchFamily="34" charset="0"/>
              <a:cs typeface="Arial" pitchFamily="34" charset="0"/>
            </a:endParaRPr>
          </a:p>
        </p:txBody>
      </p:sp>
    </p:spTree>
    <p:extLst>
      <p:ext uri="{BB962C8B-B14F-4D97-AF65-F5344CB8AC3E}">
        <p14:creationId xmlns:p14="http://schemas.microsoft.com/office/powerpoint/2010/main" val="1881946008"/>
      </p:ext>
    </p:extLst>
  </p:cSld>
  <p:clrMapOvr>
    <a:masterClrMapping/>
  </p:clrMapOvr>
  <p:transition spd="med">
    <p:pull dir="lu"/>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7650"/>
            <a:ext cx="8688355" cy="1066800"/>
          </a:xfrm>
        </p:spPr>
        <p:txBody>
          <a:bodyPr/>
          <a:lstStyle/>
          <a:p>
            <a:r>
              <a:rPr lang="en-US" sz="2600"/>
              <a:t>Overview of New Section 168(k) &amp; Proposed Regulations</a:t>
            </a:r>
            <a:br>
              <a:rPr lang="en-US" sz="2600"/>
            </a:br>
            <a:endParaRPr lang="en-US" sz="2600"/>
          </a:p>
        </p:txBody>
      </p:sp>
      <p:sp>
        <p:nvSpPr>
          <p:cNvPr id="3" name="Content Placeholder 2"/>
          <p:cNvSpPr>
            <a:spLocks noGrp="1"/>
          </p:cNvSpPr>
          <p:nvPr>
            <p:ph idx="1"/>
          </p:nvPr>
        </p:nvSpPr>
        <p:spPr>
          <a:xfrm>
            <a:off x="381001" y="1314450"/>
            <a:ext cx="8212394" cy="5022850"/>
          </a:xfrm>
        </p:spPr>
        <p:txBody>
          <a:bodyPr/>
          <a:lstStyle/>
          <a:p>
            <a:pPr marL="0" indent="0">
              <a:buClr>
                <a:srgbClr val="001F5E"/>
              </a:buClr>
              <a:buNone/>
            </a:pPr>
            <a:r>
              <a:rPr lang="en-US" sz="2000" dirty="0">
                <a:solidFill>
                  <a:schemeClr val="accent5">
                    <a:lumMod val="75000"/>
                  </a:schemeClr>
                </a:solidFill>
              </a:rPr>
              <a:t>“Qualified property” is limited to:</a:t>
            </a:r>
          </a:p>
          <a:p>
            <a:pPr lvl="1" algn="just">
              <a:buClr>
                <a:schemeClr val="accent5">
                  <a:lumMod val="75000"/>
                </a:schemeClr>
              </a:buClr>
              <a:buFont typeface="Arial" pitchFamily="34" charset="0"/>
              <a:buChar char="•"/>
            </a:pPr>
            <a:r>
              <a:rPr lang="en-US" sz="2000" dirty="0">
                <a:solidFill>
                  <a:schemeClr val="accent5">
                    <a:lumMod val="75000"/>
                  </a:schemeClr>
                </a:solidFill>
              </a:rPr>
              <a:t>Tangible property predominantly used in the U.S. that is subject to </a:t>
            </a:r>
            <a:r>
              <a:rPr lang="en-US" sz="2000" dirty="0" err="1">
                <a:solidFill>
                  <a:schemeClr val="accent5">
                    <a:lumMod val="75000"/>
                  </a:schemeClr>
                </a:solidFill>
              </a:rPr>
              <a:t>MACRS</a:t>
            </a:r>
            <a:r>
              <a:rPr lang="en-US" sz="2000" dirty="0">
                <a:solidFill>
                  <a:schemeClr val="accent5">
                    <a:lumMod val="75000"/>
                  </a:schemeClr>
                </a:solidFill>
              </a:rPr>
              <a:t> with an applicable recovery period ≤ 20 years;</a:t>
            </a:r>
          </a:p>
          <a:p>
            <a:pPr lvl="1">
              <a:buClr>
                <a:schemeClr val="accent5">
                  <a:lumMod val="75000"/>
                </a:schemeClr>
              </a:buClr>
              <a:buFont typeface="Arial" pitchFamily="34" charset="0"/>
              <a:buChar char="•"/>
            </a:pPr>
            <a:r>
              <a:rPr lang="en-US" sz="2000" dirty="0">
                <a:solidFill>
                  <a:schemeClr val="accent5">
                    <a:lumMod val="75000"/>
                  </a:schemeClr>
                </a:solidFill>
              </a:rPr>
              <a:t>Computer software not covered by §197;</a:t>
            </a:r>
          </a:p>
          <a:p>
            <a:pPr lvl="1">
              <a:buClr>
                <a:schemeClr val="accent5">
                  <a:lumMod val="75000"/>
                </a:schemeClr>
              </a:buClr>
              <a:buFont typeface="Arial" pitchFamily="34" charset="0"/>
              <a:buChar char="•"/>
            </a:pPr>
            <a:r>
              <a:rPr lang="en-US" sz="2000" dirty="0">
                <a:solidFill>
                  <a:schemeClr val="accent5">
                    <a:lumMod val="75000"/>
                  </a:schemeClr>
                </a:solidFill>
              </a:rPr>
              <a:t>Water utility property;</a:t>
            </a:r>
          </a:p>
          <a:p>
            <a:pPr lvl="1" algn="just">
              <a:buClr>
                <a:schemeClr val="accent5">
                  <a:lumMod val="75000"/>
                </a:schemeClr>
              </a:buClr>
              <a:buFont typeface="Arial" pitchFamily="34" charset="0"/>
              <a:buChar char="•"/>
            </a:pPr>
            <a:r>
              <a:rPr lang="en-US" sz="2000" dirty="0">
                <a:solidFill>
                  <a:schemeClr val="accent5">
                    <a:lumMod val="75000"/>
                  </a:schemeClr>
                </a:solidFill>
              </a:rPr>
              <a:t>Qualified film or television production or qualified live theatrical production; and</a:t>
            </a:r>
          </a:p>
          <a:p>
            <a:pPr lvl="1" algn="just">
              <a:buClr>
                <a:schemeClr val="accent5">
                  <a:lumMod val="75000"/>
                </a:schemeClr>
              </a:buClr>
              <a:buFont typeface="Arial" pitchFamily="34" charset="0"/>
              <a:buChar char="•"/>
            </a:pPr>
            <a:r>
              <a:rPr lang="en-US" sz="2000" dirty="0">
                <a:solidFill>
                  <a:schemeClr val="accent5">
                    <a:lumMod val="75000"/>
                  </a:schemeClr>
                </a:solidFill>
              </a:rPr>
              <a:t>Qualified improvement property (including leasehold, restaurant, and retail improvement property) placed in service after September 27, 2017 and before January 1, 2018 (Prop. Reg. §1.168(k)-2(b)(2)(A)).</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62</a:t>
            </a:fld>
            <a:endParaRPr lang="en-US"/>
          </a:p>
        </p:txBody>
      </p:sp>
    </p:spTree>
    <p:extLst>
      <p:ext uri="{BB962C8B-B14F-4D97-AF65-F5344CB8AC3E}">
        <p14:creationId xmlns:p14="http://schemas.microsoft.com/office/powerpoint/2010/main" val="3011081701"/>
      </p:ext>
    </p:extLst>
  </p:cSld>
  <p:clrMapOvr>
    <a:masterClrMapping/>
  </p:clrMapOvr>
  <p:transition spd="med">
    <p:pull dir="lu"/>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1" y="238319"/>
            <a:ext cx="8453534" cy="1066800"/>
          </a:xfrm>
        </p:spPr>
        <p:txBody>
          <a:bodyPr/>
          <a:lstStyle/>
          <a:p>
            <a:r>
              <a:rPr lang="en-US" dirty="0"/>
              <a:t>Overview of New Section 168(k) Expensing Rules</a:t>
            </a:r>
            <a:br>
              <a:rPr lang="en-US" dirty="0"/>
            </a:br>
            <a:endParaRPr lang="en-US" dirty="0"/>
          </a:p>
        </p:txBody>
      </p:sp>
      <p:sp>
        <p:nvSpPr>
          <p:cNvPr id="3" name="Content Placeholder 2"/>
          <p:cNvSpPr>
            <a:spLocks noGrp="1"/>
          </p:cNvSpPr>
          <p:nvPr>
            <p:ph idx="1"/>
          </p:nvPr>
        </p:nvSpPr>
        <p:spPr>
          <a:xfrm>
            <a:off x="466531" y="1388799"/>
            <a:ext cx="8070978" cy="5022850"/>
          </a:xfrm>
        </p:spPr>
        <p:txBody>
          <a:bodyPr/>
          <a:lstStyle/>
          <a:p>
            <a:pPr marL="0" indent="0" algn="just">
              <a:buNone/>
            </a:pPr>
            <a:r>
              <a:rPr lang="en-US" sz="2100" dirty="0">
                <a:solidFill>
                  <a:schemeClr val="accent5">
                    <a:lumMod val="75000"/>
                  </a:schemeClr>
                </a:solidFill>
              </a:rPr>
              <a:t>Section 168(k) allows for 100% expensing for purchases of new and used qualified property from unrelated parties.</a:t>
            </a:r>
          </a:p>
          <a:p>
            <a:pPr marL="0" indent="0" algn="just">
              <a:buNone/>
            </a:pPr>
            <a:r>
              <a:rPr lang="en-US" sz="2100" dirty="0">
                <a:solidFill>
                  <a:schemeClr val="accent5">
                    <a:lumMod val="75000"/>
                  </a:schemeClr>
                </a:solidFill>
              </a:rPr>
              <a:t>For used property to qualify, it must satisfy the used property acquisition requirements.</a:t>
            </a:r>
          </a:p>
          <a:p>
            <a:pPr marL="225425" indent="-225425" algn="just">
              <a:buClr>
                <a:schemeClr val="accent5">
                  <a:lumMod val="75000"/>
                </a:schemeClr>
              </a:buClr>
            </a:pPr>
            <a:r>
              <a:rPr lang="en-US" sz="2100" dirty="0">
                <a:solidFill>
                  <a:schemeClr val="accent5">
                    <a:lumMod val="75000"/>
                  </a:schemeClr>
                </a:solidFill>
              </a:rPr>
              <a:t>Cannot be acquired from a related person (see §179(d)(2)(A), (B), (C), and (d)(3)).</a:t>
            </a:r>
          </a:p>
          <a:p>
            <a:pPr marL="0" indent="0" algn="just">
              <a:buNone/>
            </a:pPr>
            <a:r>
              <a:rPr lang="en-US" sz="2100" dirty="0">
                <a:solidFill>
                  <a:schemeClr val="accent5">
                    <a:lumMod val="75000"/>
                  </a:schemeClr>
                </a:solidFill>
              </a:rPr>
              <a:t>Taxpayers may elect out for a class of property placed in service in a given taxable year.</a:t>
            </a:r>
          </a:p>
          <a:p>
            <a:pPr marL="0" indent="0" algn="just">
              <a:buNone/>
            </a:pPr>
            <a:r>
              <a:rPr lang="en-US" sz="2100" dirty="0">
                <a:solidFill>
                  <a:schemeClr val="accent5">
                    <a:lumMod val="75000"/>
                  </a:schemeClr>
                </a:solidFill>
              </a:rPr>
              <a:t>Taxpayers may or may not want to expense to extent would create an NOL in 2020 (subject to carryback) or 2021 (carryforward limited to 80% of taxable income under current law).</a:t>
            </a:r>
          </a:p>
          <a:p>
            <a:endParaRPr lang="en-US" b="1" dirty="0"/>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63</a:t>
            </a:fld>
            <a:endParaRPr lang="en-US"/>
          </a:p>
        </p:txBody>
      </p:sp>
    </p:spTree>
    <p:extLst>
      <p:ext uri="{BB962C8B-B14F-4D97-AF65-F5344CB8AC3E}">
        <p14:creationId xmlns:p14="http://schemas.microsoft.com/office/powerpoint/2010/main" val="4169525600"/>
      </p:ext>
    </p:extLst>
  </p:cSld>
  <p:clrMapOvr>
    <a:masterClrMapping/>
  </p:clrMapOvr>
  <p:transition spd="med">
    <p:pull dir="lu"/>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853" y="426298"/>
            <a:ext cx="8259146" cy="653143"/>
          </a:xfrm>
        </p:spPr>
        <p:txBody>
          <a:bodyPr/>
          <a:lstStyle/>
          <a:p>
            <a:r>
              <a:rPr lang="en-US" sz="2600"/>
              <a:t>Case Study II –Maximizing Expensing of Qualified Property under 2017 Tax Act</a:t>
            </a:r>
            <a:br>
              <a:rPr lang="en-US"/>
            </a:br>
            <a:endParaRPr lang="en-US"/>
          </a:p>
        </p:txBody>
      </p:sp>
      <p:sp>
        <p:nvSpPr>
          <p:cNvPr id="3" name="Content Placeholder 2"/>
          <p:cNvSpPr>
            <a:spLocks noGrp="1"/>
          </p:cNvSpPr>
          <p:nvPr>
            <p:ph idx="1"/>
          </p:nvPr>
        </p:nvSpPr>
        <p:spPr>
          <a:xfrm>
            <a:off x="503853" y="1613029"/>
            <a:ext cx="8052319" cy="4082377"/>
          </a:xfrm>
        </p:spPr>
        <p:txBody>
          <a:bodyPr/>
          <a:lstStyle/>
          <a:p>
            <a:pPr marL="0" indent="0" algn="just">
              <a:spcBef>
                <a:spcPts val="1200"/>
              </a:spcBef>
              <a:spcAft>
                <a:spcPct val="0"/>
              </a:spcAft>
              <a:buClr>
                <a:srgbClr val="001F5E"/>
              </a:buClr>
              <a:buSzPct val="125000"/>
              <a:buNone/>
            </a:pPr>
            <a:r>
              <a:rPr lang="en-US" sz="2200" dirty="0">
                <a:solidFill>
                  <a:schemeClr val="accent5">
                    <a:lumMod val="75000"/>
                  </a:schemeClr>
                </a:solidFill>
              </a:rPr>
              <a:t>Asset Purchase may be attractive to Purchaser where value of tangible assets (FFE) is significant as compared to goodwill component.  Additional considerations include the following:</a:t>
            </a:r>
          </a:p>
          <a:p>
            <a:pPr marL="569913" lvl="1" indent="-336550" algn="just">
              <a:spcBef>
                <a:spcPts val="1200"/>
              </a:spcBef>
              <a:spcAft>
                <a:spcPct val="0"/>
              </a:spcAft>
              <a:buClr>
                <a:schemeClr val="accent5">
                  <a:lumMod val="75000"/>
                </a:schemeClr>
              </a:buClr>
              <a:buSzPct val="125000"/>
              <a:buFont typeface="Arial" pitchFamily="34" charset="0"/>
              <a:buChar char="•"/>
            </a:pPr>
            <a:r>
              <a:rPr lang="en-US" dirty="0">
                <a:solidFill>
                  <a:schemeClr val="accent5">
                    <a:lumMod val="75000"/>
                  </a:schemeClr>
                </a:solidFill>
              </a:rPr>
              <a:t>Potential for triggering recapture of depreciation and ordinary income to Seller.  </a:t>
            </a:r>
          </a:p>
          <a:p>
            <a:pPr marL="569913" lvl="1" indent="-336550" algn="just">
              <a:spcBef>
                <a:spcPts val="1200"/>
              </a:spcBef>
              <a:spcAft>
                <a:spcPct val="0"/>
              </a:spcAft>
              <a:buClr>
                <a:schemeClr val="accent5">
                  <a:lumMod val="75000"/>
                </a:schemeClr>
              </a:buClr>
              <a:buSzPct val="125000"/>
              <a:buFont typeface="Arial" pitchFamily="34" charset="0"/>
              <a:buChar char="•"/>
            </a:pPr>
            <a:r>
              <a:rPr lang="en-US" dirty="0">
                <a:solidFill>
                  <a:schemeClr val="accent5">
                    <a:lumMod val="75000"/>
                  </a:schemeClr>
                </a:solidFill>
              </a:rPr>
              <a:t>Buyer may expense portion of purchase price allocable to qualified property and amortize portion of purchase price allocable to goodwill.   </a:t>
            </a:r>
          </a:p>
          <a:p>
            <a:pPr marL="569913" lvl="1" indent="-336550" algn="just">
              <a:spcBef>
                <a:spcPts val="1200"/>
              </a:spcBef>
              <a:spcAft>
                <a:spcPct val="0"/>
              </a:spcAft>
              <a:buClr>
                <a:schemeClr val="accent5">
                  <a:lumMod val="75000"/>
                </a:schemeClr>
              </a:buClr>
              <a:buSzPct val="125000"/>
              <a:buFont typeface="Arial" pitchFamily="34" charset="0"/>
              <a:buChar char="•"/>
            </a:pPr>
            <a:r>
              <a:rPr lang="en-US" dirty="0">
                <a:solidFill>
                  <a:schemeClr val="accent5">
                    <a:lumMod val="75000"/>
                  </a:schemeClr>
                </a:solidFill>
              </a:rPr>
              <a:t>Section 1060 applicable asset rules and reporting requirements.</a:t>
            </a:r>
          </a:p>
          <a:p>
            <a:pPr marL="569913" lvl="1" indent="-336550" algn="just">
              <a:spcBef>
                <a:spcPts val="1200"/>
              </a:spcBef>
              <a:spcAft>
                <a:spcPct val="0"/>
              </a:spcAft>
              <a:buClr>
                <a:schemeClr val="accent5">
                  <a:lumMod val="75000"/>
                </a:schemeClr>
              </a:buClr>
              <a:buSzPct val="125000"/>
              <a:buFont typeface="Arial" pitchFamily="34" charset="0"/>
              <a:buChar char="•"/>
            </a:pPr>
            <a:r>
              <a:rPr lang="en-US" dirty="0">
                <a:solidFill>
                  <a:schemeClr val="accent5">
                    <a:lumMod val="75000"/>
                  </a:schemeClr>
                </a:solidFill>
              </a:rPr>
              <a:t>Other considerations and strategies?</a:t>
            </a:r>
          </a:p>
          <a:p>
            <a:endParaRPr lang="en-US" dirty="0"/>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64</a:t>
            </a:fld>
            <a:endParaRPr lang="en-US"/>
          </a:p>
        </p:txBody>
      </p:sp>
    </p:spTree>
    <p:extLst>
      <p:ext uri="{BB962C8B-B14F-4D97-AF65-F5344CB8AC3E}">
        <p14:creationId xmlns:p14="http://schemas.microsoft.com/office/powerpoint/2010/main" val="3398362580"/>
      </p:ext>
    </p:extLst>
  </p:cSld>
  <p:clrMapOvr>
    <a:masterClrMapping/>
  </p:clrMapOvr>
  <p:transition spd="med">
    <p:pull dir="lu"/>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Taxable Stock Acquisition – No 338(h)(10) Election</a:t>
            </a:r>
          </a:p>
        </p:txBody>
      </p:sp>
      <p:sp>
        <p:nvSpPr>
          <p:cNvPr id="3" name="Content Placeholder 2"/>
          <p:cNvSpPr>
            <a:spLocks noGrp="1"/>
          </p:cNvSpPr>
          <p:nvPr>
            <p:ph idx="1"/>
          </p:nvPr>
        </p:nvSpPr>
        <p:spPr>
          <a:xfrm>
            <a:off x="530030" y="3465417"/>
            <a:ext cx="8156770" cy="2860738"/>
          </a:xfrm>
        </p:spPr>
        <p:txBody>
          <a:bodyPr/>
          <a:lstStyle/>
          <a:p>
            <a:pPr marL="279400" indent="-279400">
              <a:spcAft>
                <a:spcPts val="400"/>
              </a:spcAft>
              <a:buClr>
                <a:schemeClr val="accent5">
                  <a:lumMod val="75000"/>
                </a:schemeClr>
              </a:buClr>
            </a:pPr>
            <a:r>
              <a:rPr lang="en-US" sz="1800" b="1">
                <a:solidFill>
                  <a:schemeClr val="accent5">
                    <a:lumMod val="75000"/>
                  </a:schemeClr>
                </a:solidFill>
              </a:rPr>
              <a:t>Seller treatment</a:t>
            </a:r>
          </a:p>
          <a:p>
            <a:pPr lvl="1">
              <a:spcAft>
                <a:spcPts val="400"/>
              </a:spcAft>
              <a:buClr>
                <a:schemeClr val="accent5">
                  <a:lumMod val="75000"/>
                </a:schemeClr>
              </a:buClr>
            </a:pPr>
            <a:r>
              <a:rPr lang="en-US" sz="1400">
                <a:solidFill>
                  <a:schemeClr val="accent5">
                    <a:lumMod val="75000"/>
                  </a:schemeClr>
                </a:solidFill>
              </a:rPr>
              <a:t>Generally capital gain/loss</a:t>
            </a:r>
          </a:p>
          <a:p>
            <a:pPr lvl="1">
              <a:spcAft>
                <a:spcPts val="400"/>
              </a:spcAft>
              <a:buClr>
                <a:schemeClr val="accent5">
                  <a:lumMod val="75000"/>
                </a:schemeClr>
              </a:buClr>
            </a:pPr>
            <a:r>
              <a:rPr lang="en-US" sz="1400">
                <a:solidFill>
                  <a:schemeClr val="accent5">
                    <a:lumMod val="75000"/>
                  </a:schemeClr>
                </a:solidFill>
              </a:rPr>
              <a:t>No double tax</a:t>
            </a:r>
          </a:p>
          <a:p>
            <a:pPr lvl="1">
              <a:spcAft>
                <a:spcPts val="400"/>
              </a:spcAft>
              <a:buClr>
                <a:schemeClr val="accent5">
                  <a:lumMod val="75000"/>
                </a:schemeClr>
              </a:buClr>
            </a:pPr>
            <a:r>
              <a:rPr lang="en-US" sz="1400">
                <a:solidFill>
                  <a:schemeClr val="accent5">
                    <a:lumMod val="75000"/>
                  </a:schemeClr>
                </a:solidFill>
              </a:rPr>
              <a:t>Possible Installment sale treatment </a:t>
            </a:r>
          </a:p>
          <a:p>
            <a:pPr marL="279400" indent="-279400">
              <a:spcAft>
                <a:spcPts val="400"/>
              </a:spcAft>
              <a:buClr>
                <a:schemeClr val="accent5">
                  <a:lumMod val="75000"/>
                </a:schemeClr>
              </a:buClr>
            </a:pPr>
            <a:r>
              <a:rPr lang="en-US" sz="1800" b="1">
                <a:solidFill>
                  <a:schemeClr val="accent5">
                    <a:lumMod val="75000"/>
                  </a:schemeClr>
                </a:solidFill>
              </a:rPr>
              <a:t>Buyer treatment</a:t>
            </a:r>
          </a:p>
          <a:p>
            <a:pPr lvl="1">
              <a:spcAft>
                <a:spcPts val="400"/>
              </a:spcAft>
              <a:buClr>
                <a:schemeClr val="accent5">
                  <a:lumMod val="75000"/>
                </a:schemeClr>
              </a:buClr>
            </a:pPr>
            <a:r>
              <a:rPr lang="en-US" sz="1400">
                <a:solidFill>
                  <a:schemeClr val="accent5">
                    <a:lumMod val="75000"/>
                  </a:schemeClr>
                </a:solidFill>
              </a:rPr>
              <a:t>Carryover of asset basis – no step up</a:t>
            </a:r>
          </a:p>
          <a:p>
            <a:pPr lvl="1">
              <a:spcAft>
                <a:spcPts val="400"/>
              </a:spcAft>
              <a:buClr>
                <a:schemeClr val="accent5">
                  <a:lumMod val="75000"/>
                </a:schemeClr>
              </a:buClr>
            </a:pPr>
            <a:r>
              <a:rPr lang="en-US" sz="1400">
                <a:solidFill>
                  <a:schemeClr val="accent5">
                    <a:lumMod val="75000"/>
                  </a:schemeClr>
                </a:solidFill>
              </a:rPr>
              <a:t>Carryover of tax attributes, but may be limited </a:t>
            </a:r>
          </a:p>
          <a:p>
            <a:pPr lvl="1">
              <a:spcAft>
                <a:spcPts val="400"/>
              </a:spcAft>
              <a:buClr>
                <a:schemeClr val="accent5">
                  <a:lumMod val="75000"/>
                </a:schemeClr>
              </a:buClr>
            </a:pPr>
            <a:r>
              <a:rPr lang="en-US" sz="1400">
                <a:solidFill>
                  <a:schemeClr val="accent5">
                    <a:lumMod val="75000"/>
                  </a:schemeClr>
                </a:solidFill>
              </a:rPr>
              <a:t>Buyer inherits old tax history – all of it – no amortizable goodwill</a:t>
            </a:r>
          </a:p>
          <a:p>
            <a:pPr marL="279400" indent="-279400" algn="just">
              <a:spcAft>
                <a:spcPts val="400"/>
              </a:spcAft>
              <a:buClr>
                <a:schemeClr val="accent5">
                  <a:lumMod val="75000"/>
                </a:schemeClr>
              </a:buClr>
            </a:pPr>
            <a:r>
              <a:rPr lang="en-US" sz="1800" b="1">
                <a:solidFill>
                  <a:schemeClr val="accent5">
                    <a:lumMod val="75000"/>
                  </a:schemeClr>
                </a:solidFill>
              </a:rPr>
              <a:t>Same tax consequences (stock sale) if target is acquired in a cash-out reverse subsidiary merger of acquirer into target with no 338(h)(10) election</a:t>
            </a:r>
          </a:p>
        </p:txBody>
      </p:sp>
      <p:grpSp>
        <p:nvGrpSpPr>
          <p:cNvPr id="4" name="Group 15"/>
          <p:cNvGrpSpPr/>
          <p:nvPr/>
        </p:nvGrpSpPr>
        <p:grpSpPr>
          <a:xfrm>
            <a:off x="2293168" y="1300066"/>
            <a:ext cx="4399043" cy="1979644"/>
            <a:chOff x="2395197" y="1767859"/>
            <a:chExt cx="4399043" cy="1979644"/>
          </a:xfrm>
        </p:grpSpPr>
        <p:sp>
          <p:nvSpPr>
            <p:cNvPr id="33" name="Line 14"/>
            <p:cNvSpPr>
              <a:spLocks noChangeShapeType="1"/>
            </p:cNvSpPr>
            <p:nvPr/>
          </p:nvSpPr>
          <p:spPr bwMode="auto">
            <a:xfrm flipH="1" flipV="1">
              <a:off x="3591677" y="2445883"/>
              <a:ext cx="1688842" cy="653143"/>
            </a:xfrm>
            <a:prstGeom prst="line">
              <a:avLst/>
            </a:prstGeom>
            <a:noFill/>
            <a:ln w="9525">
              <a:solidFill>
                <a:schemeClr val="tx1"/>
              </a:solidFill>
              <a:round/>
              <a:tailEnd type="triangle" w="med" len="med"/>
            </a:ln>
            <a:effectLst/>
          </p:spPr>
          <p:txBody>
            <a:bodyPr wrap="none" anchor="ctr"/>
            <a:lstStyle/>
            <a:p>
              <a:endParaRPr lang="en-US"/>
            </a:p>
          </p:txBody>
        </p:sp>
        <p:cxnSp>
          <p:nvCxnSpPr>
            <p:cNvPr id="30" name="AutoShape 11"/>
            <p:cNvCxnSpPr>
              <a:cxnSpLocks noChangeShapeType="1"/>
              <a:stCxn id="26" idx="4"/>
            </p:cNvCxnSpPr>
            <p:nvPr/>
          </p:nvCxnSpPr>
          <p:spPr bwMode="auto">
            <a:xfrm>
              <a:off x="5944847" y="2397935"/>
              <a:ext cx="16807" cy="663769"/>
            </a:xfrm>
            <a:prstGeom prst="straightConnector1">
              <a:avLst/>
            </a:prstGeom>
            <a:noFill/>
            <a:ln w="9525">
              <a:solidFill>
                <a:schemeClr val="tx1"/>
              </a:solidFill>
              <a:round/>
            </a:ln>
            <a:effectLst/>
          </p:spPr>
        </p:cxnSp>
        <p:sp>
          <p:nvSpPr>
            <p:cNvPr id="25" name="Oval 6"/>
            <p:cNvSpPr>
              <a:spLocks noChangeArrowheads="1"/>
            </p:cNvSpPr>
            <p:nvPr/>
          </p:nvSpPr>
          <p:spPr bwMode="auto">
            <a:xfrm>
              <a:off x="2395197" y="1767859"/>
              <a:ext cx="1371600" cy="695325"/>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Shareholders</a:t>
              </a:r>
            </a:p>
          </p:txBody>
        </p:sp>
        <p:sp>
          <p:nvSpPr>
            <p:cNvPr id="26" name="Oval 7"/>
            <p:cNvSpPr>
              <a:spLocks noChangeArrowheads="1"/>
            </p:cNvSpPr>
            <p:nvPr/>
          </p:nvSpPr>
          <p:spPr bwMode="auto">
            <a:xfrm>
              <a:off x="5214597" y="1775635"/>
              <a:ext cx="1460500" cy="622300"/>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Purchaser </a:t>
              </a:r>
            </a:p>
            <a:p>
              <a:pPr algn="ctr" eaLnBrk="0" hangingPunct="0">
                <a:spcBef>
                  <a:spcPct val="0"/>
                </a:spcBef>
              </a:pPr>
              <a:r>
                <a:rPr lang="en-US" sz="1000">
                  <a:solidFill>
                    <a:schemeClr val="accent5">
                      <a:lumMod val="75000"/>
                    </a:schemeClr>
                  </a:solidFill>
                  <a:latin typeface="Arial"/>
                </a:rPr>
                <a:t>Shareholder</a:t>
              </a:r>
            </a:p>
          </p:txBody>
        </p:sp>
        <p:sp>
          <p:nvSpPr>
            <p:cNvPr id="27" name="Rectangle 8"/>
            <p:cNvSpPr>
              <a:spLocks noChangeArrowheads="1"/>
            </p:cNvSpPr>
            <p:nvPr/>
          </p:nvSpPr>
          <p:spPr bwMode="auto">
            <a:xfrm>
              <a:off x="2471397" y="3198197"/>
              <a:ext cx="1258888" cy="474662"/>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a:p>
              <a:pPr algn="ctr" eaLnBrk="0" hangingPunct="0">
                <a:spcBef>
                  <a:spcPct val="0"/>
                </a:spcBef>
              </a:pPr>
              <a:r>
                <a:rPr lang="en-US" sz="1000">
                  <a:solidFill>
                    <a:schemeClr val="accent5">
                      <a:lumMod val="75000"/>
                    </a:schemeClr>
                  </a:solidFill>
                  <a:latin typeface="Arial"/>
                </a:rPr>
                <a:t>Target</a:t>
              </a:r>
            </a:p>
            <a:p>
              <a:pPr algn="ctr" eaLnBrk="0" hangingPunct="0">
                <a:spcBef>
                  <a:spcPct val="0"/>
                </a:spcBef>
              </a:pPr>
              <a:endParaRPr lang="en-US" sz="1000" b="0">
                <a:latin typeface="Arial"/>
              </a:endParaRPr>
            </a:p>
          </p:txBody>
        </p:sp>
        <p:sp>
          <p:nvSpPr>
            <p:cNvPr id="28" name="Rectangle 9"/>
            <p:cNvSpPr>
              <a:spLocks noChangeArrowheads="1"/>
            </p:cNvSpPr>
            <p:nvPr/>
          </p:nvSpPr>
          <p:spPr bwMode="auto">
            <a:xfrm>
              <a:off x="5187350" y="3022016"/>
              <a:ext cx="1606890" cy="725487"/>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Acquisition Company </a:t>
              </a:r>
            </a:p>
          </p:txBody>
        </p:sp>
        <p:cxnSp>
          <p:nvCxnSpPr>
            <p:cNvPr id="29" name="AutoShape 10"/>
            <p:cNvCxnSpPr>
              <a:cxnSpLocks noChangeShapeType="1"/>
              <a:stCxn id="25" idx="4"/>
              <a:endCxn id="27" idx="0"/>
            </p:cNvCxnSpPr>
            <p:nvPr/>
          </p:nvCxnSpPr>
          <p:spPr bwMode="auto">
            <a:xfrm>
              <a:off x="3080997" y="2463184"/>
              <a:ext cx="19844" cy="735013"/>
            </a:xfrm>
            <a:prstGeom prst="straightConnector1">
              <a:avLst/>
            </a:prstGeom>
            <a:noFill/>
            <a:ln w="9525">
              <a:solidFill>
                <a:schemeClr val="tx1"/>
              </a:solidFill>
              <a:round/>
            </a:ln>
            <a:effectLst/>
          </p:spPr>
        </p:cxnSp>
        <p:sp>
          <p:nvSpPr>
            <p:cNvPr id="31" name="Oval 12"/>
            <p:cNvSpPr>
              <a:spLocks noChangeArrowheads="1"/>
            </p:cNvSpPr>
            <p:nvPr/>
          </p:nvSpPr>
          <p:spPr bwMode="auto">
            <a:xfrm>
              <a:off x="2895600" y="2667000"/>
              <a:ext cx="457200" cy="158750"/>
            </a:xfrm>
            <a:prstGeom prst="ellipse">
              <a:avLst/>
            </a:prstGeom>
            <a:noFill/>
            <a:ln w="9525">
              <a:solidFill>
                <a:schemeClr val="tx1"/>
              </a:solidFill>
              <a:round/>
            </a:ln>
            <a:effectLst/>
          </p:spPr>
          <p:txBody>
            <a:bodyPr wrap="none" anchor="ctr"/>
            <a:lstStyle/>
            <a:p>
              <a:endParaRPr lang="en-US"/>
            </a:p>
          </p:txBody>
        </p:sp>
        <p:sp>
          <p:nvSpPr>
            <p:cNvPr id="32" name="Line 13"/>
            <p:cNvSpPr>
              <a:spLocks noChangeShapeType="1"/>
            </p:cNvSpPr>
            <p:nvPr/>
          </p:nvSpPr>
          <p:spPr bwMode="auto">
            <a:xfrm>
              <a:off x="3352800" y="2743200"/>
              <a:ext cx="1750437" cy="477124"/>
            </a:xfrm>
            <a:prstGeom prst="line">
              <a:avLst/>
            </a:prstGeom>
            <a:noFill/>
            <a:ln w="9525">
              <a:solidFill>
                <a:schemeClr val="tx1"/>
              </a:solidFill>
              <a:round/>
              <a:tailEnd type="triangle" w="med" len="med"/>
            </a:ln>
            <a:effectLst/>
          </p:spPr>
          <p:txBody>
            <a:bodyPr wrap="none" anchor="ctr"/>
            <a:lstStyle/>
            <a:p>
              <a:endParaRPr lang="en-US"/>
            </a:p>
          </p:txBody>
        </p:sp>
        <p:sp>
          <p:nvSpPr>
            <p:cNvPr id="34" name="Text Box 15"/>
            <p:cNvSpPr txBox="1">
              <a:spLocks noChangeArrowheads="1"/>
            </p:cNvSpPr>
            <p:nvPr/>
          </p:nvSpPr>
          <p:spPr bwMode="auto">
            <a:xfrm>
              <a:off x="4390685" y="2415559"/>
              <a:ext cx="559769" cy="276999"/>
            </a:xfrm>
            <a:prstGeom prst="rect">
              <a:avLst/>
            </a:prstGeom>
            <a:noFill/>
            <a:ln w="9525">
              <a:noFill/>
              <a:miter lim="800000"/>
            </a:ln>
            <a:effectLst/>
          </p:spPr>
          <p:txBody>
            <a:bodyPr wrap="none">
              <a:spAutoFit/>
            </a:bodyPr>
            <a:lstStyle/>
            <a:p>
              <a:r>
                <a:rPr lang="en-US" sz="1200" i="0">
                  <a:solidFill>
                    <a:schemeClr val="accent5">
                      <a:lumMod val="75000"/>
                    </a:schemeClr>
                  </a:solidFill>
                  <a:latin typeface="Arial"/>
                </a:rPr>
                <a:t>Cash</a:t>
              </a:r>
            </a:p>
          </p:txBody>
        </p:sp>
      </p:grpSp>
      <p:sp>
        <p:nvSpPr>
          <p:cNvPr id="5" name="Slide Number Placeholder 4"/>
          <p:cNvSpPr>
            <a:spLocks noGrp="1"/>
          </p:cNvSpPr>
          <p:nvPr>
            <p:ph type="sldNum" sz="quarter" idx="12"/>
          </p:nvPr>
        </p:nvSpPr>
        <p:spPr/>
        <p:txBody>
          <a:bodyPr/>
          <a:lstStyle/>
          <a:p>
            <a:pPr>
              <a:defRPr/>
            </a:pPr>
            <a:fld id="{E2D1B1DA-5660-41BF-914E-3C6F76670746}" type="slidenum">
              <a:rPr lang="en-US" smtClean="0"/>
              <a:pPr>
                <a:defRPr/>
              </a:pPr>
              <a:t>65</a:t>
            </a:fld>
            <a:endParaRPr lang="en-US"/>
          </a:p>
        </p:txBody>
      </p:sp>
    </p:spTree>
    <p:extLst>
      <p:ext uri="{BB962C8B-B14F-4D97-AF65-F5344CB8AC3E}">
        <p14:creationId xmlns:p14="http://schemas.microsoft.com/office/powerpoint/2010/main" val="1680074818"/>
      </p:ext>
    </p:extLst>
  </p:cSld>
  <p:clrMapOvr>
    <a:masterClrMapping/>
  </p:clrMapOvr>
  <p:transition spd="med">
    <p:pull dir="lu"/>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History Lesson: Qualified Stock Purchase Involving S Corporations?</a:t>
            </a:r>
          </a:p>
        </p:txBody>
      </p:sp>
      <p:sp>
        <p:nvSpPr>
          <p:cNvPr id="3" name="Content Placeholder 2"/>
          <p:cNvSpPr>
            <a:spLocks noGrp="1"/>
          </p:cNvSpPr>
          <p:nvPr>
            <p:ph idx="1"/>
          </p:nvPr>
        </p:nvSpPr>
        <p:spPr>
          <a:xfrm>
            <a:off x="381000" y="1314450"/>
            <a:ext cx="8203163" cy="5022850"/>
          </a:xfrm>
        </p:spPr>
        <p:txBody>
          <a:bodyPr/>
          <a:lstStyle/>
          <a:p>
            <a:pPr marL="288925" indent="-288925" algn="just">
              <a:spcBef>
                <a:spcPts val="1200"/>
              </a:spcBef>
              <a:spcAft>
                <a:spcPts val="1200"/>
              </a:spcAft>
              <a:buClr>
                <a:schemeClr val="accent5">
                  <a:lumMod val="75000"/>
                </a:schemeClr>
              </a:buClr>
            </a:pPr>
            <a:r>
              <a:rPr lang="en-US" sz="2200" b="1" u="sng" dirty="0">
                <a:solidFill>
                  <a:schemeClr val="accent5">
                    <a:lumMod val="75000"/>
                  </a:schemeClr>
                </a:solidFill>
              </a:rPr>
              <a:t>Old Section 1371(a)(2)</a:t>
            </a:r>
            <a:r>
              <a:rPr lang="en-US" sz="2200" b="1" dirty="0">
                <a:solidFill>
                  <a:schemeClr val="accent5">
                    <a:lumMod val="75000"/>
                  </a:schemeClr>
                </a:solidFill>
              </a:rPr>
              <a:t>:  </a:t>
            </a:r>
            <a:r>
              <a:rPr lang="en-US" sz="2200" dirty="0">
                <a:solidFill>
                  <a:schemeClr val="accent5">
                    <a:lumMod val="75000"/>
                  </a:schemeClr>
                </a:solidFill>
              </a:rPr>
              <a:t>“S corporation treated as an individual in its capacity as a shareholder of another corporation”</a:t>
            </a:r>
          </a:p>
          <a:p>
            <a:pPr marL="288925" indent="-288925" algn="just">
              <a:spcBef>
                <a:spcPts val="1200"/>
              </a:spcBef>
              <a:spcAft>
                <a:spcPts val="1200"/>
              </a:spcAft>
              <a:buClr>
                <a:schemeClr val="accent5">
                  <a:lumMod val="75000"/>
                </a:schemeClr>
              </a:buClr>
            </a:pPr>
            <a:r>
              <a:rPr lang="en-US" sz="2200" b="1" u="sng" dirty="0">
                <a:solidFill>
                  <a:schemeClr val="accent5">
                    <a:lumMod val="75000"/>
                  </a:schemeClr>
                </a:solidFill>
              </a:rPr>
              <a:t>TAM 9245004</a:t>
            </a:r>
            <a:r>
              <a:rPr lang="en-US" sz="2200" b="1" dirty="0">
                <a:solidFill>
                  <a:schemeClr val="accent5">
                    <a:lumMod val="75000"/>
                  </a:schemeClr>
                </a:solidFill>
              </a:rPr>
              <a:t>:  </a:t>
            </a:r>
            <a:r>
              <a:rPr lang="en-US" sz="2200" dirty="0">
                <a:solidFill>
                  <a:schemeClr val="accent5">
                    <a:lumMod val="75000"/>
                  </a:schemeClr>
                </a:solidFill>
              </a:rPr>
              <a:t>“Section 1371(a)(2) does not prevent an S corporation from being treated [in its capacity as a shareholder of T] as a corporation for purposes of applying Sections 338 and 332” but clearly not for purposes of Sections 243, 245 or 245A.</a:t>
            </a:r>
            <a:endParaRPr lang="en-US" sz="2200" dirty="0">
              <a:solidFill>
                <a:schemeClr val="accent5">
                  <a:lumMod val="75000"/>
                </a:schemeClr>
              </a:solidFill>
              <a:highlight>
                <a:srgbClr val="FFFF00"/>
              </a:highlight>
            </a:endParaRPr>
          </a:p>
          <a:p>
            <a:pPr marL="288925" indent="-288925">
              <a:spcBef>
                <a:spcPts val="1200"/>
              </a:spcBef>
              <a:spcAft>
                <a:spcPts val="1200"/>
              </a:spcAft>
              <a:buClr>
                <a:schemeClr val="accent5">
                  <a:lumMod val="75000"/>
                </a:schemeClr>
              </a:buClr>
            </a:pPr>
            <a:r>
              <a:rPr lang="en-US" sz="2200" b="1" u="sng" dirty="0">
                <a:solidFill>
                  <a:schemeClr val="accent5">
                    <a:lumMod val="75000"/>
                  </a:schemeClr>
                </a:solidFill>
              </a:rPr>
              <a:t>SBJPA of 1996</a:t>
            </a:r>
            <a:r>
              <a:rPr lang="en-US" sz="2200" b="1" dirty="0">
                <a:solidFill>
                  <a:schemeClr val="accent5">
                    <a:lumMod val="75000"/>
                  </a:schemeClr>
                </a:solidFill>
              </a:rPr>
              <a:t>: </a:t>
            </a:r>
          </a:p>
          <a:p>
            <a:pPr lvl="1">
              <a:spcBef>
                <a:spcPts val="1200"/>
              </a:spcBef>
              <a:spcAft>
                <a:spcPts val="1200"/>
              </a:spcAft>
              <a:buClr>
                <a:schemeClr val="accent5">
                  <a:lumMod val="75000"/>
                </a:schemeClr>
              </a:buClr>
            </a:pPr>
            <a:r>
              <a:rPr lang="en-US" dirty="0">
                <a:solidFill>
                  <a:schemeClr val="accent5">
                    <a:lumMod val="75000"/>
                  </a:schemeClr>
                </a:solidFill>
              </a:rPr>
              <a:t>Repealed Section 1371(a)(2)</a:t>
            </a:r>
          </a:p>
          <a:p>
            <a:pPr lvl="1">
              <a:spcBef>
                <a:spcPts val="1200"/>
              </a:spcBef>
              <a:spcAft>
                <a:spcPts val="1200"/>
              </a:spcAft>
              <a:buClr>
                <a:schemeClr val="accent5">
                  <a:lumMod val="75000"/>
                </a:schemeClr>
              </a:buClr>
            </a:pPr>
            <a:r>
              <a:rPr lang="en-US" dirty="0">
                <a:solidFill>
                  <a:schemeClr val="accent5">
                    <a:lumMod val="75000"/>
                  </a:schemeClr>
                </a:solidFill>
              </a:rPr>
              <a:t>Permitted S corporation to hold 80% - 100% subsidiaries</a:t>
            </a:r>
          </a:p>
          <a:p>
            <a:pPr lvl="1">
              <a:spcBef>
                <a:spcPts val="1200"/>
              </a:spcBef>
              <a:spcAft>
                <a:spcPts val="1200"/>
              </a:spcAft>
              <a:buClr>
                <a:schemeClr val="accent5">
                  <a:lumMod val="75000"/>
                </a:schemeClr>
              </a:buClr>
            </a:pPr>
            <a:r>
              <a:rPr lang="en-US" dirty="0" err="1">
                <a:solidFill>
                  <a:schemeClr val="accent5">
                    <a:lumMod val="75000"/>
                  </a:schemeClr>
                </a:solidFill>
              </a:rPr>
              <a:t>QSub</a:t>
            </a:r>
            <a:r>
              <a:rPr lang="en-US" dirty="0">
                <a:solidFill>
                  <a:schemeClr val="accent5">
                    <a:lumMod val="75000"/>
                  </a:schemeClr>
                </a:solidFill>
              </a:rPr>
              <a:t> – DRE treatment of 100% subsidiary</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66</a:t>
            </a:fld>
            <a:endParaRPr lang="en-US"/>
          </a:p>
        </p:txBody>
      </p:sp>
    </p:spTree>
  </p:cSld>
  <p:clrMapOvr>
    <a:masterClrMapping/>
  </p:clrMapOvr>
  <p:transition spd="med">
    <p:pull dir="lu"/>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60" y="0"/>
            <a:ext cx="8287139" cy="1066800"/>
          </a:xfrm>
        </p:spPr>
        <p:txBody>
          <a:bodyPr/>
          <a:lstStyle/>
          <a:p>
            <a:r>
              <a:rPr lang="en-US" sz="2600" b="1"/>
              <a:t>Taxable Acquisition of Stock Treated as Purchase of Assets- Section 338(h)(10)</a:t>
            </a:r>
          </a:p>
        </p:txBody>
      </p:sp>
      <p:sp>
        <p:nvSpPr>
          <p:cNvPr id="3" name="Content Placeholder 2"/>
          <p:cNvSpPr>
            <a:spLocks noGrp="1"/>
          </p:cNvSpPr>
          <p:nvPr>
            <p:ph idx="1"/>
          </p:nvPr>
        </p:nvSpPr>
        <p:spPr>
          <a:xfrm>
            <a:off x="475859" y="1314450"/>
            <a:ext cx="8117635" cy="5022850"/>
          </a:xfrm>
        </p:spPr>
        <p:txBody>
          <a:bodyPr/>
          <a:lstStyle/>
          <a:p>
            <a:pPr marL="288925" indent="-288925">
              <a:spcBef>
                <a:spcPts val="600"/>
              </a:spcBef>
              <a:spcAft>
                <a:spcPts val="1200"/>
              </a:spcAft>
              <a:buClr>
                <a:schemeClr val="accent5">
                  <a:lumMod val="75000"/>
                </a:schemeClr>
              </a:buClr>
            </a:pPr>
            <a:r>
              <a:rPr lang="en-US" sz="2400" b="1" dirty="0">
                <a:solidFill>
                  <a:schemeClr val="accent5">
                    <a:lumMod val="75000"/>
                  </a:schemeClr>
                </a:solidFill>
              </a:rPr>
              <a:t>Requirements:</a:t>
            </a:r>
          </a:p>
          <a:p>
            <a:pPr lvl="1">
              <a:spcBef>
                <a:spcPts val="600"/>
              </a:spcBef>
              <a:spcAft>
                <a:spcPts val="1200"/>
              </a:spcAft>
              <a:buClr>
                <a:schemeClr val="accent5">
                  <a:lumMod val="75000"/>
                </a:schemeClr>
              </a:buClr>
            </a:pPr>
            <a:r>
              <a:rPr lang="en-US" sz="2400" dirty="0">
                <a:solidFill>
                  <a:schemeClr val="accent5">
                    <a:lumMod val="75000"/>
                  </a:schemeClr>
                </a:solidFill>
              </a:rPr>
              <a:t>Target is S corporation or member of affiliated group</a:t>
            </a:r>
          </a:p>
          <a:p>
            <a:pPr lvl="1">
              <a:spcBef>
                <a:spcPts val="600"/>
              </a:spcBef>
              <a:spcAft>
                <a:spcPts val="1200"/>
              </a:spcAft>
              <a:buClr>
                <a:schemeClr val="accent5">
                  <a:lumMod val="75000"/>
                </a:schemeClr>
              </a:buClr>
            </a:pPr>
            <a:r>
              <a:rPr lang="en-US" sz="2400" dirty="0">
                <a:solidFill>
                  <a:schemeClr val="accent5">
                    <a:lumMod val="75000"/>
                  </a:schemeClr>
                </a:solidFill>
              </a:rPr>
              <a:t>Need a purchasing corporation (C or S)</a:t>
            </a:r>
          </a:p>
          <a:p>
            <a:pPr lvl="1">
              <a:spcBef>
                <a:spcPts val="600"/>
              </a:spcBef>
              <a:spcAft>
                <a:spcPts val="1200"/>
              </a:spcAft>
              <a:buClr>
                <a:schemeClr val="accent5">
                  <a:lumMod val="75000"/>
                </a:schemeClr>
              </a:buClr>
            </a:pPr>
            <a:r>
              <a:rPr lang="en-US" sz="2400" dirty="0">
                <a:solidFill>
                  <a:schemeClr val="accent5">
                    <a:lumMod val="75000"/>
                  </a:schemeClr>
                </a:solidFill>
              </a:rPr>
              <a:t>QSP</a:t>
            </a:r>
          </a:p>
          <a:p>
            <a:pPr marL="1203325" lvl="2" indent="-288925">
              <a:spcBef>
                <a:spcPts val="600"/>
              </a:spcBef>
              <a:spcAft>
                <a:spcPts val="1200"/>
              </a:spcAft>
              <a:buClr>
                <a:schemeClr val="accent5">
                  <a:lumMod val="75000"/>
                </a:schemeClr>
              </a:buClr>
            </a:pPr>
            <a:r>
              <a:rPr lang="en-US" sz="2200" dirty="0">
                <a:solidFill>
                  <a:schemeClr val="accent5">
                    <a:lumMod val="75000"/>
                  </a:schemeClr>
                </a:solidFill>
              </a:rPr>
              <a:t>80% of vote and value within 12 months</a:t>
            </a:r>
          </a:p>
          <a:p>
            <a:pPr marL="1203325" lvl="2" indent="-288925">
              <a:spcBef>
                <a:spcPts val="600"/>
              </a:spcBef>
              <a:spcAft>
                <a:spcPts val="1200"/>
              </a:spcAft>
              <a:buClr>
                <a:schemeClr val="accent5">
                  <a:lumMod val="75000"/>
                </a:schemeClr>
              </a:buClr>
            </a:pPr>
            <a:r>
              <a:rPr lang="en-US" sz="2200" dirty="0">
                <a:solidFill>
                  <a:schemeClr val="accent5">
                    <a:lumMod val="75000"/>
                  </a:schemeClr>
                </a:solidFill>
              </a:rPr>
              <a:t>Treas. Reg. §1.338(h)(10)-1(c)(2) - turn-off step transaction and Rev. Rul. 2001-46, 2001-2 CB 321. </a:t>
            </a:r>
          </a:p>
          <a:p>
            <a:pPr lvl="1">
              <a:spcBef>
                <a:spcPts val="600"/>
              </a:spcBef>
              <a:spcAft>
                <a:spcPts val="1200"/>
              </a:spcAft>
              <a:buClr>
                <a:schemeClr val="accent5">
                  <a:lumMod val="75000"/>
                </a:schemeClr>
              </a:buClr>
            </a:pPr>
            <a:r>
              <a:rPr lang="en-US" sz="2400" dirty="0">
                <a:solidFill>
                  <a:schemeClr val="accent5">
                    <a:lumMod val="75000"/>
                  </a:schemeClr>
                </a:solidFill>
              </a:rPr>
              <a:t>Joint Election (Form 8023) to treat purchase of stock as purchase of assets for tax purposes. Treas. Reg. §1.338(h)(10)-1(c)(3). </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67</a:t>
            </a:fld>
            <a:endParaRPr lang="en-US"/>
          </a:p>
        </p:txBody>
      </p:sp>
    </p:spTree>
  </p:cSld>
  <p:clrMapOvr>
    <a:masterClrMapping/>
  </p:clrMapOvr>
  <p:transition spd="med">
    <p:pull dir="lu"/>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a:t>Taxable Acquisition of Stock of S Corp </a:t>
            </a:r>
            <a:br>
              <a:rPr lang="en-US" sz="2600" b="1"/>
            </a:br>
            <a:r>
              <a:rPr lang="en-US" sz="2600" b="1"/>
              <a:t>Target – Qualified Stock Purchase under 338(h)(10)</a:t>
            </a:r>
          </a:p>
        </p:txBody>
      </p:sp>
      <p:sp>
        <p:nvSpPr>
          <p:cNvPr id="3" name="Content Placeholder 2"/>
          <p:cNvSpPr>
            <a:spLocks noGrp="1"/>
          </p:cNvSpPr>
          <p:nvPr>
            <p:ph idx="1"/>
          </p:nvPr>
        </p:nvSpPr>
        <p:spPr>
          <a:xfrm>
            <a:off x="766147" y="3348135"/>
            <a:ext cx="7901992" cy="2895600"/>
          </a:xfrm>
        </p:spPr>
        <p:txBody>
          <a:bodyPr/>
          <a:lstStyle/>
          <a:p>
            <a:pPr marL="269875" indent="-269875">
              <a:lnSpc>
                <a:spcPts val="1400"/>
              </a:lnSpc>
              <a:buClr>
                <a:srgbClr val="001F5E"/>
              </a:buClr>
            </a:pPr>
            <a:r>
              <a:rPr lang="en-US" sz="2000" b="1" dirty="0">
                <a:solidFill>
                  <a:schemeClr val="accent5">
                    <a:lumMod val="75000"/>
                  </a:schemeClr>
                </a:solidFill>
              </a:rPr>
              <a:t>Deemed asset sale/deemed liquidation </a:t>
            </a:r>
          </a:p>
          <a:p>
            <a:pPr marL="269875" indent="-269875">
              <a:lnSpc>
                <a:spcPts val="1400"/>
              </a:lnSpc>
              <a:spcAft>
                <a:spcPts val="1000"/>
              </a:spcAft>
              <a:buClr>
                <a:srgbClr val="001F5E"/>
              </a:buClr>
            </a:pPr>
            <a:r>
              <a:rPr lang="en-US" sz="2000" b="1" dirty="0">
                <a:solidFill>
                  <a:schemeClr val="accent5">
                    <a:lumMod val="75000"/>
                  </a:schemeClr>
                </a:solidFill>
              </a:rPr>
              <a:t>Seller treatment</a:t>
            </a:r>
          </a:p>
          <a:p>
            <a:pPr lvl="1">
              <a:lnSpc>
                <a:spcPts val="1400"/>
              </a:lnSpc>
              <a:spcAft>
                <a:spcPct val="0"/>
              </a:spcAft>
              <a:buClr>
                <a:schemeClr val="accent5">
                  <a:lumMod val="75000"/>
                </a:schemeClr>
              </a:buClr>
            </a:pPr>
            <a:r>
              <a:rPr lang="en-US" sz="1400" dirty="0">
                <a:solidFill>
                  <a:schemeClr val="accent5">
                    <a:lumMod val="75000"/>
                  </a:schemeClr>
                </a:solidFill>
              </a:rPr>
              <a:t>S Corp Target shareholders must consent to 338(h)(10) election</a:t>
            </a:r>
          </a:p>
          <a:p>
            <a:pPr lvl="1">
              <a:lnSpc>
                <a:spcPts val="1400"/>
              </a:lnSpc>
              <a:spcAft>
                <a:spcPct val="0"/>
              </a:spcAft>
              <a:buClr>
                <a:schemeClr val="accent5">
                  <a:lumMod val="75000"/>
                </a:schemeClr>
              </a:buClr>
            </a:pPr>
            <a:r>
              <a:rPr lang="en-US" sz="1400" dirty="0">
                <a:solidFill>
                  <a:schemeClr val="accent5">
                    <a:lumMod val="75000"/>
                  </a:schemeClr>
                </a:solidFill>
              </a:rPr>
              <a:t>Sellers may qualify for installment sales treatment</a:t>
            </a:r>
          </a:p>
          <a:p>
            <a:pPr lvl="1">
              <a:lnSpc>
                <a:spcPts val="1400"/>
              </a:lnSpc>
              <a:buClr>
                <a:schemeClr val="accent5">
                  <a:lumMod val="75000"/>
                </a:schemeClr>
              </a:buClr>
            </a:pPr>
            <a:r>
              <a:rPr lang="en-US" sz="1400" dirty="0">
                <a:solidFill>
                  <a:schemeClr val="accent5">
                    <a:lumMod val="75000"/>
                  </a:schemeClr>
                </a:solidFill>
              </a:rPr>
              <a:t>Potential for timing and character mismatch</a:t>
            </a:r>
          </a:p>
          <a:p>
            <a:pPr marL="269875" indent="-269875">
              <a:lnSpc>
                <a:spcPts val="1400"/>
              </a:lnSpc>
              <a:spcAft>
                <a:spcPts val="1000"/>
              </a:spcAft>
              <a:buClr>
                <a:srgbClr val="001F5E"/>
              </a:buClr>
            </a:pPr>
            <a:r>
              <a:rPr lang="en-US" sz="2000" b="1" dirty="0">
                <a:solidFill>
                  <a:schemeClr val="accent5">
                    <a:lumMod val="75000"/>
                  </a:schemeClr>
                </a:solidFill>
              </a:rPr>
              <a:t>Buyer treatment </a:t>
            </a:r>
          </a:p>
          <a:p>
            <a:pPr lvl="1">
              <a:lnSpc>
                <a:spcPts val="1400"/>
              </a:lnSpc>
              <a:spcAft>
                <a:spcPct val="0"/>
              </a:spcAft>
              <a:buClr>
                <a:schemeClr val="accent5">
                  <a:lumMod val="75000"/>
                </a:schemeClr>
              </a:buClr>
            </a:pPr>
            <a:r>
              <a:rPr lang="en-US" sz="1400" dirty="0">
                <a:solidFill>
                  <a:schemeClr val="accent5">
                    <a:lumMod val="75000"/>
                  </a:schemeClr>
                </a:solidFill>
              </a:rPr>
              <a:t>Treated like an asset purchase</a:t>
            </a:r>
          </a:p>
          <a:p>
            <a:pPr lvl="1">
              <a:lnSpc>
                <a:spcPts val="1400"/>
              </a:lnSpc>
              <a:spcAft>
                <a:spcPct val="0"/>
              </a:spcAft>
              <a:buClr>
                <a:schemeClr val="accent5">
                  <a:lumMod val="75000"/>
                </a:schemeClr>
              </a:buClr>
            </a:pPr>
            <a:r>
              <a:rPr lang="en-US" sz="1400" dirty="0">
                <a:solidFill>
                  <a:schemeClr val="accent5">
                    <a:lumMod val="75000"/>
                  </a:schemeClr>
                </a:solidFill>
              </a:rPr>
              <a:t>Assets basis adjusted to purchase price</a:t>
            </a:r>
          </a:p>
          <a:p>
            <a:pPr lvl="1">
              <a:lnSpc>
                <a:spcPts val="1400"/>
              </a:lnSpc>
              <a:spcAft>
                <a:spcPct val="0"/>
              </a:spcAft>
              <a:buClr>
                <a:schemeClr val="accent5">
                  <a:lumMod val="75000"/>
                </a:schemeClr>
              </a:buClr>
            </a:pPr>
            <a:r>
              <a:rPr lang="en-US" sz="1400" dirty="0">
                <a:solidFill>
                  <a:schemeClr val="accent5">
                    <a:lumMod val="75000"/>
                  </a:schemeClr>
                </a:solidFill>
              </a:rPr>
              <a:t>Seller (or Buyer) may be exposed to BIG tax and any entity level state income taxes</a:t>
            </a:r>
          </a:p>
          <a:p>
            <a:pPr lvl="1" algn="just">
              <a:lnSpc>
                <a:spcPts val="1400"/>
              </a:lnSpc>
              <a:spcAft>
                <a:spcPct val="0"/>
              </a:spcAft>
              <a:buClr>
                <a:schemeClr val="accent5">
                  <a:lumMod val="75000"/>
                </a:schemeClr>
              </a:buClr>
            </a:pPr>
            <a:r>
              <a:rPr lang="en-US" sz="1400" dirty="0">
                <a:solidFill>
                  <a:schemeClr val="accent5">
                    <a:lumMod val="75000"/>
                  </a:schemeClr>
                </a:solidFill>
              </a:rPr>
              <a:t>Cash out reverse merger of acquirer into target- treated as stock sale (Rev. Rul. 73-247, Rev. Rul. 90-95)(eligible for 338(h)(10) election) </a:t>
            </a:r>
          </a:p>
          <a:p>
            <a:pPr lvl="1" algn="just">
              <a:lnSpc>
                <a:spcPts val="1400"/>
              </a:lnSpc>
              <a:spcAft>
                <a:spcPct val="0"/>
              </a:spcAft>
              <a:buClr>
                <a:schemeClr val="accent5">
                  <a:lumMod val="75000"/>
                </a:schemeClr>
              </a:buClr>
            </a:pPr>
            <a:r>
              <a:rPr lang="en-US" sz="1400" dirty="0">
                <a:solidFill>
                  <a:schemeClr val="accent5">
                    <a:lumMod val="75000"/>
                  </a:schemeClr>
                </a:solidFill>
              </a:rPr>
              <a:t>Cash-out forward merger of target into acquirer (corporate or LLC) - treated as asset sale and liquidation (Rev. Rul. 69-6: PLR 200628008)</a:t>
            </a:r>
          </a:p>
          <a:p>
            <a:endParaRPr lang="en-US" sz="1400" dirty="0"/>
          </a:p>
        </p:txBody>
      </p:sp>
      <p:grpSp>
        <p:nvGrpSpPr>
          <p:cNvPr id="4" name="Group 16"/>
          <p:cNvGrpSpPr/>
          <p:nvPr/>
        </p:nvGrpSpPr>
        <p:grpSpPr>
          <a:xfrm>
            <a:off x="2358803" y="1397001"/>
            <a:ext cx="4389071" cy="1758415"/>
            <a:chOff x="2286026" y="1670585"/>
            <a:chExt cx="4389071" cy="1758415"/>
          </a:xfrm>
        </p:grpSpPr>
        <p:sp>
          <p:nvSpPr>
            <p:cNvPr id="5" name="Line 14"/>
            <p:cNvSpPr>
              <a:spLocks noChangeShapeType="1"/>
            </p:cNvSpPr>
            <p:nvPr/>
          </p:nvSpPr>
          <p:spPr bwMode="auto">
            <a:xfrm flipH="1" flipV="1">
              <a:off x="3688570" y="2167698"/>
              <a:ext cx="1569230" cy="651702"/>
            </a:xfrm>
            <a:prstGeom prst="line">
              <a:avLst/>
            </a:prstGeom>
            <a:noFill/>
            <a:ln w="9525">
              <a:solidFill>
                <a:schemeClr val="tx1"/>
              </a:solidFill>
              <a:round/>
              <a:tailEnd type="triangle" w="med" len="med"/>
            </a:ln>
            <a:effectLst/>
          </p:spPr>
          <p:txBody>
            <a:bodyPr wrap="none" anchor="ctr"/>
            <a:lstStyle/>
            <a:p>
              <a:endParaRPr lang="en-US"/>
            </a:p>
          </p:txBody>
        </p:sp>
        <p:sp>
          <p:nvSpPr>
            <p:cNvPr id="6" name="Line 6"/>
            <p:cNvSpPr>
              <a:spLocks noChangeShapeType="1"/>
            </p:cNvSpPr>
            <p:nvPr/>
          </p:nvSpPr>
          <p:spPr bwMode="auto">
            <a:xfrm>
              <a:off x="3276600" y="2590800"/>
              <a:ext cx="1890484" cy="397902"/>
            </a:xfrm>
            <a:prstGeom prst="line">
              <a:avLst/>
            </a:prstGeom>
            <a:noFill/>
            <a:ln w="9525">
              <a:solidFill>
                <a:schemeClr val="tx1"/>
              </a:solidFill>
              <a:round/>
              <a:tailEnd type="triangle" w="med" len="med"/>
            </a:ln>
            <a:effectLst/>
          </p:spPr>
          <p:txBody>
            <a:bodyPr wrap="none" anchor="ctr"/>
            <a:lstStyle/>
            <a:p>
              <a:endParaRPr lang="en-US"/>
            </a:p>
          </p:txBody>
        </p:sp>
        <p:sp>
          <p:nvSpPr>
            <p:cNvPr id="7" name="Oval 7"/>
            <p:cNvSpPr>
              <a:spLocks noChangeArrowheads="1"/>
            </p:cNvSpPr>
            <p:nvPr/>
          </p:nvSpPr>
          <p:spPr bwMode="auto">
            <a:xfrm>
              <a:off x="2410632" y="1670585"/>
              <a:ext cx="1277938" cy="685800"/>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Target Management </a:t>
              </a:r>
            </a:p>
            <a:p>
              <a:pPr algn="ctr" eaLnBrk="0" hangingPunct="0">
                <a:spcBef>
                  <a:spcPct val="0"/>
                </a:spcBef>
              </a:pPr>
              <a:r>
                <a:rPr lang="en-US" sz="1000">
                  <a:solidFill>
                    <a:schemeClr val="accent5">
                      <a:lumMod val="75000"/>
                    </a:schemeClr>
                  </a:solidFill>
                  <a:latin typeface="Arial"/>
                </a:rPr>
                <a:t>Group</a:t>
              </a:r>
            </a:p>
          </p:txBody>
        </p:sp>
        <p:sp>
          <p:nvSpPr>
            <p:cNvPr id="8" name="Oval 8"/>
            <p:cNvSpPr>
              <a:spLocks noChangeArrowheads="1"/>
            </p:cNvSpPr>
            <p:nvPr/>
          </p:nvSpPr>
          <p:spPr bwMode="auto">
            <a:xfrm>
              <a:off x="5252867" y="1670585"/>
              <a:ext cx="1346200" cy="676046"/>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S Shareholder</a:t>
              </a:r>
            </a:p>
          </p:txBody>
        </p:sp>
        <p:sp>
          <p:nvSpPr>
            <p:cNvPr id="9" name="Rectangle 9"/>
            <p:cNvSpPr>
              <a:spLocks noChangeArrowheads="1"/>
            </p:cNvSpPr>
            <p:nvPr/>
          </p:nvSpPr>
          <p:spPr bwMode="auto">
            <a:xfrm>
              <a:off x="2286026" y="2807153"/>
              <a:ext cx="1527150" cy="45720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a:p>
              <a:pPr algn="ctr" eaLnBrk="0" hangingPunct="0">
                <a:spcBef>
                  <a:spcPct val="0"/>
                </a:spcBef>
              </a:pPr>
              <a:r>
                <a:rPr lang="en-US" sz="1000">
                  <a:solidFill>
                    <a:schemeClr val="accent5">
                      <a:lumMod val="75000"/>
                    </a:schemeClr>
                  </a:solidFill>
                  <a:latin typeface="Arial"/>
                </a:rPr>
                <a:t>Target Company</a:t>
              </a:r>
            </a:p>
            <a:p>
              <a:pPr algn="ctr" eaLnBrk="0" hangingPunct="0">
                <a:spcBef>
                  <a:spcPct val="0"/>
                </a:spcBef>
              </a:pPr>
              <a:r>
                <a:rPr lang="en-US" sz="1000">
                  <a:solidFill>
                    <a:schemeClr val="accent5">
                      <a:lumMod val="75000"/>
                    </a:schemeClr>
                  </a:solidFill>
                  <a:latin typeface="Arial"/>
                </a:rPr>
                <a:t>(S Corp)</a:t>
              </a:r>
            </a:p>
            <a:p>
              <a:pPr algn="ctr" eaLnBrk="0" hangingPunct="0">
                <a:spcBef>
                  <a:spcPct val="0"/>
                </a:spcBef>
              </a:pPr>
              <a:endParaRPr lang="en-US" sz="1000">
                <a:latin typeface="Arial"/>
              </a:endParaRPr>
            </a:p>
          </p:txBody>
        </p:sp>
        <p:sp>
          <p:nvSpPr>
            <p:cNvPr id="10" name="Rectangle 10"/>
            <p:cNvSpPr>
              <a:spLocks noChangeArrowheads="1"/>
            </p:cNvSpPr>
            <p:nvPr/>
          </p:nvSpPr>
          <p:spPr bwMode="auto">
            <a:xfrm>
              <a:off x="5176838" y="2578553"/>
              <a:ext cx="1498259" cy="850447"/>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a:p>
              <a:pPr algn="ctr" eaLnBrk="0" hangingPunct="0">
                <a:spcBef>
                  <a:spcPct val="0"/>
                </a:spcBef>
              </a:pPr>
              <a:r>
                <a:rPr lang="en-US" sz="1000">
                  <a:solidFill>
                    <a:schemeClr val="accent5">
                      <a:lumMod val="75000"/>
                    </a:schemeClr>
                  </a:solidFill>
                  <a:latin typeface="Arial"/>
                </a:rPr>
                <a:t>Acquisition Company </a:t>
              </a:r>
            </a:p>
            <a:p>
              <a:pPr algn="ctr" eaLnBrk="0" hangingPunct="0">
                <a:spcBef>
                  <a:spcPct val="0"/>
                </a:spcBef>
              </a:pPr>
              <a:r>
                <a:rPr lang="en-US" sz="1000">
                  <a:solidFill>
                    <a:schemeClr val="accent5">
                      <a:lumMod val="75000"/>
                    </a:schemeClr>
                  </a:solidFill>
                  <a:latin typeface="Arial"/>
                </a:rPr>
                <a:t>(S Corp)</a:t>
              </a:r>
            </a:p>
            <a:p>
              <a:pPr algn="ctr" eaLnBrk="0" hangingPunct="0">
                <a:spcBef>
                  <a:spcPct val="0"/>
                </a:spcBef>
              </a:pPr>
              <a:endParaRPr lang="en-US" sz="1000" b="0">
                <a:latin typeface="Arial"/>
              </a:endParaRPr>
            </a:p>
          </p:txBody>
        </p:sp>
        <p:cxnSp>
          <p:nvCxnSpPr>
            <p:cNvPr id="11" name="AutoShape 11"/>
            <p:cNvCxnSpPr>
              <a:cxnSpLocks noChangeShapeType="1"/>
              <a:stCxn id="7" idx="4"/>
              <a:endCxn id="9" idx="0"/>
            </p:cNvCxnSpPr>
            <p:nvPr/>
          </p:nvCxnSpPr>
          <p:spPr bwMode="auto">
            <a:xfrm flipH="1">
              <a:off x="3049601" y="2356385"/>
              <a:ext cx="0" cy="450768"/>
            </a:xfrm>
            <a:prstGeom prst="straightConnector1">
              <a:avLst/>
            </a:prstGeom>
            <a:noFill/>
            <a:ln w="9525">
              <a:solidFill>
                <a:schemeClr val="tx1"/>
              </a:solidFill>
              <a:round/>
            </a:ln>
            <a:effectLst/>
          </p:spPr>
        </p:cxnSp>
        <p:cxnSp>
          <p:nvCxnSpPr>
            <p:cNvPr id="12" name="AutoShape 12"/>
            <p:cNvCxnSpPr>
              <a:cxnSpLocks noChangeShapeType="1"/>
              <a:stCxn id="8" idx="4"/>
              <a:endCxn id="10" idx="0"/>
            </p:cNvCxnSpPr>
            <p:nvPr/>
          </p:nvCxnSpPr>
          <p:spPr bwMode="auto">
            <a:xfrm>
              <a:off x="5925967" y="2346631"/>
              <a:ext cx="1" cy="231922"/>
            </a:xfrm>
            <a:prstGeom prst="straightConnector1">
              <a:avLst/>
            </a:prstGeom>
            <a:noFill/>
            <a:ln w="9525">
              <a:solidFill>
                <a:schemeClr val="tx1"/>
              </a:solidFill>
              <a:round/>
            </a:ln>
            <a:effectLst/>
          </p:spPr>
        </p:cxnSp>
        <p:sp>
          <p:nvSpPr>
            <p:cNvPr id="13" name="Oval 13"/>
            <p:cNvSpPr>
              <a:spLocks noChangeArrowheads="1"/>
            </p:cNvSpPr>
            <p:nvPr/>
          </p:nvSpPr>
          <p:spPr bwMode="auto">
            <a:xfrm>
              <a:off x="2895600" y="2514600"/>
              <a:ext cx="381000" cy="152400"/>
            </a:xfrm>
            <a:prstGeom prst="ellipse">
              <a:avLst/>
            </a:prstGeom>
            <a:noFill/>
            <a:ln w="9525">
              <a:solidFill>
                <a:schemeClr val="tx1"/>
              </a:solidFill>
              <a:round/>
            </a:ln>
            <a:effectLst/>
          </p:spPr>
          <p:txBody>
            <a:bodyPr wrap="none" anchor="ctr"/>
            <a:lstStyle/>
            <a:p>
              <a:endParaRPr lang="en-US"/>
            </a:p>
          </p:txBody>
        </p:sp>
        <p:sp>
          <p:nvSpPr>
            <p:cNvPr id="14" name="Text Box 15"/>
            <p:cNvSpPr txBox="1">
              <a:spLocks noChangeArrowheads="1"/>
            </p:cNvSpPr>
            <p:nvPr/>
          </p:nvSpPr>
          <p:spPr bwMode="auto">
            <a:xfrm>
              <a:off x="3803422" y="1964488"/>
              <a:ext cx="1363662" cy="400110"/>
            </a:xfrm>
            <a:prstGeom prst="rect">
              <a:avLst/>
            </a:prstGeom>
            <a:noFill/>
            <a:ln w="9525">
              <a:noFill/>
              <a:miter lim="800000"/>
            </a:ln>
            <a:effectLst/>
          </p:spPr>
          <p:txBody>
            <a:bodyPr wrap="square">
              <a:spAutoFit/>
            </a:bodyPr>
            <a:lstStyle/>
            <a:p>
              <a:pPr algn="ctr"/>
              <a:r>
                <a:rPr lang="en-US" sz="1000" i="0">
                  <a:solidFill>
                    <a:schemeClr val="accent5">
                      <a:lumMod val="75000"/>
                    </a:schemeClr>
                  </a:solidFill>
                  <a:latin typeface="Arial"/>
                </a:rPr>
                <a:t>Cash, restricted  stock</a:t>
              </a:r>
            </a:p>
          </p:txBody>
        </p:sp>
      </p:grpSp>
      <p:sp>
        <p:nvSpPr>
          <p:cNvPr id="16" name="Slide Number Placeholder 15"/>
          <p:cNvSpPr>
            <a:spLocks noGrp="1"/>
          </p:cNvSpPr>
          <p:nvPr>
            <p:ph type="sldNum" sz="quarter" idx="12"/>
          </p:nvPr>
        </p:nvSpPr>
        <p:spPr/>
        <p:txBody>
          <a:bodyPr/>
          <a:lstStyle/>
          <a:p>
            <a:pPr>
              <a:defRPr/>
            </a:pPr>
            <a:fld id="{E2D1B1DA-5660-41BF-914E-3C6F76670746}" type="slidenum">
              <a:rPr lang="en-US" smtClean="0"/>
              <a:pPr>
                <a:defRPr/>
              </a:pPr>
              <a:t>68</a:t>
            </a:fld>
            <a:endParaRPr lang="en-US"/>
          </a:p>
        </p:txBody>
      </p:sp>
    </p:spTree>
  </p:cSld>
  <p:clrMapOvr>
    <a:masterClrMapping/>
  </p:clrMapOvr>
  <p:transition spd="med">
    <p:pull dir="lu"/>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93" y="247650"/>
            <a:ext cx="8035212" cy="1066800"/>
          </a:xfrm>
        </p:spPr>
        <p:txBody>
          <a:bodyPr/>
          <a:lstStyle/>
          <a:p>
            <a:r>
              <a:rPr lang="en-US" sz="2400" dirty="0"/>
              <a:t>POLLING QUESTION #6 </a:t>
            </a:r>
            <a:br>
              <a:rPr lang="en-US" sz="2400" dirty="0"/>
            </a:br>
            <a:endParaRPr lang="en-US" sz="2400" b="1" dirty="0"/>
          </a:p>
        </p:txBody>
      </p:sp>
      <p:sp>
        <p:nvSpPr>
          <p:cNvPr id="3" name="Content Placeholder 2"/>
          <p:cNvSpPr>
            <a:spLocks noGrp="1"/>
          </p:cNvSpPr>
          <p:nvPr>
            <p:ph idx="1"/>
          </p:nvPr>
        </p:nvSpPr>
        <p:spPr/>
        <p:txBody>
          <a:bodyPr/>
          <a:lstStyle/>
          <a:p>
            <a:pPr marL="0" lvl="0" indent="-1587" fontAlgn="base">
              <a:lnSpc>
                <a:spcPct val="80000"/>
              </a:lnSpc>
              <a:spcBef>
                <a:spcPct val="20000"/>
              </a:spcBef>
              <a:spcAft>
                <a:spcPct val="0"/>
              </a:spcAft>
              <a:buNone/>
            </a:pPr>
            <a:r>
              <a:rPr lang="en-US" sz="2800" b="1" dirty="0">
                <a:solidFill>
                  <a:srgbClr val="FF0000"/>
                </a:solidFill>
                <a:latin typeface="Arial" pitchFamily="34" charset="0"/>
                <a:cs typeface="Arial" pitchFamily="34" charset="0"/>
              </a:rPr>
              <a:t>What is your favorite movie?</a:t>
            </a:r>
          </a:p>
          <a:p>
            <a:pPr marL="0" lvl="0" indent="-1587" fontAlgn="base">
              <a:lnSpc>
                <a:spcPct val="80000"/>
              </a:lnSpc>
              <a:spcBef>
                <a:spcPct val="20000"/>
              </a:spcBef>
              <a:spcAft>
                <a:spcPct val="0"/>
              </a:spcAft>
              <a:buNone/>
            </a:pPr>
            <a:endParaRPr lang="en-US" sz="2800" dirty="0">
              <a:solidFill>
                <a:srgbClr val="FF0000"/>
              </a:solidFill>
              <a:latin typeface="Arial" pitchFamily="34" charset="0"/>
              <a:cs typeface="Arial" pitchFamily="34" charset="0"/>
            </a:endParaRPr>
          </a:p>
          <a:p>
            <a:pPr marL="512763" lvl="0" indent="-514350" fontAlgn="base">
              <a:lnSpc>
                <a:spcPct val="80000"/>
              </a:lnSpc>
              <a:spcBef>
                <a:spcPts val="0"/>
              </a:spcBef>
              <a:spcAft>
                <a:spcPct val="0"/>
              </a:spcAft>
              <a:buFont typeface="+mj-lt"/>
              <a:buAutoNum type="alphaUcPeriod"/>
            </a:pPr>
            <a:r>
              <a:rPr lang="en-US" sz="2800" dirty="0">
                <a:solidFill>
                  <a:srgbClr val="FF0000"/>
                </a:solidFill>
                <a:latin typeface="Arial" pitchFamily="34" charset="0"/>
                <a:cs typeface="Arial" pitchFamily="34" charset="0"/>
              </a:rPr>
              <a:t>The Godfather</a:t>
            </a:r>
          </a:p>
          <a:p>
            <a:pPr marL="512763" lvl="0" indent="-514350" fontAlgn="base">
              <a:lnSpc>
                <a:spcPct val="80000"/>
              </a:lnSpc>
              <a:spcBef>
                <a:spcPct val="20000"/>
              </a:spcBef>
              <a:spcAft>
                <a:spcPct val="0"/>
              </a:spcAft>
              <a:buFont typeface="+mj-lt"/>
              <a:buAutoNum type="alphaUcPeriod"/>
            </a:pPr>
            <a:r>
              <a:rPr lang="en-US" sz="2800" dirty="0">
                <a:solidFill>
                  <a:srgbClr val="FF0000"/>
                </a:solidFill>
                <a:latin typeface="Arial" pitchFamily="34" charset="0"/>
                <a:cs typeface="Arial" pitchFamily="34" charset="0"/>
              </a:rPr>
              <a:t>The Godfather II</a:t>
            </a:r>
          </a:p>
          <a:p>
            <a:pPr marL="512763" lvl="0" indent="-514350" fontAlgn="base">
              <a:lnSpc>
                <a:spcPct val="80000"/>
              </a:lnSpc>
              <a:spcBef>
                <a:spcPct val="20000"/>
              </a:spcBef>
              <a:spcAft>
                <a:spcPct val="0"/>
              </a:spcAft>
              <a:buFont typeface="+mj-lt"/>
              <a:buAutoNum type="alphaUcPeriod"/>
            </a:pPr>
            <a:r>
              <a:rPr lang="en-US" sz="2800" dirty="0">
                <a:solidFill>
                  <a:srgbClr val="FF0000"/>
                </a:solidFill>
                <a:latin typeface="Arial" pitchFamily="34" charset="0"/>
                <a:cs typeface="Arial" pitchFamily="34" charset="0"/>
              </a:rPr>
              <a:t>Frozen</a:t>
            </a:r>
          </a:p>
          <a:p>
            <a:pPr marL="284163" lvl="0" indent="-285750" fontAlgn="base">
              <a:lnSpc>
                <a:spcPct val="80000"/>
              </a:lnSpc>
              <a:spcBef>
                <a:spcPct val="20000"/>
              </a:spcBef>
              <a:spcAft>
                <a:spcPct val="0"/>
              </a:spcAft>
            </a:pPr>
            <a:endParaRPr lang="en-US" sz="1800" dirty="0">
              <a:solidFill>
                <a:srgbClr val="002776"/>
              </a:solidFill>
              <a:latin typeface="Arial" pitchFamily="34" charset="0"/>
              <a:cs typeface="Arial" pitchFamily="34" charset="0"/>
            </a:endParaRPr>
          </a:p>
          <a:p>
            <a:pPr marL="0" lvl="0" indent="-1587" fontAlgn="base">
              <a:lnSpc>
                <a:spcPct val="80000"/>
              </a:lnSpc>
              <a:spcBef>
                <a:spcPct val="20000"/>
              </a:spcBef>
              <a:spcAft>
                <a:spcPct val="0"/>
              </a:spcAft>
              <a:buNone/>
            </a:pPr>
            <a:endParaRPr lang="en-US" sz="1800" dirty="0">
              <a:solidFill>
                <a:srgbClr val="002776"/>
              </a:solidFill>
              <a:latin typeface="Arial" pitchFamily="34" charset="0"/>
              <a:cs typeface="Arial" pitchFamily="34" charset="0"/>
            </a:endParaRPr>
          </a:p>
          <a:p>
            <a:pPr marL="0" lvl="0" indent="-1587" fontAlgn="base">
              <a:lnSpc>
                <a:spcPct val="80000"/>
              </a:lnSpc>
              <a:spcBef>
                <a:spcPts val="0"/>
              </a:spcBef>
              <a:spcAft>
                <a:spcPct val="0"/>
              </a:spcAft>
              <a:buNone/>
            </a:pPr>
            <a:r>
              <a:rPr lang="en-US" sz="2400" dirty="0">
                <a:solidFill>
                  <a:srgbClr val="002776"/>
                </a:solidFill>
                <a:latin typeface="Arial" pitchFamily="34" charset="0"/>
                <a:cs typeface="Arial" pitchFamily="34" charset="0"/>
              </a:rPr>
              <a:t>For those seeking </a:t>
            </a:r>
            <a:r>
              <a:rPr lang="en-US" sz="2400" b="1" dirty="0">
                <a:solidFill>
                  <a:srgbClr val="002776"/>
                </a:solidFill>
                <a:latin typeface="Arial" pitchFamily="34" charset="0"/>
                <a:cs typeface="Arial" pitchFamily="34" charset="0"/>
              </a:rPr>
              <a:t>NYS CLE credit </a:t>
            </a:r>
            <a:r>
              <a:rPr lang="en-US" sz="2400" dirty="0">
                <a:solidFill>
                  <a:srgbClr val="002776"/>
                </a:solidFill>
                <a:latin typeface="Arial" pitchFamily="34" charset="0"/>
                <a:cs typeface="Arial" pitchFamily="34" charset="0"/>
              </a:rPr>
              <a:t>the code is </a:t>
            </a:r>
            <a:r>
              <a:rPr lang="en-US" sz="2400" b="1" dirty="0">
                <a:solidFill>
                  <a:srgbClr val="002776"/>
                </a:solidFill>
                <a:latin typeface="Arial" pitchFamily="34" charset="0"/>
                <a:cs typeface="Arial" pitchFamily="34" charset="0"/>
              </a:rPr>
              <a:t>MB5C9A </a:t>
            </a:r>
            <a:r>
              <a:rPr lang="en-US" sz="2400" dirty="0">
                <a:solidFill>
                  <a:srgbClr val="002776"/>
                </a:solidFill>
                <a:latin typeface="Arial" pitchFamily="34" charset="0"/>
                <a:cs typeface="Arial" pitchFamily="34" charset="0"/>
              </a:rPr>
              <a:t>Please record all attendance verification codes announced during the program. Record the codes on the affirmation form available on the CLE Board website at: </a:t>
            </a:r>
            <a:r>
              <a:rPr lang="en-US" sz="2400" u="sng" dirty="0">
                <a:solidFill>
                  <a:srgbClr val="002776"/>
                </a:solidFill>
                <a:latin typeface="Arial" pitchFamily="34" charset="0"/>
                <a:cs typeface="Arial" pitchFamily="34" charset="0"/>
                <a:hlinkClick r:id="rId3"/>
              </a:rPr>
              <a:t>http://ww2.nycourts.gov/attorneys/cle/affirmation_sample.pdf</a:t>
            </a:r>
            <a:r>
              <a:rPr lang="en-US" sz="2400" dirty="0">
                <a:solidFill>
                  <a:srgbClr val="002776"/>
                </a:solidFill>
                <a:latin typeface="Arial" pitchFamily="34" charset="0"/>
                <a:cs typeface="Arial" pitchFamily="34" charset="0"/>
              </a:rPr>
              <a:t> and email the form to </a:t>
            </a:r>
            <a:r>
              <a:rPr lang="en-US" sz="2400" u="sng" dirty="0">
                <a:solidFill>
                  <a:srgbClr val="002776"/>
                </a:solidFill>
                <a:latin typeface="Arial" pitchFamily="34" charset="0"/>
                <a:cs typeface="Arial" pitchFamily="34" charset="0"/>
                <a:hlinkClick r:id="rId4"/>
              </a:rPr>
              <a:t>sps.tax@nyu.edu</a:t>
            </a:r>
            <a:r>
              <a:rPr lang="en-US" sz="2400" dirty="0">
                <a:solidFill>
                  <a:srgbClr val="002776"/>
                </a:solidFill>
                <a:latin typeface="Arial" pitchFamily="34" charset="0"/>
                <a:cs typeface="Arial" pitchFamily="34" charset="0"/>
              </a:rPr>
              <a:t>. For all other CLE inquires please email </a:t>
            </a:r>
            <a:r>
              <a:rPr lang="en-US" sz="2400" u="sng" dirty="0">
                <a:solidFill>
                  <a:srgbClr val="002776"/>
                </a:solidFill>
                <a:latin typeface="Arial" pitchFamily="34" charset="0"/>
                <a:cs typeface="Arial" pitchFamily="34" charset="0"/>
                <a:hlinkClick r:id="rId4"/>
              </a:rPr>
              <a:t>sps.tax@nyu.edu</a:t>
            </a:r>
            <a:endParaRPr lang="en-US" sz="2400" dirty="0">
              <a:solidFill>
                <a:srgbClr val="002776"/>
              </a:solidFill>
              <a:latin typeface="Arial" pitchFamily="34" charset="0"/>
              <a:cs typeface="Arial" pitchFamily="34" charset="0"/>
            </a:endParaRPr>
          </a:p>
          <a:p>
            <a:pPr marL="0" lvl="0" indent="-1587" fontAlgn="base">
              <a:lnSpc>
                <a:spcPct val="80000"/>
              </a:lnSpc>
              <a:spcBef>
                <a:spcPct val="20000"/>
              </a:spcBef>
              <a:spcAft>
                <a:spcPct val="0"/>
              </a:spcAft>
              <a:buNone/>
            </a:pPr>
            <a:endParaRPr lang="en-US" sz="2200" dirty="0">
              <a:solidFill>
                <a:srgbClr val="002776"/>
              </a:solidFill>
              <a:latin typeface="Arial" pitchFamily="34" charset="0"/>
              <a:cs typeface="Arial" pitchFamily="34" charset="0"/>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69</a:t>
            </a:fld>
            <a:endParaRPr lang="en-US">
              <a:latin typeface="Arial" pitchFamily="34" charset="0"/>
              <a:cs typeface="Arial" pitchFamily="34" charset="0"/>
            </a:endParaRPr>
          </a:p>
        </p:txBody>
      </p:sp>
    </p:spTree>
    <p:extLst>
      <p:ext uri="{BB962C8B-B14F-4D97-AF65-F5344CB8AC3E}">
        <p14:creationId xmlns:p14="http://schemas.microsoft.com/office/powerpoint/2010/main" val="4112462547"/>
      </p:ext>
    </p:extLst>
  </p:cSld>
  <p:clrMapOvr>
    <a:masterClrMapping/>
  </p:clrMapOvr>
  <p:transition spd="med">
    <p:pull dir="l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788" y="0"/>
            <a:ext cx="8035212" cy="1066800"/>
          </a:xfrm>
        </p:spPr>
        <p:txBody>
          <a:bodyPr/>
          <a:lstStyle/>
          <a:p>
            <a:r>
              <a:rPr lang="en-US" sz="2400" b="1" dirty="0"/>
              <a:t>Structuring Mergers, Acquisitions, and Private Equity Recaps When the Target is an S Corporation – the BEAT</a:t>
            </a:r>
            <a:endParaRPr lang="en-US" sz="2700" b="1" dirty="0"/>
          </a:p>
        </p:txBody>
      </p:sp>
      <p:sp>
        <p:nvSpPr>
          <p:cNvPr id="3" name="Content Placeholder 2"/>
          <p:cNvSpPr>
            <a:spLocks noGrp="1"/>
          </p:cNvSpPr>
          <p:nvPr>
            <p:ph idx="1"/>
          </p:nvPr>
        </p:nvSpPr>
        <p:spPr>
          <a:xfrm>
            <a:off x="315686" y="1183822"/>
            <a:ext cx="8381999" cy="5022850"/>
          </a:xfrm>
        </p:spPr>
        <p:txBody>
          <a:bodyPr/>
          <a:lstStyle/>
          <a:p>
            <a:pPr marL="344488" lvl="1" indent="0" algn="just">
              <a:spcBef>
                <a:spcPts val="900"/>
              </a:spcBef>
              <a:spcAft>
                <a:spcPts val="900"/>
              </a:spcAft>
              <a:buClr>
                <a:schemeClr val="accent5">
                  <a:lumMod val="75000"/>
                </a:schemeClr>
              </a:buClr>
              <a:buNone/>
            </a:pPr>
            <a:r>
              <a:rPr lang="en-US">
                <a:solidFill>
                  <a:schemeClr val="accent5">
                    <a:lumMod val="75000"/>
                  </a:schemeClr>
                </a:solidFill>
              </a:rPr>
              <a:t>The BEAT is structured as an alternative minimum tax that applies when a multinational company reduces its regular U.S. tax liability to less than a specified percentage of its taxable income, after adding back deductible base eroding payments and a percentage of tax losses claimed that were carried from another year.  </a:t>
            </a:r>
          </a:p>
          <a:p>
            <a:pPr marL="344488" lvl="1" indent="0" algn="just">
              <a:spcBef>
                <a:spcPts val="900"/>
              </a:spcBef>
              <a:spcAft>
                <a:spcPts val="900"/>
              </a:spcAft>
              <a:buClr>
                <a:schemeClr val="accent5">
                  <a:lumMod val="75000"/>
                </a:schemeClr>
              </a:buClr>
              <a:buNone/>
            </a:pPr>
            <a:r>
              <a:rPr lang="en-US">
                <a:solidFill>
                  <a:schemeClr val="accent5">
                    <a:lumMod val="75000"/>
                  </a:schemeClr>
                </a:solidFill>
              </a:rPr>
              <a:t>The “base erosion minimum tax” is 10% (5% for years beginning in 2018) of the “modified taxable income” of the taxpayer over an amount equal the regular tax liability reduced by applicable credits of the corporation. The rate climbs to 12.5% for taxable years beginning after 2025.    </a:t>
            </a:r>
          </a:p>
          <a:p>
            <a:pPr marL="344488" lvl="1" indent="0" algn="just">
              <a:spcBef>
                <a:spcPts val="900"/>
              </a:spcBef>
              <a:spcAft>
                <a:spcPts val="900"/>
              </a:spcAft>
              <a:buClr>
                <a:schemeClr val="accent5">
                  <a:lumMod val="75000"/>
                </a:schemeClr>
              </a:buClr>
              <a:buNone/>
            </a:pPr>
            <a:r>
              <a:rPr lang="en-US">
                <a:solidFill>
                  <a:schemeClr val="accent5">
                    <a:lumMod val="75000"/>
                  </a:schemeClr>
                </a:solidFill>
              </a:rPr>
              <a:t>The tax applies to deductible payments to foreign affiliates from domestic corporations, as well as on foreign corporations engaged in a U.S. trade or business in computing the tax on their effectively connected income (ECI).  </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7</a:t>
            </a:fld>
            <a:endParaRPr lang="en-US">
              <a:latin typeface="Arial" pitchFamily="34" charset="0"/>
              <a:cs typeface="Arial" pitchFamily="34" charset="0"/>
            </a:endParaRPr>
          </a:p>
        </p:txBody>
      </p:sp>
    </p:spTree>
    <p:extLst>
      <p:ext uri="{BB962C8B-B14F-4D97-AF65-F5344CB8AC3E}">
        <p14:creationId xmlns:p14="http://schemas.microsoft.com/office/powerpoint/2010/main" val="721024769"/>
      </p:ext>
    </p:extLst>
  </p:cSld>
  <p:clrMapOvr>
    <a:masterClrMapping/>
  </p:clrMapOvr>
  <p:transition spd="med">
    <p:pull dir="lu"/>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868" y="0"/>
            <a:ext cx="8315131" cy="1066800"/>
          </a:xfrm>
        </p:spPr>
        <p:txBody>
          <a:bodyPr/>
          <a:lstStyle/>
          <a:p>
            <a:r>
              <a:rPr lang="en-US" sz="2600" b="1"/>
              <a:t>Taxable Acquisition of S Corp Target – </a:t>
            </a:r>
            <a:br>
              <a:rPr lang="en-US" sz="2600" b="1"/>
            </a:br>
            <a:r>
              <a:rPr lang="en-US" sz="2600" b="1"/>
              <a:t>Section 338(h)(10)</a:t>
            </a:r>
          </a:p>
        </p:txBody>
      </p:sp>
      <p:sp>
        <p:nvSpPr>
          <p:cNvPr id="3" name="Content Placeholder 2"/>
          <p:cNvSpPr>
            <a:spLocks noGrp="1"/>
          </p:cNvSpPr>
          <p:nvPr>
            <p:ph idx="1"/>
          </p:nvPr>
        </p:nvSpPr>
        <p:spPr>
          <a:xfrm>
            <a:off x="447867" y="1314450"/>
            <a:ext cx="8173619" cy="5022850"/>
          </a:xfrm>
        </p:spPr>
        <p:txBody>
          <a:bodyPr/>
          <a:lstStyle/>
          <a:p>
            <a:pPr marL="288925" indent="-288925">
              <a:spcBef>
                <a:spcPts val="600"/>
              </a:spcBef>
              <a:spcAft>
                <a:spcPts val="1200"/>
              </a:spcAft>
              <a:buClr>
                <a:schemeClr val="accent5">
                  <a:lumMod val="75000"/>
                </a:schemeClr>
              </a:buClr>
            </a:pPr>
            <a:r>
              <a:rPr lang="en-US" sz="2400" b="1" dirty="0">
                <a:solidFill>
                  <a:schemeClr val="accent5">
                    <a:lumMod val="75000"/>
                  </a:schemeClr>
                </a:solidFill>
              </a:rPr>
              <a:t>Tax Consequences To Seller</a:t>
            </a:r>
          </a:p>
          <a:p>
            <a:pPr lvl="1" algn="just">
              <a:spcBef>
                <a:spcPts val="600"/>
              </a:spcBef>
              <a:spcAft>
                <a:spcPts val="1000"/>
              </a:spcAft>
              <a:buClr>
                <a:schemeClr val="accent5">
                  <a:lumMod val="75000"/>
                </a:schemeClr>
              </a:buClr>
            </a:pPr>
            <a:r>
              <a:rPr lang="en-US" sz="2400" dirty="0">
                <a:solidFill>
                  <a:schemeClr val="accent5">
                    <a:lumMod val="75000"/>
                  </a:schemeClr>
                </a:solidFill>
              </a:rPr>
              <a:t>Deemed asset sale</a:t>
            </a:r>
          </a:p>
          <a:p>
            <a:pPr lvl="1" algn="just">
              <a:spcBef>
                <a:spcPts val="600"/>
              </a:spcBef>
              <a:spcAft>
                <a:spcPts val="1000"/>
              </a:spcAft>
              <a:buClr>
                <a:schemeClr val="accent5">
                  <a:lumMod val="75000"/>
                </a:schemeClr>
              </a:buClr>
            </a:pPr>
            <a:r>
              <a:rPr lang="en-US" sz="2400" dirty="0">
                <a:solidFill>
                  <a:schemeClr val="accent5">
                    <a:lumMod val="75000"/>
                  </a:schemeClr>
                </a:solidFill>
              </a:rPr>
              <a:t>Depreciation recapture at ordinary income rates</a:t>
            </a:r>
          </a:p>
          <a:p>
            <a:pPr lvl="1" algn="just">
              <a:spcBef>
                <a:spcPts val="600"/>
              </a:spcBef>
              <a:spcAft>
                <a:spcPts val="1000"/>
              </a:spcAft>
              <a:buClr>
                <a:schemeClr val="accent5">
                  <a:lumMod val="75000"/>
                </a:schemeClr>
              </a:buClr>
            </a:pPr>
            <a:r>
              <a:rPr lang="en-US" sz="2400" dirty="0">
                <a:solidFill>
                  <a:schemeClr val="accent5">
                    <a:lumMod val="75000"/>
                  </a:schemeClr>
                </a:solidFill>
              </a:rPr>
              <a:t>If T has Subchapter C history (5 year Section 1374 taint) BIG recognized at corporate level</a:t>
            </a:r>
          </a:p>
          <a:p>
            <a:pPr lvl="1" algn="just">
              <a:spcBef>
                <a:spcPts val="600"/>
              </a:spcBef>
              <a:spcAft>
                <a:spcPts val="1000"/>
              </a:spcAft>
              <a:buClr>
                <a:schemeClr val="accent5">
                  <a:lumMod val="75000"/>
                </a:schemeClr>
              </a:buClr>
            </a:pPr>
            <a:r>
              <a:rPr lang="en-US" sz="2400" dirty="0">
                <a:solidFill>
                  <a:schemeClr val="accent5">
                    <a:lumMod val="75000"/>
                  </a:schemeClr>
                </a:solidFill>
              </a:rPr>
              <a:t>T’s taxable year closes on the acquisition date with respect to selling shareholders</a:t>
            </a:r>
          </a:p>
          <a:p>
            <a:pPr lvl="1" algn="just">
              <a:spcBef>
                <a:spcPts val="600"/>
              </a:spcBef>
              <a:spcAft>
                <a:spcPts val="1000"/>
              </a:spcAft>
              <a:buClr>
                <a:schemeClr val="accent5">
                  <a:lumMod val="75000"/>
                </a:schemeClr>
              </a:buClr>
            </a:pPr>
            <a:r>
              <a:rPr lang="en-US" sz="2400" dirty="0">
                <a:solidFill>
                  <a:schemeClr val="accent5">
                    <a:lumMod val="75000"/>
                  </a:schemeClr>
                </a:solidFill>
              </a:rPr>
              <a:t>State tax consequences. See Field, 32 VATXR 527 (2013). </a:t>
            </a:r>
          </a:p>
          <a:p>
            <a:pPr lvl="1" algn="just">
              <a:spcBef>
                <a:spcPts val="600"/>
              </a:spcBef>
              <a:spcAft>
                <a:spcPts val="1000"/>
              </a:spcAft>
              <a:buClr>
                <a:schemeClr val="accent5">
                  <a:lumMod val="75000"/>
                </a:schemeClr>
              </a:buClr>
            </a:pPr>
            <a:r>
              <a:rPr lang="en-US" sz="2400" dirty="0">
                <a:solidFill>
                  <a:schemeClr val="accent5">
                    <a:lumMod val="75000"/>
                  </a:schemeClr>
                </a:solidFill>
              </a:rPr>
              <a:t>Deferral still available from installment </a:t>
            </a:r>
            <a:r>
              <a:rPr lang="en-US" dirty="0">
                <a:solidFill>
                  <a:schemeClr val="accent5">
                    <a:lumMod val="75000"/>
                  </a:schemeClr>
                </a:solidFill>
              </a:rPr>
              <a:t>reporting</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70</a:t>
            </a:fld>
            <a:endParaRPr lang="en-US"/>
          </a:p>
        </p:txBody>
      </p:sp>
    </p:spTree>
    <p:extLst>
      <p:ext uri="{BB962C8B-B14F-4D97-AF65-F5344CB8AC3E}">
        <p14:creationId xmlns:p14="http://schemas.microsoft.com/office/powerpoint/2010/main" val="331416798"/>
      </p:ext>
    </p:extLst>
  </p:cSld>
  <p:clrMapOvr>
    <a:masterClrMapping/>
  </p:clrMapOvr>
  <p:transition spd="med">
    <p:pull dir="lu"/>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60" y="0"/>
            <a:ext cx="8287139" cy="1066800"/>
          </a:xfrm>
        </p:spPr>
        <p:txBody>
          <a:bodyPr vert="horz" lIns="0" tIns="0" rIns="0" bIns="0" rtlCol="0" anchor="ctr" anchorCtr="0">
            <a:noAutofit/>
          </a:bodyPr>
          <a:lstStyle/>
          <a:p>
            <a:r>
              <a:rPr lang="en-US" sz="2600" b="1"/>
              <a:t>Taxable Acquisition of S Corp Target – </a:t>
            </a:r>
            <a:br>
              <a:rPr lang="en-US" sz="2600" b="1"/>
            </a:br>
            <a:r>
              <a:rPr lang="en-US" sz="2600" b="1"/>
              <a:t>Section 338(h)(10) (cont’d)</a:t>
            </a:r>
          </a:p>
        </p:txBody>
      </p:sp>
      <p:sp>
        <p:nvSpPr>
          <p:cNvPr id="3" name="Content Placeholder 2"/>
          <p:cNvSpPr>
            <a:spLocks noGrp="1"/>
          </p:cNvSpPr>
          <p:nvPr>
            <p:ph idx="1"/>
          </p:nvPr>
        </p:nvSpPr>
        <p:spPr>
          <a:xfrm>
            <a:off x="475860" y="1239805"/>
            <a:ext cx="8287139" cy="5022850"/>
          </a:xfrm>
        </p:spPr>
        <p:txBody>
          <a:bodyPr/>
          <a:lstStyle/>
          <a:p>
            <a:pPr marL="288925" indent="-288925">
              <a:spcBef>
                <a:spcPts val="900"/>
              </a:spcBef>
              <a:spcAft>
                <a:spcPts val="1000"/>
              </a:spcAft>
              <a:buClr>
                <a:srgbClr val="001F5E"/>
              </a:buClr>
            </a:pPr>
            <a:r>
              <a:rPr lang="en-US" sz="2400" b="1" dirty="0">
                <a:solidFill>
                  <a:schemeClr val="accent5">
                    <a:lumMod val="75000"/>
                  </a:schemeClr>
                </a:solidFill>
              </a:rPr>
              <a:t>Tax Consequences To Buyer</a:t>
            </a:r>
          </a:p>
          <a:p>
            <a:pPr lvl="1">
              <a:spcBef>
                <a:spcPts val="900"/>
              </a:spcBef>
              <a:spcAft>
                <a:spcPts val="1000"/>
              </a:spcAft>
              <a:buClr>
                <a:schemeClr val="accent5">
                  <a:lumMod val="75000"/>
                </a:schemeClr>
              </a:buClr>
            </a:pPr>
            <a:r>
              <a:rPr lang="en-US" sz="2200" dirty="0">
                <a:solidFill>
                  <a:schemeClr val="accent5">
                    <a:lumMod val="75000"/>
                  </a:schemeClr>
                </a:solidFill>
              </a:rPr>
              <a:t>Basis of Assets Stepped Up To Purchase Price of Stock</a:t>
            </a:r>
          </a:p>
          <a:p>
            <a:pPr marL="1193800" lvl="2" indent="-279400">
              <a:spcBef>
                <a:spcPts val="900"/>
              </a:spcBef>
              <a:spcAft>
                <a:spcPts val="1000"/>
              </a:spcAft>
              <a:buClr>
                <a:schemeClr val="accent5">
                  <a:lumMod val="75000"/>
                </a:schemeClr>
              </a:buClr>
            </a:pPr>
            <a:r>
              <a:rPr lang="en-US" dirty="0">
                <a:solidFill>
                  <a:schemeClr val="accent5">
                    <a:lumMod val="75000"/>
                  </a:schemeClr>
                </a:solidFill>
              </a:rPr>
              <a:t>Excess value allocable to goodwill</a:t>
            </a:r>
          </a:p>
          <a:p>
            <a:pPr marL="1193800" lvl="2" indent="-279400">
              <a:spcBef>
                <a:spcPts val="900"/>
              </a:spcBef>
              <a:spcAft>
                <a:spcPts val="1000"/>
              </a:spcAft>
              <a:buClr>
                <a:schemeClr val="accent5">
                  <a:lumMod val="75000"/>
                </a:schemeClr>
              </a:buClr>
            </a:pPr>
            <a:r>
              <a:rPr lang="en-US" dirty="0">
                <a:solidFill>
                  <a:schemeClr val="accent5">
                    <a:lumMod val="75000"/>
                  </a:schemeClr>
                </a:solidFill>
              </a:rPr>
              <a:t>Increased depreciation, amortization deductions</a:t>
            </a:r>
          </a:p>
          <a:p>
            <a:pPr marL="1193800" lvl="2" indent="-279400">
              <a:spcBef>
                <a:spcPts val="900"/>
              </a:spcBef>
              <a:spcAft>
                <a:spcPts val="1000"/>
              </a:spcAft>
              <a:buClr>
                <a:schemeClr val="accent5">
                  <a:lumMod val="75000"/>
                </a:schemeClr>
              </a:buClr>
            </a:pPr>
            <a:r>
              <a:rPr lang="en-US" dirty="0">
                <a:solidFill>
                  <a:schemeClr val="accent5">
                    <a:lumMod val="75000"/>
                  </a:schemeClr>
                </a:solidFill>
              </a:rPr>
              <a:t>Reduced gain on subsequent sale of assets</a:t>
            </a:r>
          </a:p>
          <a:p>
            <a:pPr lvl="1">
              <a:spcBef>
                <a:spcPts val="900"/>
              </a:spcBef>
              <a:spcAft>
                <a:spcPts val="1000"/>
              </a:spcAft>
              <a:buClr>
                <a:schemeClr val="accent5">
                  <a:lumMod val="75000"/>
                </a:schemeClr>
              </a:buClr>
            </a:pPr>
            <a:r>
              <a:rPr lang="en-US" sz="2200" dirty="0">
                <a:solidFill>
                  <a:schemeClr val="accent5">
                    <a:lumMod val="75000"/>
                  </a:schemeClr>
                </a:solidFill>
              </a:rPr>
              <a:t>T may qualify as </a:t>
            </a:r>
            <a:r>
              <a:rPr lang="en-US" sz="2200" dirty="0" err="1">
                <a:solidFill>
                  <a:schemeClr val="accent5">
                    <a:lumMod val="75000"/>
                  </a:schemeClr>
                </a:solidFill>
              </a:rPr>
              <a:t>QSub</a:t>
            </a:r>
            <a:r>
              <a:rPr lang="en-US" sz="2200" dirty="0">
                <a:solidFill>
                  <a:schemeClr val="accent5">
                    <a:lumMod val="75000"/>
                  </a:schemeClr>
                </a:solidFill>
              </a:rPr>
              <a:t> of S Corporation Acquirer</a:t>
            </a:r>
          </a:p>
          <a:p>
            <a:pPr marL="1203325" lvl="2" indent="-288925">
              <a:spcBef>
                <a:spcPts val="900"/>
              </a:spcBef>
              <a:spcAft>
                <a:spcPts val="1000"/>
              </a:spcAft>
              <a:buClr>
                <a:schemeClr val="accent5">
                  <a:lumMod val="75000"/>
                </a:schemeClr>
              </a:buClr>
            </a:pPr>
            <a:r>
              <a:rPr lang="en-US" dirty="0">
                <a:solidFill>
                  <a:schemeClr val="accent5">
                    <a:lumMod val="75000"/>
                  </a:schemeClr>
                </a:solidFill>
              </a:rPr>
              <a:t>Election must be filed with 2-1/2 months</a:t>
            </a:r>
          </a:p>
          <a:p>
            <a:pPr marL="1203325" lvl="2" indent="-288925">
              <a:spcBef>
                <a:spcPts val="900"/>
              </a:spcBef>
              <a:spcAft>
                <a:spcPts val="1000"/>
              </a:spcAft>
              <a:buClr>
                <a:schemeClr val="accent5">
                  <a:lumMod val="75000"/>
                </a:schemeClr>
              </a:buClr>
            </a:pPr>
            <a:r>
              <a:rPr lang="en-US" dirty="0">
                <a:solidFill>
                  <a:schemeClr val="accent5">
                    <a:lumMod val="75000"/>
                  </a:schemeClr>
                </a:solidFill>
              </a:rPr>
              <a:t>No Section 1374 taint on assets</a:t>
            </a:r>
          </a:p>
          <a:p>
            <a:pPr lvl="1">
              <a:spcBef>
                <a:spcPts val="900"/>
              </a:spcBef>
              <a:spcAft>
                <a:spcPts val="1000"/>
              </a:spcAft>
              <a:buClr>
                <a:schemeClr val="accent5">
                  <a:lumMod val="75000"/>
                </a:schemeClr>
              </a:buClr>
            </a:pPr>
            <a:r>
              <a:rPr lang="en-US" sz="2200" dirty="0">
                <a:solidFill>
                  <a:schemeClr val="accent5">
                    <a:lumMod val="75000"/>
                  </a:schemeClr>
                </a:solidFill>
              </a:rPr>
              <a:t>T may merge upstream into S Corporation Acquirer</a:t>
            </a:r>
            <a:endParaRPr lang="en-US"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71</a:t>
            </a:fld>
            <a:endParaRPr lang="en-US"/>
          </a:p>
        </p:txBody>
      </p:sp>
    </p:spTree>
    <p:extLst>
      <p:ext uri="{BB962C8B-B14F-4D97-AF65-F5344CB8AC3E}">
        <p14:creationId xmlns:p14="http://schemas.microsoft.com/office/powerpoint/2010/main" val="2087825863"/>
      </p:ext>
    </p:extLst>
  </p:cSld>
  <p:clrMapOvr>
    <a:masterClrMapping/>
  </p:clrMapOvr>
  <p:transition spd="med">
    <p:pull dir="lu"/>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799" cy="1066800"/>
          </a:xfrm>
        </p:spPr>
        <p:txBody>
          <a:bodyPr vert="horz" lIns="0" tIns="0" rIns="0" bIns="0" rtlCol="0" anchor="ctr" anchorCtr="0">
            <a:noAutofit/>
          </a:bodyPr>
          <a:lstStyle/>
          <a:p>
            <a:r>
              <a:rPr lang="en-US" sz="2600" b="1"/>
              <a:t>Taxable Acquisition of S Corp Target – </a:t>
            </a:r>
            <a:br>
              <a:rPr lang="en-US" sz="2600" b="1"/>
            </a:br>
            <a:r>
              <a:rPr lang="en-US" sz="2600" b="1"/>
              <a:t>Section 338(h)(10) (cont’d)</a:t>
            </a:r>
          </a:p>
        </p:txBody>
      </p:sp>
      <p:sp>
        <p:nvSpPr>
          <p:cNvPr id="3" name="Content Placeholder 2"/>
          <p:cNvSpPr>
            <a:spLocks noGrp="1"/>
          </p:cNvSpPr>
          <p:nvPr>
            <p:ph idx="1"/>
          </p:nvPr>
        </p:nvSpPr>
        <p:spPr>
          <a:xfrm>
            <a:off x="475860" y="1239805"/>
            <a:ext cx="8287139" cy="5022850"/>
          </a:xfrm>
        </p:spPr>
        <p:txBody>
          <a:bodyPr/>
          <a:lstStyle/>
          <a:p>
            <a:pPr lvl="0" algn="just" fontAlgn="base">
              <a:buClr>
                <a:schemeClr val="accent5">
                  <a:lumMod val="75000"/>
                </a:schemeClr>
              </a:buClr>
            </a:pPr>
            <a:r>
              <a:rPr lang="en-US" sz="1800" dirty="0">
                <a:solidFill>
                  <a:schemeClr val="accent5">
                    <a:lumMod val="75000"/>
                  </a:schemeClr>
                </a:solidFill>
              </a:rPr>
              <a:t>Section 1060 – In the case of any “</a:t>
            </a:r>
            <a:r>
              <a:rPr lang="en-US" sz="1800" b="1" dirty="0">
                <a:solidFill>
                  <a:schemeClr val="accent5">
                    <a:lumMod val="75000"/>
                  </a:schemeClr>
                </a:solidFill>
              </a:rPr>
              <a:t>applicable asset acquisition</a:t>
            </a:r>
            <a:r>
              <a:rPr lang="en-US" sz="1800" dirty="0">
                <a:solidFill>
                  <a:schemeClr val="accent5">
                    <a:lumMod val="75000"/>
                  </a:schemeClr>
                </a:solidFill>
              </a:rPr>
              <a:t>,” for purposes of determining both (1) a transferee’s basis in assets, and (2) the gain or loss of the transferor, the consideration received is allocated among the assets acquired using the residual method.</a:t>
            </a:r>
          </a:p>
          <a:p>
            <a:pPr lvl="0" algn="just" fontAlgn="base">
              <a:buClr>
                <a:schemeClr val="accent5">
                  <a:lumMod val="75000"/>
                </a:schemeClr>
              </a:buClr>
            </a:pPr>
            <a:r>
              <a:rPr lang="en-US" sz="1800" dirty="0">
                <a:solidFill>
                  <a:schemeClr val="accent5">
                    <a:lumMod val="75000"/>
                  </a:schemeClr>
                </a:solidFill>
              </a:rPr>
              <a:t>Section 338(h)(10) – If a purchaser acquires stock meeting the requirements of Section 1504(a)(2) from a selling consolidated group, a selling affiliate, or S corporation shareholders in a “</a:t>
            </a:r>
            <a:r>
              <a:rPr lang="en-US" sz="1800" b="1" dirty="0">
                <a:solidFill>
                  <a:schemeClr val="accent5">
                    <a:lumMod val="75000"/>
                  </a:schemeClr>
                </a:solidFill>
              </a:rPr>
              <a:t>qualified stock purchase</a:t>
            </a:r>
            <a:r>
              <a:rPr lang="en-US" sz="1800" dirty="0">
                <a:solidFill>
                  <a:schemeClr val="accent5">
                    <a:lumMod val="75000"/>
                  </a:schemeClr>
                </a:solidFill>
              </a:rPr>
              <a:t>,” then the purchaser and seller(s) may jointly make an election under Section 338(h)(10), and the old target is </a:t>
            </a:r>
            <a:r>
              <a:rPr lang="en-US" sz="1800" b="1" dirty="0">
                <a:solidFill>
                  <a:schemeClr val="accent5">
                    <a:lumMod val="75000"/>
                  </a:schemeClr>
                </a:solidFill>
              </a:rPr>
              <a:t>treated as having sold all of its assets at fair market value in a taxable transaction to an unrelated person.</a:t>
            </a:r>
          </a:p>
          <a:p>
            <a:pPr lvl="0" algn="just" fontAlgn="base">
              <a:buClr>
                <a:schemeClr val="accent5">
                  <a:lumMod val="75000"/>
                </a:schemeClr>
              </a:buClr>
            </a:pPr>
            <a:r>
              <a:rPr lang="en-US" sz="1800" dirty="0">
                <a:solidFill>
                  <a:schemeClr val="accent5">
                    <a:lumMod val="75000"/>
                  </a:schemeClr>
                </a:solidFill>
              </a:rPr>
              <a:t>Section 338(h)(3)(A) defines the term "purchase" as "any acquisition of stock," subject to the certain conditions, including the requirement that the stock is not acquired from a person the ownership of whose stock would, under Section 318(a) (other than paragraph (4) -- the option attribution provision), be attributed to the purchaser.  The regulations provide that the relationship between the purchaser and seller is tested immediately after the transaction.  Reg. 1.338-3(b)(3)(ii).</a:t>
            </a:r>
          </a:p>
          <a:p>
            <a:pPr marL="288925" indent="-288925">
              <a:spcBef>
                <a:spcPts val="900"/>
              </a:spcBef>
              <a:spcAft>
                <a:spcPts val="1000"/>
              </a:spcAft>
              <a:buClr>
                <a:srgbClr val="001F5E"/>
              </a:buClr>
            </a:pPr>
            <a:endParaRPr lang="en-US" sz="1800"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72</a:t>
            </a:fld>
            <a:endParaRPr lang="en-US"/>
          </a:p>
        </p:txBody>
      </p:sp>
    </p:spTree>
    <p:extLst>
      <p:ext uri="{BB962C8B-B14F-4D97-AF65-F5344CB8AC3E}">
        <p14:creationId xmlns:p14="http://schemas.microsoft.com/office/powerpoint/2010/main" val="479937021"/>
      </p:ext>
    </p:extLst>
  </p:cSld>
  <p:clrMapOvr>
    <a:masterClrMapping/>
  </p:clrMapOvr>
  <p:transition spd="med">
    <p:pull dir="lu"/>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870" y="0"/>
            <a:ext cx="8593494" cy="1066800"/>
          </a:xfrm>
        </p:spPr>
        <p:txBody>
          <a:bodyPr/>
          <a:lstStyle/>
          <a:p>
            <a:r>
              <a:rPr lang="en-US" b="1" dirty="0">
                <a:solidFill>
                  <a:srgbClr val="FFFFFF"/>
                </a:solidFill>
              </a:rPr>
              <a:t>Taxable Acquisition of S Corp Target – Section 338(h)(10)  – Drafting the Purchase Agreement; Post Closing Matters</a:t>
            </a:r>
            <a:endParaRPr lang="en-US" b="1" dirty="0">
              <a:solidFill>
                <a:srgbClr val="000000"/>
              </a:solidFill>
            </a:endParaRPr>
          </a:p>
        </p:txBody>
      </p:sp>
      <p:sp>
        <p:nvSpPr>
          <p:cNvPr id="3" name="Content Placeholder 2"/>
          <p:cNvSpPr>
            <a:spLocks noGrp="1"/>
          </p:cNvSpPr>
          <p:nvPr>
            <p:ph idx="1"/>
          </p:nvPr>
        </p:nvSpPr>
        <p:spPr>
          <a:xfrm>
            <a:off x="447869" y="1314450"/>
            <a:ext cx="8089642" cy="5022850"/>
          </a:xfrm>
        </p:spPr>
        <p:txBody>
          <a:bodyPr/>
          <a:lstStyle/>
          <a:p>
            <a:pPr marL="457200" lvl="1" indent="-344488" algn="just">
              <a:spcBef>
                <a:spcPts val="600"/>
              </a:spcBef>
              <a:spcAft>
                <a:spcPts val="1000"/>
              </a:spcAft>
              <a:buClr>
                <a:schemeClr val="accent5">
                  <a:lumMod val="75000"/>
                </a:schemeClr>
              </a:buClr>
              <a:buFont typeface="Arial" pitchFamily="34" charset="0"/>
              <a:buChar char="•"/>
            </a:pPr>
            <a:r>
              <a:rPr lang="en-US" dirty="0">
                <a:solidFill>
                  <a:schemeClr val="accent5">
                    <a:lumMod val="75000"/>
                  </a:schemeClr>
                </a:solidFill>
              </a:rPr>
              <a:t>Purchase Agreement should require that Buyer, Sellers shall retain records relevant to any tax examination and cooperate with other party in the event of any tax examination during the applicable statute of limitations</a:t>
            </a:r>
          </a:p>
          <a:p>
            <a:pPr marL="457200" lvl="1" indent="-344488" algn="just">
              <a:spcBef>
                <a:spcPts val="600"/>
              </a:spcBef>
              <a:spcAft>
                <a:spcPts val="1000"/>
              </a:spcAft>
              <a:buClr>
                <a:schemeClr val="accent5">
                  <a:lumMod val="75000"/>
                </a:schemeClr>
              </a:buClr>
              <a:buFont typeface="Arial" pitchFamily="34" charset="0"/>
              <a:buChar char="•"/>
            </a:pPr>
            <a:r>
              <a:rPr lang="en-US" dirty="0">
                <a:solidFill>
                  <a:schemeClr val="accent5">
                    <a:lumMod val="75000"/>
                  </a:schemeClr>
                </a:solidFill>
              </a:rPr>
              <a:t>Section 338(h)(10) deemed asset sale – Form 8883 Asset Allocation Statement Under Section 338 to be prepared by Buyer or Seller subject to review and approval by other party prior to filing with tax returns for year that includes the closing date. </a:t>
            </a:r>
          </a:p>
          <a:p>
            <a:pPr marL="457200" lvl="1" indent="-344488" algn="just">
              <a:spcBef>
                <a:spcPts val="600"/>
              </a:spcBef>
              <a:spcAft>
                <a:spcPts val="1000"/>
              </a:spcAft>
              <a:buClr>
                <a:schemeClr val="accent5">
                  <a:lumMod val="75000"/>
                </a:schemeClr>
              </a:buClr>
              <a:buFont typeface="Arial" pitchFamily="34" charset="0"/>
              <a:buChar char="•"/>
            </a:pPr>
            <a:r>
              <a:rPr lang="en-US" dirty="0">
                <a:solidFill>
                  <a:schemeClr val="accent5">
                    <a:lumMod val="75000"/>
                  </a:schemeClr>
                </a:solidFill>
              </a:rPr>
              <a:t>Asset sale, </a:t>
            </a:r>
            <a:r>
              <a:rPr lang="en-US" dirty="0" err="1">
                <a:solidFill>
                  <a:schemeClr val="accent5">
                    <a:lumMod val="75000"/>
                  </a:schemeClr>
                </a:solidFill>
              </a:rPr>
              <a:t>QSub</a:t>
            </a:r>
            <a:r>
              <a:rPr lang="en-US" dirty="0">
                <a:solidFill>
                  <a:schemeClr val="accent5">
                    <a:lumMod val="75000"/>
                  </a:schemeClr>
                </a:solidFill>
              </a:rPr>
              <a:t> or SMLLC sale - Form 8594 Asset Acquisition Statement Under Section 1060 to be prepared by Buyer or Seller subject to review and approval of other party prior to being filed with tax returns for tax year that includes the closing date</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73</a:t>
            </a:fld>
            <a:endParaRPr lang="en-US"/>
          </a:p>
        </p:txBody>
      </p:sp>
    </p:spTree>
    <p:extLst>
      <p:ext uri="{BB962C8B-B14F-4D97-AF65-F5344CB8AC3E}">
        <p14:creationId xmlns:p14="http://schemas.microsoft.com/office/powerpoint/2010/main" val="1920838691"/>
      </p:ext>
    </p:extLst>
  </p:cSld>
  <p:clrMapOvr>
    <a:masterClrMapping/>
  </p:clrMapOvr>
  <p:transition spd="med">
    <p:pull dir="lu"/>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066800"/>
          </a:xfrm>
        </p:spPr>
        <p:txBody>
          <a:bodyPr/>
          <a:lstStyle/>
          <a:p>
            <a:r>
              <a:rPr lang="en-US" sz="2600" b="1" dirty="0"/>
              <a:t>Section 338(h)(10) or Asset Sale vs. Traditional Stock Sale – Pro - Seller Purchase Price Adjustments</a:t>
            </a:r>
          </a:p>
        </p:txBody>
      </p:sp>
      <p:sp>
        <p:nvSpPr>
          <p:cNvPr id="3" name="Content Placeholder 2"/>
          <p:cNvSpPr>
            <a:spLocks noGrp="1"/>
          </p:cNvSpPr>
          <p:nvPr>
            <p:ph idx="1"/>
          </p:nvPr>
        </p:nvSpPr>
        <p:spPr>
          <a:xfrm>
            <a:off x="381000" y="1202482"/>
            <a:ext cx="8156510" cy="5022850"/>
          </a:xfrm>
        </p:spPr>
        <p:txBody>
          <a:bodyPr/>
          <a:lstStyle/>
          <a:p>
            <a:pPr marL="293688" indent="-293688" algn="just">
              <a:spcBef>
                <a:spcPts val="300"/>
              </a:spcBef>
              <a:spcAft>
                <a:spcPts val="900"/>
              </a:spcAft>
              <a:buClr>
                <a:schemeClr val="accent5">
                  <a:lumMod val="75000"/>
                </a:schemeClr>
              </a:buClr>
            </a:pPr>
            <a:r>
              <a:rPr lang="en-US" sz="2300" b="1">
                <a:solidFill>
                  <a:schemeClr val="accent5">
                    <a:lumMod val="75000"/>
                  </a:schemeClr>
                </a:solidFill>
              </a:rPr>
              <a:t>Purpose – make Sellers whole for extra tax costs of asset sale or deemed asset sale over stock sale</a:t>
            </a:r>
          </a:p>
          <a:p>
            <a:pPr marL="293688" indent="-293688" algn="just">
              <a:spcBef>
                <a:spcPts val="300"/>
              </a:spcBef>
              <a:spcAft>
                <a:spcPts val="900"/>
              </a:spcAft>
              <a:buClr>
                <a:schemeClr val="accent5">
                  <a:lumMod val="75000"/>
                </a:schemeClr>
              </a:buClr>
            </a:pPr>
            <a:r>
              <a:rPr lang="en-US" sz="2300" b="1">
                <a:solidFill>
                  <a:schemeClr val="accent5">
                    <a:lumMod val="75000"/>
                  </a:schemeClr>
                </a:solidFill>
              </a:rPr>
              <a:t>Sources of differences	</a:t>
            </a:r>
          </a:p>
          <a:p>
            <a:pPr lvl="1" algn="just">
              <a:spcBef>
                <a:spcPts val="300"/>
              </a:spcBef>
              <a:spcAft>
                <a:spcPts val="900"/>
              </a:spcAft>
              <a:buClr>
                <a:schemeClr val="accent5">
                  <a:lumMod val="75000"/>
                </a:schemeClr>
              </a:buClr>
            </a:pPr>
            <a:r>
              <a:rPr lang="en-US" sz="2000">
                <a:solidFill>
                  <a:schemeClr val="accent5">
                    <a:lumMod val="75000"/>
                  </a:schemeClr>
                </a:solidFill>
              </a:rPr>
              <a:t>Character of gain – pass through ordinary income, LTCG, Section 1250 gain as compared with capital gain on sale of stock</a:t>
            </a:r>
          </a:p>
          <a:p>
            <a:pPr lvl="1" algn="just">
              <a:spcBef>
                <a:spcPts val="300"/>
              </a:spcBef>
              <a:spcAft>
                <a:spcPts val="900"/>
              </a:spcAft>
              <a:buClr>
                <a:schemeClr val="accent5">
                  <a:lumMod val="75000"/>
                </a:schemeClr>
              </a:buClr>
            </a:pPr>
            <a:r>
              <a:rPr lang="en-US" sz="2000">
                <a:solidFill>
                  <a:schemeClr val="accent5">
                    <a:lumMod val="75000"/>
                  </a:schemeClr>
                </a:solidFill>
              </a:rPr>
              <a:t>Corporate level liabilities included in the calculation of the ADSP, including trade payables</a:t>
            </a:r>
          </a:p>
          <a:p>
            <a:pPr lvl="1" algn="just">
              <a:spcBef>
                <a:spcPts val="300"/>
              </a:spcBef>
              <a:spcAft>
                <a:spcPts val="900"/>
              </a:spcAft>
              <a:buClr>
                <a:schemeClr val="accent5">
                  <a:lumMod val="75000"/>
                </a:schemeClr>
              </a:buClr>
            </a:pPr>
            <a:r>
              <a:rPr lang="en-US" sz="2000">
                <a:solidFill>
                  <a:schemeClr val="accent5">
                    <a:lumMod val="75000"/>
                  </a:schemeClr>
                </a:solidFill>
              </a:rPr>
              <a:t>Outside/inside basis disparities</a:t>
            </a:r>
          </a:p>
          <a:p>
            <a:pPr lvl="1" algn="just">
              <a:spcBef>
                <a:spcPts val="300"/>
              </a:spcBef>
              <a:spcAft>
                <a:spcPts val="900"/>
              </a:spcAft>
              <a:buClr>
                <a:schemeClr val="accent5">
                  <a:lumMod val="75000"/>
                </a:schemeClr>
              </a:buClr>
            </a:pPr>
            <a:r>
              <a:rPr lang="en-US" sz="2000">
                <a:solidFill>
                  <a:schemeClr val="accent5">
                    <a:lumMod val="75000"/>
                  </a:schemeClr>
                </a:solidFill>
              </a:rPr>
              <a:t>State tax apportionment of gain vs. tax rate of shareholder’s domicile</a:t>
            </a:r>
          </a:p>
          <a:p>
            <a:pPr lvl="1" algn="just">
              <a:spcBef>
                <a:spcPts val="300"/>
              </a:spcBef>
              <a:spcAft>
                <a:spcPts val="900"/>
              </a:spcAft>
              <a:buClr>
                <a:schemeClr val="accent5">
                  <a:lumMod val="75000"/>
                </a:schemeClr>
              </a:buClr>
            </a:pPr>
            <a:r>
              <a:rPr lang="en-US" sz="2000">
                <a:solidFill>
                  <a:schemeClr val="accent5">
                    <a:lumMod val="75000"/>
                  </a:schemeClr>
                </a:solidFill>
              </a:rPr>
              <a:t>BIG tax, entity level state taxes</a:t>
            </a:r>
          </a:p>
          <a:p>
            <a:pPr lvl="1" algn="just">
              <a:spcBef>
                <a:spcPts val="300"/>
              </a:spcBef>
              <a:spcAft>
                <a:spcPts val="900"/>
              </a:spcAft>
              <a:buClr>
                <a:schemeClr val="accent5">
                  <a:lumMod val="75000"/>
                </a:schemeClr>
              </a:buClr>
            </a:pPr>
            <a:r>
              <a:rPr lang="en-US" sz="2000">
                <a:solidFill>
                  <a:schemeClr val="accent5">
                    <a:lumMod val="75000"/>
                  </a:schemeClr>
                </a:solidFill>
              </a:rPr>
              <a:t>Reallocation of purchase price in the event of an audit</a:t>
            </a:r>
          </a:p>
          <a:p>
            <a:pPr lvl="1" algn="just">
              <a:spcBef>
                <a:spcPts val="300"/>
              </a:spcBef>
              <a:spcAft>
                <a:spcPts val="900"/>
              </a:spcAft>
              <a:buClr>
                <a:schemeClr val="accent5">
                  <a:lumMod val="75000"/>
                </a:schemeClr>
              </a:buClr>
            </a:pPr>
            <a:r>
              <a:rPr lang="en-US" sz="2000">
                <a:solidFill>
                  <a:schemeClr val="accent5">
                    <a:lumMod val="75000"/>
                  </a:schemeClr>
                </a:solidFill>
              </a:rPr>
              <a:t>Installment sale gain recognition</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74</a:t>
            </a:fld>
            <a:endParaRPr lang="en-US"/>
          </a:p>
        </p:txBody>
      </p:sp>
    </p:spTree>
    <p:extLst>
      <p:ext uri="{BB962C8B-B14F-4D97-AF65-F5344CB8AC3E}">
        <p14:creationId xmlns:p14="http://schemas.microsoft.com/office/powerpoint/2010/main" val="4205289374"/>
      </p:ext>
    </p:extLst>
  </p:cSld>
  <p:clrMapOvr>
    <a:masterClrMapping/>
  </p:clrMapOvr>
  <p:transition spd="med">
    <p:pull dir="lu"/>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844" y="0"/>
            <a:ext cx="8453536" cy="1066800"/>
          </a:xfrm>
        </p:spPr>
        <p:txBody>
          <a:bodyPr vert="horz" lIns="0" tIns="0" rIns="0" bIns="0" rtlCol="0" anchor="ctr" anchorCtr="0">
            <a:noAutofit/>
          </a:bodyPr>
          <a:lstStyle/>
          <a:p>
            <a:r>
              <a:rPr lang="en-US" sz="2600" b="1" dirty="0"/>
              <a:t>Seller Financing of QSP -Sections 453(h) and 453B(h)</a:t>
            </a:r>
          </a:p>
        </p:txBody>
      </p:sp>
      <p:sp>
        <p:nvSpPr>
          <p:cNvPr id="3" name="Content Placeholder 2"/>
          <p:cNvSpPr>
            <a:spLocks noGrp="1"/>
          </p:cNvSpPr>
          <p:nvPr>
            <p:ph idx="1"/>
          </p:nvPr>
        </p:nvSpPr>
        <p:spPr>
          <a:xfrm>
            <a:off x="531844" y="1267797"/>
            <a:ext cx="8042989" cy="5106877"/>
          </a:xfrm>
        </p:spPr>
        <p:txBody>
          <a:bodyPr/>
          <a:lstStyle/>
          <a:p>
            <a:pPr marL="288925" indent="-288925" algn="just">
              <a:spcBef>
                <a:spcPts val="300"/>
              </a:spcBef>
              <a:spcAft>
                <a:spcPts val="1000"/>
              </a:spcAft>
              <a:buClr>
                <a:schemeClr val="accent5">
                  <a:lumMod val="75000"/>
                </a:schemeClr>
              </a:buClr>
            </a:pPr>
            <a:r>
              <a:rPr lang="en-US" sz="2200" dirty="0">
                <a:solidFill>
                  <a:schemeClr val="accent5">
                    <a:lumMod val="75000"/>
                  </a:schemeClr>
                </a:solidFill>
                <a:latin typeface="Calibri" pitchFamily="34" charset="0"/>
                <a:cs typeface="Calibri" panose="020F0502020204030204" pitchFamily="34" charset="0"/>
              </a:rPr>
              <a:t>Section 453B(h) - S gain not triggered on distribution of installment note to Seller shareholders</a:t>
            </a:r>
          </a:p>
          <a:p>
            <a:pPr marL="288925" indent="-288925" algn="just">
              <a:spcBef>
                <a:spcPts val="300"/>
              </a:spcBef>
              <a:spcAft>
                <a:spcPts val="1000"/>
              </a:spcAft>
              <a:buClr>
                <a:schemeClr val="accent5">
                  <a:lumMod val="75000"/>
                </a:schemeClr>
              </a:buClr>
            </a:pPr>
            <a:r>
              <a:rPr lang="en-US" sz="2200" dirty="0">
                <a:solidFill>
                  <a:schemeClr val="accent5">
                    <a:lumMod val="75000"/>
                  </a:schemeClr>
                </a:solidFill>
                <a:latin typeface="Calibri" pitchFamily="34" charset="0"/>
                <a:cs typeface="Calibri" panose="020F0502020204030204" pitchFamily="34" charset="0"/>
              </a:rPr>
              <a:t>Reg. §1.453-11 implementing section 453(h)</a:t>
            </a:r>
          </a:p>
          <a:p>
            <a:pPr marL="288925" indent="-288925" algn="just">
              <a:spcBef>
                <a:spcPts val="300"/>
              </a:spcBef>
              <a:spcAft>
                <a:spcPts val="1000"/>
              </a:spcAft>
              <a:buClr>
                <a:schemeClr val="accent5">
                  <a:lumMod val="75000"/>
                </a:schemeClr>
              </a:buClr>
            </a:pPr>
            <a:r>
              <a:rPr lang="en-US" sz="2200" dirty="0">
                <a:solidFill>
                  <a:schemeClr val="accent5">
                    <a:lumMod val="75000"/>
                  </a:schemeClr>
                </a:solidFill>
                <a:latin typeface="Calibri" pitchFamily="34" charset="0"/>
                <a:cs typeface="Calibri" panose="020F0502020204030204" pitchFamily="34" charset="0"/>
              </a:rPr>
              <a:t>Reg. §§1.338(h)(10)-1(d)(8) and -1(e), Ex.10</a:t>
            </a:r>
          </a:p>
          <a:p>
            <a:pPr marL="288925" indent="-288925" algn="just">
              <a:spcBef>
                <a:spcPts val="300"/>
              </a:spcBef>
              <a:spcAft>
                <a:spcPts val="1000"/>
              </a:spcAft>
              <a:buClr>
                <a:schemeClr val="accent5">
                  <a:lumMod val="75000"/>
                </a:schemeClr>
              </a:buClr>
            </a:pPr>
            <a:r>
              <a:rPr lang="en-US" sz="2200" dirty="0">
                <a:solidFill>
                  <a:schemeClr val="accent5">
                    <a:lumMod val="75000"/>
                  </a:schemeClr>
                </a:solidFill>
                <a:latin typeface="Calibri" pitchFamily="34" charset="0"/>
                <a:cs typeface="Calibri" panose="020F0502020204030204" pitchFamily="34" charset="0"/>
              </a:rPr>
              <a:t>Trigger of recapture income in year of sale</a:t>
            </a:r>
          </a:p>
          <a:p>
            <a:pPr marL="288925" indent="-288925" algn="just">
              <a:spcBef>
                <a:spcPts val="300"/>
              </a:spcBef>
              <a:spcAft>
                <a:spcPts val="1000"/>
              </a:spcAft>
              <a:buClr>
                <a:schemeClr val="accent5">
                  <a:lumMod val="75000"/>
                </a:schemeClr>
              </a:buClr>
            </a:pPr>
            <a:r>
              <a:rPr lang="en-US" sz="2200" dirty="0">
                <a:solidFill>
                  <a:schemeClr val="accent5">
                    <a:lumMod val="75000"/>
                  </a:schemeClr>
                </a:solidFill>
                <a:latin typeface="Calibri" pitchFamily="34" charset="0"/>
                <a:cs typeface="Calibri" panose="020F0502020204030204" pitchFamily="34" charset="0"/>
              </a:rPr>
              <a:t>Interest charge on deferred tax liability if Seller has ›$5 million face amount of obligations arising from installment sales during the tax year</a:t>
            </a:r>
          </a:p>
          <a:p>
            <a:pPr marL="288925" indent="-288925" algn="just">
              <a:spcBef>
                <a:spcPts val="300"/>
              </a:spcBef>
              <a:spcAft>
                <a:spcPts val="1000"/>
              </a:spcAft>
              <a:buClr>
                <a:schemeClr val="accent5">
                  <a:lumMod val="75000"/>
                </a:schemeClr>
              </a:buClr>
            </a:pPr>
            <a:r>
              <a:rPr lang="en-US" sz="2200" dirty="0">
                <a:solidFill>
                  <a:schemeClr val="accent5">
                    <a:lumMod val="75000"/>
                  </a:schemeClr>
                </a:solidFill>
                <a:latin typeface="Calibri" pitchFamily="34" charset="0"/>
                <a:cs typeface="Calibri" panose="020F0502020204030204" pitchFamily="34" charset="0"/>
              </a:rPr>
              <a:t>Seller must receive obligation that is not payable on demand or readily tradable – section 453(f)</a:t>
            </a:r>
          </a:p>
          <a:p>
            <a:pPr marL="288925" indent="-288925" algn="just">
              <a:spcBef>
                <a:spcPts val="300"/>
              </a:spcBef>
              <a:spcAft>
                <a:spcPts val="1000"/>
              </a:spcAft>
              <a:buClr>
                <a:schemeClr val="accent5">
                  <a:lumMod val="75000"/>
                </a:schemeClr>
              </a:buClr>
            </a:pPr>
            <a:r>
              <a:rPr lang="en-US" sz="2200" dirty="0">
                <a:solidFill>
                  <a:schemeClr val="accent5">
                    <a:lumMod val="75000"/>
                  </a:schemeClr>
                </a:solidFill>
                <a:latin typeface="Calibri" pitchFamily="34" charset="0"/>
                <a:cs typeface="Calibri" panose="020F0502020204030204" pitchFamily="34" charset="0"/>
              </a:rPr>
              <a:t>The one day note strategy – more favorable gross profit percentage calculation for Seller.  </a:t>
            </a:r>
            <a:r>
              <a:rPr lang="en-US" sz="2200" dirty="0">
                <a:solidFill>
                  <a:schemeClr val="accent5">
                    <a:lumMod val="75000"/>
                  </a:schemeClr>
                </a:solidFill>
              </a:rPr>
              <a:t>But see TNT 216-7 (11/9/2010). </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75</a:t>
            </a:fld>
            <a:endParaRPr lang="en-US" dirty="0"/>
          </a:p>
        </p:txBody>
      </p:sp>
    </p:spTree>
    <p:extLst>
      <p:ext uri="{BB962C8B-B14F-4D97-AF65-F5344CB8AC3E}">
        <p14:creationId xmlns:p14="http://schemas.microsoft.com/office/powerpoint/2010/main" val="836684358"/>
      </p:ext>
    </p:extLst>
  </p:cSld>
  <p:clrMapOvr>
    <a:masterClrMapping/>
  </p:clrMapOvr>
  <p:transition spd="med">
    <p:pull dir="lu"/>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a:t>Case Study III- QSP and Installment Sale-Sections 453(h) and 453B(h) – the One Day Note Strategy</a:t>
            </a:r>
          </a:p>
        </p:txBody>
      </p:sp>
      <p:sp>
        <p:nvSpPr>
          <p:cNvPr id="3" name="Content Placeholder 2"/>
          <p:cNvSpPr>
            <a:spLocks noGrp="1"/>
          </p:cNvSpPr>
          <p:nvPr>
            <p:ph idx="1"/>
          </p:nvPr>
        </p:nvSpPr>
        <p:spPr>
          <a:xfrm>
            <a:off x="381000" y="1298799"/>
            <a:ext cx="8203163" cy="5022850"/>
          </a:xfrm>
        </p:spPr>
        <p:txBody>
          <a:bodyPr/>
          <a:lstStyle/>
          <a:p>
            <a:pPr marL="279400" indent="-279400" algn="just">
              <a:spcBef>
                <a:spcPts val="600"/>
              </a:spcBef>
              <a:spcAft>
                <a:spcPts val="1000"/>
              </a:spcAft>
              <a:buClr>
                <a:srgbClr val="001F5E"/>
              </a:buClr>
            </a:pPr>
            <a:r>
              <a:rPr lang="en-US" sz="2200" b="1" i="1">
                <a:solidFill>
                  <a:schemeClr val="accent5">
                    <a:lumMod val="75000"/>
                  </a:schemeClr>
                </a:solidFill>
              </a:rPr>
              <a:t>Example 1</a:t>
            </a:r>
            <a:r>
              <a:rPr lang="en-US" sz="2200" b="1">
                <a:solidFill>
                  <a:schemeClr val="accent5">
                    <a:lumMod val="75000"/>
                  </a:schemeClr>
                </a:solidFill>
              </a:rPr>
              <a:t>- Sale of assets for $1 million cash (distributed to Shareholder), $1 million debt assumption, and $3 million 5 year ISO, maintain existence of S for 5 years.</a:t>
            </a:r>
          </a:p>
          <a:p>
            <a:pPr lvl="1" algn="just">
              <a:spcBef>
                <a:spcPts val="600"/>
              </a:spcBef>
              <a:spcAft>
                <a:spcPts val="1000"/>
              </a:spcAft>
              <a:buClr>
                <a:schemeClr val="accent5">
                  <a:lumMod val="75000"/>
                </a:schemeClr>
              </a:buClr>
            </a:pPr>
            <a:r>
              <a:rPr lang="en-US" sz="2000">
                <a:solidFill>
                  <a:schemeClr val="accent5">
                    <a:lumMod val="75000"/>
                  </a:schemeClr>
                </a:solidFill>
              </a:rPr>
              <a:t>$750,000 gain in year of sale, $2,250,000 in year 5</a:t>
            </a:r>
          </a:p>
          <a:p>
            <a:pPr marL="279400" indent="-279400" algn="just">
              <a:spcBef>
                <a:spcPts val="600"/>
              </a:spcBef>
              <a:spcAft>
                <a:spcPts val="1000"/>
              </a:spcAft>
              <a:buClr>
                <a:srgbClr val="001F5E"/>
              </a:buClr>
            </a:pPr>
            <a:r>
              <a:rPr lang="en-US" sz="2200" b="1" i="1">
                <a:solidFill>
                  <a:schemeClr val="accent5">
                    <a:lumMod val="75000"/>
                  </a:schemeClr>
                </a:solidFill>
              </a:rPr>
              <a:t>Example 2- </a:t>
            </a:r>
            <a:r>
              <a:rPr lang="en-US" sz="2200" b="1">
                <a:solidFill>
                  <a:schemeClr val="accent5">
                    <a:lumMod val="75000"/>
                  </a:schemeClr>
                </a:solidFill>
              </a:rPr>
              <a:t>Sale of assets on same terms as Example 1, followed by distribution of $2 million cash and $3 million ISO to Shareholder in liquidation of S.</a:t>
            </a:r>
          </a:p>
          <a:p>
            <a:pPr lvl="1" algn="just">
              <a:spcBef>
                <a:spcPts val="600"/>
              </a:spcBef>
              <a:spcAft>
                <a:spcPts val="1000"/>
              </a:spcAft>
              <a:buClr>
                <a:schemeClr val="accent5">
                  <a:lumMod val="75000"/>
                </a:schemeClr>
              </a:buClr>
            </a:pPr>
            <a:r>
              <a:rPr lang="en-US" sz="2000">
                <a:solidFill>
                  <a:schemeClr val="accent5">
                    <a:lumMod val="75000"/>
                  </a:schemeClr>
                </a:solidFill>
              </a:rPr>
              <a:t>$1,650,000 gain in year of sale, $1,650,000 in year 5</a:t>
            </a:r>
          </a:p>
          <a:p>
            <a:pPr marL="279400" indent="-279400" algn="just">
              <a:spcBef>
                <a:spcPts val="600"/>
              </a:spcBef>
              <a:spcAft>
                <a:spcPts val="1000"/>
              </a:spcAft>
              <a:buClr>
                <a:srgbClr val="001F5E"/>
              </a:buClr>
            </a:pPr>
            <a:r>
              <a:rPr lang="en-US" sz="2200" b="1" i="1">
                <a:solidFill>
                  <a:schemeClr val="accent5">
                    <a:lumMod val="75000"/>
                  </a:schemeClr>
                </a:solidFill>
              </a:rPr>
              <a:t>Example 3</a:t>
            </a:r>
            <a:r>
              <a:rPr lang="en-US" sz="2200" b="1">
                <a:solidFill>
                  <a:schemeClr val="accent5">
                    <a:lumMod val="75000"/>
                  </a:schemeClr>
                </a:solidFill>
              </a:rPr>
              <a:t>- Distribution of $1 million cash to Shareholder, sale of assets for $4 million ISO ($1 million payable 1 day later and $4 million after 5 years), followed by distribution of ISO to Shareholder.</a:t>
            </a:r>
          </a:p>
          <a:p>
            <a:pPr lvl="1" algn="just">
              <a:spcBef>
                <a:spcPts val="600"/>
              </a:spcBef>
              <a:spcAft>
                <a:spcPts val="1000"/>
              </a:spcAft>
              <a:buClr>
                <a:schemeClr val="accent5">
                  <a:lumMod val="75000"/>
                </a:schemeClr>
              </a:buClr>
            </a:pPr>
            <a:r>
              <a:rPr lang="en-US" sz="2000">
                <a:solidFill>
                  <a:schemeClr val="accent5">
                    <a:lumMod val="75000"/>
                  </a:schemeClr>
                </a:solidFill>
              </a:rPr>
              <a:t>$750,000 gain in year of sale, $2,250,000 in year 5</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76</a:t>
            </a:fld>
            <a:endParaRPr lang="en-US"/>
          </a:p>
        </p:txBody>
      </p:sp>
    </p:spTree>
    <p:extLst>
      <p:ext uri="{BB962C8B-B14F-4D97-AF65-F5344CB8AC3E}">
        <p14:creationId xmlns:p14="http://schemas.microsoft.com/office/powerpoint/2010/main" val="3622275511"/>
      </p:ext>
    </p:extLst>
  </p:cSld>
  <p:clrMapOvr>
    <a:masterClrMapping/>
  </p:clrMapOvr>
  <p:transition spd="med">
    <p:pull dir="lu"/>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066800"/>
          </a:xfrm>
        </p:spPr>
        <p:txBody>
          <a:bodyPr/>
          <a:lstStyle/>
          <a:p>
            <a:r>
              <a:rPr lang="en-US" sz="2600" b="1" dirty="0"/>
              <a:t>History Lesson -Step Transaction Doctrine Does Not Apply to QSP and Valid Section 338(h)(10) Election</a:t>
            </a:r>
          </a:p>
        </p:txBody>
      </p:sp>
      <p:sp>
        <p:nvSpPr>
          <p:cNvPr id="3" name="Content Placeholder 2"/>
          <p:cNvSpPr>
            <a:spLocks noGrp="1"/>
          </p:cNvSpPr>
          <p:nvPr>
            <p:ph idx="1"/>
          </p:nvPr>
        </p:nvSpPr>
        <p:spPr>
          <a:xfrm>
            <a:off x="457200" y="1314450"/>
            <a:ext cx="8108301" cy="5022850"/>
          </a:xfrm>
        </p:spPr>
        <p:txBody>
          <a:bodyPr/>
          <a:lstStyle/>
          <a:p>
            <a:pPr marL="344488" indent="-344488" algn="just">
              <a:spcBef>
                <a:spcPts val="1200"/>
              </a:spcBef>
              <a:spcAft>
                <a:spcPts val="1200"/>
              </a:spcAft>
              <a:buClr>
                <a:schemeClr val="accent5">
                  <a:lumMod val="75000"/>
                </a:schemeClr>
              </a:buClr>
            </a:pPr>
            <a:r>
              <a:rPr lang="en-US" sz="2200">
                <a:solidFill>
                  <a:schemeClr val="accent5">
                    <a:lumMod val="75000"/>
                  </a:schemeClr>
                </a:solidFill>
              </a:rPr>
              <a:t>The Regulations provide that the step transaction doctrine will not apply if a corporation (i) engages in a qualified stock purchase ("QSP"), and (ii) makes a valid Section 338(h)(10) election.</a:t>
            </a:r>
          </a:p>
          <a:p>
            <a:pPr marL="344488" indent="-344488" algn="just">
              <a:spcBef>
                <a:spcPts val="1200"/>
              </a:spcBef>
              <a:spcAft>
                <a:spcPts val="1200"/>
              </a:spcAft>
              <a:buClr>
                <a:schemeClr val="accent5">
                  <a:lumMod val="75000"/>
                </a:schemeClr>
              </a:buClr>
            </a:pPr>
            <a:r>
              <a:rPr lang="en-US" sz="2200">
                <a:solidFill>
                  <a:schemeClr val="accent5">
                    <a:lumMod val="75000"/>
                  </a:schemeClr>
                </a:solidFill>
              </a:rPr>
              <a:t>The Regulations reflect the general principles of Rev. Rul. 2001-46, 2001-2 C.B. 321.</a:t>
            </a:r>
          </a:p>
          <a:p>
            <a:pPr marL="344488" indent="-344488" algn="just">
              <a:spcBef>
                <a:spcPts val="1200"/>
              </a:spcBef>
              <a:spcAft>
                <a:spcPts val="1200"/>
              </a:spcAft>
              <a:buClr>
                <a:schemeClr val="accent5">
                  <a:lumMod val="75000"/>
                </a:schemeClr>
              </a:buClr>
            </a:pPr>
            <a:r>
              <a:rPr lang="en-US" sz="2200">
                <a:solidFill>
                  <a:schemeClr val="accent5">
                    <a:lumMod val="75000"/>
                  </a:schemeClr>
                </a:solidFill>
              </a:rPr>
              <a:t>Application to multi-step transactions: If a Section 338(h)(10) election is made in a case where the acquisition of T stock followed by a merger or liquidation of T into P qualifies as a reorganization described in Section 368(a), for all Federal tax purposes, P's acquisition of T stock is treated as a QSP and is not treated as part of a reorganization described in Section 368(a). Reg. § 1.338(h)(10)-1(c)(2).</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77</a:t>
            </a:fld>
            <a:endParaRPr lang="en-US"/>
          </a:p>
        </p:txBody>
      </p:sp>
    </p:spTree>
  </p:cSld>
  <p:clrMapOvr>
    <a:masterClrMapping/>
  </p:clrMapOvr>
  <p:transition spd="med">
    <p:pull dir="lu"/>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78" y="0"/>
            <a:ext cx="8343122" cy="1066800"/>
          </a:xfrm>
        </p:spPr>
        <p:txBody>
          <a:bodyPr/>
          <a:lstStyle/>
          <a:p>
            <a:r>
              <a:rPr lang="en-US" sz="2600" b="1"/>
              <a:t>Taxable Acquisition of Stock of S Corp </a:t>
            </a:r>
            <a:br>
              <a:rPr lang="en-US" sz="2600" b="1"/>
            </a:br>
            <a:r>
              <a:rPr lang="en-US" sz="2600" b="1"/>
              <a:t>Target –Qualified Stock Disposition under 336(e)</a:t>
            </a:r>
          </a:p>
        </p:txBody>
      </p:sp>
      <p:sp>
        <p:nvSpPr>
          <p:cNvPr id="3" name="Content Placeholder 2"/>
          <p:cNvSpPr>
            <a:spLocks noGrp="1"/>
          </p:cNvSpPr>
          <p:nvPr>
            <p:ph idx="1"/>
          </p:nvPr>
        </p:nvSpPr>
        <p:spPr>
          <a:xfrm>
            <a:off x="502039" y="3305550"/>
            <a:ext cx="8102600" cy="3074973"/>
          </a:xfrm>
        </p:spPr>
        <p:txBody>
          <a:bodyPr/>
          <a:lstStyle/>
          <a:p>
            <a:pPr>
              <a:lnSpc>
                <a:spcPts val="1400"/>
              </a:lnSpc>
              <a:spcAft>
                <a:spcPts val="1000"/>
              </a:spcAft>
              <a:buClr>
                <a:srgbClr val="001F5E"/>
              </a:buClr>
            </a:pPr>
            <a:r>
              <a:rPr lang="en-US" sz="1400" b="1">
                <a:solidFill>
                  <a:schemeClr val="accent5">
                    <a:lumMod val="75000"/>
                  </a:schemeClr>
                </a:solidFill>
              </a:rPr>
              <a:t>Deemed asset sale/deemed liquidation </a:t>
            </a:r>
          </a:p>
          <a:p>
            <a:pPr>
              <a:lnSpc>
                <a:spcPts val="1400"/>
              </a:lnSpc>
              <a:spcAft>
                <a:spcPct val="0"/>
              </a:spcAft>
              <a:buClr>
                <a:srgbClr val="001F5E"/>
              </a:buClr>
            </a:pPr>
            <a:r>
              <a:rPr lang="en-US" sz="1400" b="1">
                <a:solidFill>
                  <a:schemeClr val="accent5">
                    <a:lumMod val="75000"/>
                  </a:schemeClr>
                </a:solidFill>
              </a:rPr>
              <a:t>Seller treatment</a:t>
            </a:r>
          </a:p>
          <a:p>
            <a:pPr lvl="1" algn="just">
              <a:lnSpc>
                <a:spcPts val="1400"/>
              </a:lnSpc>
              <a:spcAft>
                <a:spcPct val="0"/>
              </a:spcAft>
              <a:buClr>
                <a:schemeClr val="accent5">
                  <a:lumMod val="75000"/>
                </a:schemeClr>
              </a:buClr>
            </a:pPr>
            <a:r>
              <a:rPr lang="en-US" sz="1300">
                <a:solidFill>
                  <a:schemeClr val="accent5">
                    <a:lumMod val="75000"/>
                  </a:schemeClr>
                </a:solidFill>
              </a:rPr>
              <a:t>S Corp Target shareholders must consent to 336(e) election</a:t>
            </a:r>
          </a:p>
          <a:p>
            <a:pPr lvl="1" algn="just">
              <a:lnSpc>
                <a:spcPts val="1400"/>
              </a:lnSpc>
              <a:spcAft>
                <a:spcPct val="0"/>
              </a:spcAft>
              <a:buClr>
                <a:schemeClr val="accent5">
                  <a:lumMod val="75000"/>
                </a:schemeClr>
              </a:buClr>
            </a:pPr>
            <a:r>
              <a:rPr lang="en-US" sz="1300">
                <a:solidFill>
                  <a:schemeClr val="accent5">
                    <a:lumMod val="75000"/>
                  </a:schemeClr>
                </a:solidFill>
              </a:rPr>
              <a:t>The purchaser in a qualified stock disposition is not required to be a corporation, as in the case of a qualified stock purchase under section 338(h)(10)</a:t>
            </a:r>
          </a:p>
          <a:p>
            <a:pPr lvl="1" algn="just">
              <a:lnSpc>
                <a:spcPts val="1400"/>
              </a:lnSpc>
              <a:spcAft>
                <a:spcPts val="1000"/>
              </a:spcAft>
              <a:buClr>
                <a:schemeClr val="accent5">
                  <a:lumMod val="75000"/>
                </a:schemeClr>
              </a:buClr>
            </a:pPr>
            <a:r>
              <a:rPr lang="en-US" sz="1300">
                <a:solidFill>
                  <a:schemeClr val="accent5">
                    <a:lumMod val="75000"/>
                  </a:schemeClr>
                </a:solidFill>
              </a:rPr>
              <a:t>Potential for timing and character mismatch</a:t>
            </a:r>
          </a:p>
          <a:p>
            <a:pPr algn="just">
              <a:lnSpc>
                <a:spcPts val="1400"/>
              </a:lnSpc>
              <a:spcAft>
                <a:spcPct val="0"/>
              </a:spcAft>
              <a:buClr>
                <a:srgbClr val="001F5E"/>
              </a:buClr>
            </a:pPr>
            <a:r>
              <a:rPr lang="en-US" sz="1400" b="1">
                <a:solidFill>
                  <a:schemeClr val="accent5">
                    <a:lumMod val="75000"/>
                  </a:schemeClr>
                </a:solidFill>
              </a:rPr>
              <a:t>Buyer treatment </a:t>
            </a:r>
          </a:p>
          <a:p>
            <a:pPr lvl="1" algn="just">
              <a:lnSpc>
                <a:spcPts val="1400"/>
              </a:lnSpc>
              <a:spcAft>
                <a:spcPct val="0"/>
              </a:spcAft>
              <a:buClr>
                <a:schemeClr val="accent5">
                  <a:lumMod val="75000"/>
                </a:schemeClr>
              </a:buClr>
            </a:pPr>
            <a:r>
              <a:rPr lang="en-US" sz="1300">
                <a:solidFill>
                  <a:schemeClr val="accent5">
                    <a:lumMod val="75000"/>
                  </a:schemeClr>
                </a:solidFill>
              </a:rPr>
              <a:t>Treated like an asset purchase</a:t>
            </a:r>
          </a:p>
          <a:p>
            <a:pPr lvl="1" algn="just">
              <a:lnSpc>
                <a:spcPts val="1400"/>
              </a:lnSpc>
              <a:spcAft>
                <a:spcPct val="0"/>
              </a:spcAft>
              <a:buClr>
                <a:schemeClr val="accent5">
                  <a:lumMod val="75000"/>
                </a:schemeClr>
              </a:buClr>
            </a:pPr>
            <a:r>
              <a:rPr lang="en-US" sz="1300">
                <a:solidFill>
                  <a:schemeClr val="accent5">
                    <a:lumMod val="75000"/>
                  </a:schemeClr>
                </a:solidFill>
              </a:rPr>
              <a:t>Assets basis adjusted to purchase price</a:t>
            </a:r>
          </a:p>
          <a:p>
            <a:pPr lvl="1" algn="just">
              <a:lnSpc>
                <a:spcPts val="1400"/>
              </a:lnSpc>
              <a:spcAft>
                <a:spcPts val="1000"/>
              </a:spcAft>
              <a:buClr>
                <a:schemeClr val="accent5">
                  <a:lumMod val="75000"/>
                </a:schemeClr>
              </a:buClr>
            </a:pPr>
            <a:r>
              <a:rPr lang="en-US" sz="1300">
                <a:solidFill>
                  <a:schemeClr val="accent5">
                    <a:lumMod val="75000"/>
                  </a:schemeClr>
                </a:solidFill>
              </a:rPr>
              <a:t>Seller (or Buyer) may be exposed to BIG tax and any entity level state income taxes</a:t>
            </a:r>
          </a:p>
          <a:p>
            <a:pPr algn="just">
              <a:lnSpc>
                <a:spcPts val="1400"/>
              </a:lnSpc>
              <a:spcAft>
                <a:spcPct val="0"/>
              </a:spcAft>
              <a:buClr>
                <a:srgbClr val="001F5E"/>
              </a:buClr>
            </a:pPr>
            <a:r>
              <a:rPr lang="en-US" sz="1400" b="1">
                <a:solidFill>
                  <a:schemeClr val="accent5">
                    <a:lumMod val="75000"/>
                  </a:schemeClr>
                </a:solidFill>
              </a:rPr>
              <a:t>Issues:</a:t>
            </a:r>
          </a:p>
          <a:p>
            <a:pPr lvl="1" algn="just">
              <a:lnSpc>
                <a:spcPts val="1400"/>
              </a:lnSpc>
              <a:spcAft>
                <a:spcPct val="0"/>
              </a:spcAft>
              <a:buClr>
                <a:schemeClr val="accent5">
                  <a:lumMod val="75000"/>
                </a:schemeClr>
              </a:buClr>
            </a:pPr>
            <a:r>
              <a:rPr lang="en-US" sz="1300">
                <a:solidFill>
                  <a:schemeClr val="accent5">
                    <a:lumMod val="75000"/>
                  </a:schemeClr>
                </a:solidFill>
              </a:rPr>
              <a:t>Step transaction doctrine should not apply to QSD for same reasons as it does not apply to QSP</a:t>
            </a:r>
          </a:p>
          <a:p>
            <a:pPr lvl="1" algn="just">
              <a:lnSpc>
                <a:spcPts val="1400"/>
              </a:lnSpc>
              <a:spcAft>
                <a:spcPct val="0"/>
              </a:spcAft>
              <a:buClr>
                <a:schemeClr val="accent5">
                  <a:lumMod val="75000"/>
                </a:schemeClr>
              </a:buClr>
            </a:pPr>
            <a:r>
              <a:rPr lang="en-US" sz="1300">
                <a:solidFill>
                  <a:schemeClr val="accent5">
                    <a:lumMod val="75000"/>
                  </a:schemeClr>
                </a:solidFill>
              </a:rPr>
              <a:t>Common ownership between Target and Purchaser may preclude qualification for QSD</a:t>
            </a:r>
          </a:p>
          <a:p>
            <a:pPr lvl="1" algn="just">
              <a:lnSpc>
                <a:spcPts val="1400"/>
              </a:lnSpc>
              <a:spcAft>
                <a:spcPct val="0"/>
              </a:spcAft>
              <a:buClr>
                <a:schemeClr val="accent5">
                  <a:lumMod val="75000"/>
                </a:schemeClr>
              </a:buClr>
            </a:pPr>
            <a:r>
              <a:rPr lang="en-US" sz="1300">
                <a:solidFill>
                  <a:schemeClr val="accent5">
                    <a:lumMod val="75000"/>
                  </a:schemeClr>
                </a:solidFill>
              </a:rPr>
              <a:t>Relaxation of the “related party” definition allows two partnerships with a common partner owning less than 5% in each to be treated as unrelated</a:t>
            </a:r>
          </a:p>
          <a:p>
            <a:pPr>
              <a:lnSpc>
                <a:spcPts val="1400"/>
              </a:lnSpc>
              <a:spcAft>
                <a:spcPct val="0"/>
              </a:spcAft>
            </a:pPr>
            <a:endParaRPr lang="en-US" sz="1400"/>
          </a:p>
          <a:p>
            <a:endParaRPr lang="en-US" sz="1400"/>
          </a:p>
        </p:txBody>
      </p:sp>
      <p:grpSp>
        <p:nvGrpSpPr>
          <p:cNvPr id="4" name="Group 16"/>
          <p:cNvGrpSpPr/>
          <p:nvPr/>
        </p:nvGrpSpPr>
        <p:grpSpPr>
          <a:xfrm>
            <a:off x="2362213" y="1391595"/>
            <a:ext cx="4419574" cy="1600200"/>
            <a:chOff x="2286026" y="1664153"/>
            <a:chExt cx="4419574" cy="1600200"/>
          </a:xfrm>
        </p:grpSpPr>
        <p:sp>
          <p:nvSpPr>
            <p:cNvPr id="5" name="Line 14"/>
            <p:cNvSpPr>
              <a:spLocks noChangeShapeType="1"/>
            </p:cNvSpPr>
            <p:nvPr/>
          </p:nvSpPr>
          <p:spPr bwMode="auto">
            <a:xfrm flipH="1" flipV="1">
              <a:off x="3733800" y="2197100"/>
              <a:ext cx="2209800" cy="622300"/>
            </a:xfrm>
            <a:prstGeom prst="line">
              <a:avLst/>
            </a:prstGeom>
            <a:noFill/>
            <a:ln w="9525">
              <a:solidFill>
                <a:schemeClr val="tx1"/>
              </a:solidFill>
              <a:round/>
              <a:tailEnd type="triangle" w="med" len="med"/>
            </a:ln>
            <a:effectLst/>
          </p:spPr>
          <p:txBody>
            <a:bodyPr wrap="none" anchor="ctr"/>
            <a:lstStyle/>
            <a:p>
              <a:endParaRPr lang="en-US"/>
            </a:p>
          </p:txBody>
        </p:sp>
        <p:sp>
          <p:nvSpPr>
            <p:cNvPr id="6" name="Line 6"/>
            <p:cNvSpPr>
              <a:spLocks noChangeShapeType="1"/>
            </p:cNvSpPr>
            <p:nvPr/>
          </p:nvSpPr>
          <p:spPr bwMode="auto">
            <a:xfrm>
              <a:off x="3276600" y="2590800"/>
              <a:ext cx="2286000" cy="533400"/>
            </a:xfrm>
            <a:prstGeom prst="line">
              <a:avLst/>
            </a:prstGeom>
            <a:noFill/>
            <a:ln w="9525">
              <a:solidFill>
                <a:schemeClr val="tx1"/>
              </a:solidFill>
              <a:round/>
              <a:tailEnd type="triangle" w="med" len="med"/>
            </a:ln>
            <a:effectLst/>
          </p:spPr>
          <p:txBody>
            <a:bodyPr wrap="none" anchor="ctr"/>
            <a:lstStyle/>
            <a:p>
              <a:endParaRPr lang="en-US"/>
            </a:p>
          </p:txBody>
        </p:sp>
        <p:sp>
          <p:nvSpPr>
            <p:cNvPr id="7" name="Oval 7"/>
            <p:cNvSpPr>
              <a:spLocks noChangeArrowheads="1"/>
            </p:cNvSpPr>
            <p:nvPr/>
          </p:nvSpPr>
          <p:spPr bwMode="auto">
            <a:xfrm>
              <a:off x="2438400" y="1676400"/>
              <a:ext cx="1277938" cy="685800"/>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pitchFamily="34" charset="0"/>
                  <a:cs typeface="Arial" pitchFamily="34" charset="0"/>
                </a:rPr>
                <a:t>Target Shareholders</a:t>
              </a:r>
            </a:p>
          </p:txBody>
        </p:sp>
        <p:sp>
          <p:nvSpPr>
            <p:cNvPr id="8" name="Oval 8"/>
            <p:cNvSpPr>
              <a:spLocks noChangeArrowheads="1"/>
            </p:cNvSpPr>
            <p:nvPr/>
          </p:nvSpPr>
          <p:spPr bwMode="auto">
            <a:xfrm>
              <a:off x="5638800" y="1664153"/>
              <a:ext cx="1066800" cy="676046"/>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pitchFamily="34" charset="0"/>
                  <a:cs typeface="Arial" pitchFamily="34" charset="0"/>
                </a:rPr>
                <a:t>Purchaser</a:t>
              </a:r>
            </a:p>
          </p:txBody>
        </p:sp>
        <p:sp>
          <p:nvSpPr>
            <p:cNvPr id="9" name="Rectangle 9"/>
            <p:cNvSpPr>
              <a:spLocks noChangeArrowheads="1"/>
            </p:cNvSpPr>
            <p:nvPr/>
          </p:nvSpPr>
          <p:spPr bwMode="auto">
            <a:xfrm>
              <a:off x="2286026" y="2807153"/>
              <a:ext cx="1527150" cy="45720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latin typeface="Arial"/>
              </a:endParaRPr>
            </a:p>
            <a:p>
              <a:pPr algn="ctr" eaLnBrk="0" hangingPunct="0">
                <a:spcBef>
                  <a:spcPct val="0"/>
                </a:spcBef>
              </a:pPr>
              <a:r>
                <a:rPr lang="en-US" sz="1000">
                  <a:solidFill>
                    <a:schemeClr val="accent5">
                      <a:lumMod val="75000"/>
                    </a:schemeClr>
                  </a:solidFill>
                  <a:latin typeface="Arial" pitchFamily="34" charset="0"/>
                  <a:cs typeface="Arial" pitchFamily="34" charset="0"/>
                </a:rPr>
                <a:t>Target Company</a:t>
              </a:r>
            </a:p>
            <a:p>
              <a:pPr algn="ctr" eaLnBrk="0" hangingPunct="0">
                <a:spcBef>
                  <a:spcPct val="0"/>
                </a:spcBef>
              </a:pPr>
              <a:r>
                <a:rPr lang="en-US" sz="1000">
                  <a:solidFill>
                    <a:schemeClr val="accent5">
                      <a:lumMod val="75000"/>
                    </a:schemeClr>
                  </a:solidFill>
                  <a:latin typeface="Arial" pitchFamily="34" charset="0"/>
                  <a:cs typeface="Arial" pitchFamily="34" charset="0"/>
                </a:rPr>
                <a:t>(S Corp)</a:t>
              </a:r>
            </a:p>
            <a:p>
              <a:pPr algn="ctr" eaLnBrk="0" hangingPunct="0">
                <a:spcBef>
                  <a:spcPct val="0"/>
                </a:spcBef>
              </a:pPr>
              <a:endParaRPr lang="en-US" sz="1000" b="0">
                <a:latin typeface="Arial" pitchFamily="34" charset="0"/>
                <a:cs typeface="Arial" pitchFamily="34" charset="0"/>
              </a:endParaRPr>
            </a:p>
          </p:txBody>
        </p:sp>
        <p:cxnSp>
          <p:nvCxnSpPr>
            <p:cNvPr id="11" name="AutoShape 11"/>
            <p:cNvCxnSpPr>
              <a:cxnSpLocks noChangeShapeType="1"/>
              <a:endCxn id="9" idx="0"/>
            </p:cNvCxnSpPr>
            <p:nvPr/>
          </p:nvCxnSpPr>
          <p:spPr bwMode="auto">
            <a:xfrm>
              <a:off x="3048000" y="2362200"/>
              <a:ext cx="1601" cy="444953"/>
            </a:xfrm>
            <a:prstGeom prst="straightConnector1">
              <a:avLst/>
            </a:prstGeom>
            <a:noFill/>
            <a:ln w="9525">
              <a:solidFill>
                <a:schemeClr val="tx1"/>
              </a:solidFill>
              <a:round/>
            </a:ln>
            <a:effectLst/>
          </p:spPr>
        </p:cxnSp>
        <p:cxnSp>
          <p:nvCxnSpPr>
            <p:cNvPr id="12" name="AutoShape 12"/>
            <p:cNvCxnSpPr>
              <a:cxnSpLocks noChangeShapeType="1"/>
              <a:stCxn id="8" idx="4"/>
              <a:endCxn id="16" idx="0"/>
            </p:cNvCxnSpPr>
            <p:nvPr/>
          </p:nvCxnSpPr>
          <p:spPr bwMode="auto">
            <a:xfrm>
              <a:off x="6172200" y="2340199"/>
              <a:ext cx="8589" cy="250601"/>
            </a:xfrm>
            <a:prstGeom prst="straightConnector1">
              <a:avLst/>
            </a:prstGeom>
            <a:noFill/>
            <a:ln w="9525">
              <a:solidFill>
                <a:schemeClr val="tx1"/>
              </a:solidFill>
              <a:round/>
            </a:ln>
            <a:effectLst/>
          </p:spPr>
        </p:cxnSp>
        <p:sp>
          <p:nvSpPr>
            <p:cNvPr id="13" name="Oval 13"/>
            <p:cNvSpPr>
              <a:spLocks noChangeArrowheads="1"/>
            </p:cNvSpPr>
            <p:nvPr/>
          </p:nvSpPr>
          <p:spPr bwMode="auto">
            <a:xfrm>
              <a:off x="2895600" y="2514599"/>
              <a:ext cx="381000" cy="152401"/>
            </a:xfrm>
            <a:prstGeom prst="ellipse">
              <a:avLst/>
            </a:prstGeom>
            <a:noFill/>
            <a:ln w="9525">
              <a:solidFill>
                <a:schemeClr val="tx1"/>
              </a:solidFill>
              <a:round/>
            </a:ln>
            <a:effectLst/>
          </p:spPr>
          <p:txBody>
            <a:bodyPr wrap="none" anchor="ctr"/>
            <a:lstStyle/>
            <a:p>
              <a:endParaRPr lang="en-US"/>
            </a:p>
          </p:txBody>
        </p:sp>
        <p:sp>
          <p:nvSpPr>
            <p:cNvPr id="14" name="Text Box 15"/>
            <p:cNvSpPr txBox="1">
              <a:spLocks noChangeArrowheads="1"/>
            </p:cNvSpPr>
            <p:nvPr/>
          </p:nvSpPr>
          <p:spPr bwMode="auto">
            <a:xfrm>
              <a:off x="3803422" y="1964488"/>
              <a:ext cx="1363662" cy="246221"/>
            </a:xfrm>
            <a:prstGeom prst="rect">
              <a:avLst/>
            </a:prstGeom>
            <a:noFill/>
            <a:ln w="9525">
              <a:noFill/>
              <a:miter lim="800000"/>
            </a:ln>
            <a:effectLst/>
          </p:spPr>
          <p:txBody>
            <a:bodyPr wrap="square">
              <a:spAutoFit/>
            </a:bodyPr>
            <a:lstStyle/>
            <a:p>
              <a:pPr algn="ctr"/>
              <a:r>
                <a:rPr lang="en-US" sz="1000" i="0">
                  <a:solidFill>
                    <a:schemeClr val="accent5">
                      <a:lumMod val="75000"/>
                    </a:schemeClr>
                  </a:solidFill>
                  <a:latin typeface="Arial"/>
                </a:rPr>
                <a:t>Cash</a:t>
              </a:r>
            </a:p>
          </p:txBody>
        </p:sp>
      </p:grpSp>
      <p:sp>
        <p:nvSpPr>
          <p:cNvPr id="16" name="AutoShape 44"/>
          <p:cNvSpPr>
            <a:spLocks noChangeArrowheads="1"/>
          </p:cNvSpPr>
          <p:nvPr/>
        </p:nvSpPr>
        <p:spPr bwMode="auto">
          <a:xfrm>
            <a:off x="5410187" y="2318242"/>
            <a:ext cx="1828800" cy="914400"/>
          </a:xfrm>
          <a:prstGeom prst="triangle">
            <a:avLst>
              <a:gd name="adj" fmla="val 46303"/>
            </a:avLst>
          </a:prstGeom>
          <a:noFill/>
          <a:ln w="9525" algn="ctr">
            <a:solidFill>
              <a:srgbClr val="000000"/>
            </a:solidFill>
            <a:prstDash val="dash"/>
            <a:miter lim="800000"/>
          </a:ln>
          <a:effectLst/>
        </p:spPr>
        <p:txBody>
          <a:bodyPr wrap="none" anchor="ctr"/>
          <a:lstStyle/>
          <a:p>
            <a:pPr algn="ctr"/>
            <a:r>
              <a:rPr lang="en-US" sz="1050">
                <a:solidFill>
                  <a:schemeClr val="accent5">
                    <a:lumMod val="75000"/>
                  </a:schemeClr>
                </a:solidFill>
                <a:latin typeface="Arial" pitchFamily="34" charset="0"/>
                <a:cs typeface="Arial" pitchFamily="34" charset="0"/>
              </a:rPr>
              <a:t>Partnership</a:t>
            </a:r>
          </a:p>
          <a:p>
            <a:pPr algn="ctr"/>
            <a:r>
              <a:rPr lang="en-US" sz="1050">
                <a:solidFill>
                  <a:schemeClr val="accent5">
                    <a:lumMod val="75000"/>
                  </a:schemeClr>
                </a:solidFill>
                <a:latin typeface="Arial" pitchFamily="34" charset="0"/>
                <a:cs typeface="Arial" pitchFamily="34" charset="0"/>
              </a:rPr>
              <a:t> or LLC</a:t>
            </a:r>
          </a:p>
          <a:p>
            <a:pPr algn="ctr"/>
            <a:endParaRPr lang="en-US" sz="1050">
              <a:solidFill>
                <a:schemeClr val="accent5">
                  <a:lumMod val="75000"/>
                </a:schemeClr>
              </a:solidFill>
              <a:latin typeface="Arial" pitchFamily="34" charset="0"/>
              <a:cs typeface="Arial" pitchFamily="34" charset="0"/>
            </a:endParaRPr>
          </a:p>
        </p:txBody>
      </p:sp>
      <p:sp>
        <p:nvSpPr>
          <p:cNvPr id="10" name="Slide Number Placeholder 9"/>
          <p:cNvSpPr>
            <a:spLocks noGrp="1"/>
          </p:cNvSpPr>
          <p:nvPr>
            <p:ph type="sldNum" sz="quarter" idx="12"/>
          </p:nvPr>
        </p:nvSpPr>
        <p:spPr/>
        <p:txBody>
          <a:bodyPr/>
          <a:lstStyle/>
          <a:p>
            <a:pPr>
              <a:defRPr/>
            </a:pPr>
            <a:fld id="{E2D1B1DA-5660-41BF-914E-3C6F76670746}" type="slidenum">
              <a:rPr lang="en-US" smtClean="0"/>
              <a:pPr>
                <a:defRPr/>
              </a:pPr>
              <a:t>78</a:t>
            </a:fld>
            <a:endParaRPr lang="en-US"/>
          </a:p>
        </p:txBody>
      </p:sp>
    </p:spTree>
  </p:cSld>
  <p:clrMapOvr>
    <a:masterClrMapping/>
  </p:clrMapOvr>
  <p:transition spd="med">
    <p:pull dir="lu"/>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2" y="385181"/>
            <a:ext cx="8277807" cy="653143"/>
          </a:xfrm>
        </p:spPr>
        <p:txBody>
          <a:bodyPr/>
          <a:lstStyle/>
          <a:p>
            <a:r>
              <a:rPr lang="en-US" sz="2600" dirty="0"/>
              <a:t>Case Study IV - Section 336(e) and Section 336(h)(10)</a:t>
            </a:r>
            <a:br>
              <a:rPr lang="en-US" dirty="0"/>
            </a:br>
            <a:endParaRPr lang="en-US" dirty="0"/>
          </a:p>
        </p:txBody>
      </p:sp>
      <p:sp>
        <p:nvSpPr>
          <p:cNvPr id="3" name="Content Placeholder 2"/>
          <p:cNvSpPr>
            <a:spLocks noGrp="1"/>
          </p:cNvSpPr>
          <p:nvPr>
            <p:ph idx="1"/>
          </p:nvPr>
        </p:nvSpPr>
        <p:spPr>
          <a:xfrm>
            <a:off x="485192" y="1202482"/>
            <a:ext cx="8070980" cy="5022850"/>
          </a:xfrm>
        </p:spPr>
        <p:txBody>
          <a:bodyPr/>
          <a:lstStyle/>
          <a:p>
            <a:pPr marL="0" indent="0" algn="just">
              <a:spcAft>
                <a:spcPct val="0"/>
              </a:spcAft>
              <a:buClr>
                <a:srgbClr val="001F5E"/>
              </a:buClr>
              <a:buSzPct val="125000"/>
              <a:buNone/>
            </a:pPr>
            <a:endParaRPr lang="en-US" sz="1900" b="1" dirty="0">
              <a:solidFill>
                <a:schemeClr val="accent5">
                  <a:lumMod val="75000"/>
                </a:schemeClr>
              </a:solidFill>
            </a:endParaRPr>
          </a:p>
          <a:p>
            <a:pPr marL="0" indent="0" algn="just">
              <a:spcAft>
                <a:spcPct val="0"/>
              </a:spcAft>
              <a:buClr>
                <a:srgbClr val="001F5E"/>
              </a:buClr>
              <a:buSzPct val="125000"/>
              <a:buNone/>
            </a:pPr>
            <a:r>
              <a:rPr lang="en-US" sz="1900" b="1" dirty="0">
                <a:solidFill>
                  <a:schemeClr val="accent5">
                    <a:lumMod val="75000"/>
                  </a:schemeClr>
                </a:solidFill>
              </a:rPr>
              <a:t>Case Study IV - Situation where section 336(e) works and section 338(h)(10) does not</a:t>
            </a:r>
          </a:p>
          <a:p>
            <a:pPr marL="569913" indent="-336550" algn="just">
              <a:spcBef>
                <a:spcPts val="900"/>
              </a:spcBef>
              <a:spcAft>
                <a:spcPct val="0"/>
              </a:spcAft>
              <a:buClr>
                <a:schemeClr val="accent5">
                  <a:lumMod val="75000"/>
                </a:schemeClr>
              </a:buClr>
              <a:buSzPct val="125000"/>
            </a:pPr>
            <a:r>
              <a:rPr lang="en-US" sz="1900" dirty="0">
                <a:solidFill>
                  <a:schemeClr val="accent5">
                    <a:lumMod val="75000"/>
                  </a:schemeClr>
                </a:solidFill>
              </a:rPr>
              <a:t>Purchaser is a partnership or LLC, for example a private equity fund structured as a partnership or a special purpose LLC.</a:t>
            </a:r>
          </a:p>
          <a:p>
            <a:pPr marL="569913" indent="-336550" algn="just">
              <a:spcBef>
                <a:spcPts val="900"/>
              </a:spcBef>
              <a:spcAft>
                <a:spcPct val="0"/>
              </a:spcAft>
              <a:buClr>
                <a:schemeClr val="accent5">
                  <a:lumMod val="75000"/>
                </a:schemeClr>
              </a:buClr>
              <a:buSzPct val="125000"/>
            </a:pPr>
            <a:r>
              <a:rPr lang="en-US" sz="1900" dirty="0">
                <a:solidFill>
                  <a:schemeClr val="accent5">
                    <a:lumMod val="75000"/>
                  </a:schemeClr>
                </a:solidFill>
              </a:rPr>
              <a:t>QSD available  if (i) Target and Target shareholders are affiliated (but not necessarily consolidated) corporations for tax purposes, or (ii) Target is an S corporation.</a:t>
            </a:r>
          </a:p>
          <a:p>
            <a:pPr marL="569913" indent="-336550" algn="just">
              <a:spcBef>
                <a:spcPts val="900"/>
              </a:spcBef>
              <a:spcAft>
                <a:spcPct val="0"/>
              </a:spcAft>
              <a:buClr>
                <a:schemeClr val="accent5">
                  <a:lumMod val="75000"/>
                </a:schemeClr>
              </a:buClr>
              <a:buSzPct val="125000"/>
            </a:pPr>
            <a:r>
              <a:rPr lang="en-US" sz="1900" dirty="0">
                <a:solidFill>
                  <a:schemeClr val="accent5">
                    <a:lumMod val="75000"/>
                  </a:schemeClr>
                </a:solidFill>
              </a:rPr>
              <a:t>The purchaser in a qualified stock disposition is not required to be a corporation, as in the case of a qualified stock purchase under section 338(h)(10).</a:t>
            </a:r>
          </a:p>
          <a:p>
            <a:pPr marL="569913" indent="-336550" algn="just">
              <a:spcBef>
                <a:spcPts val="900"/>
              </a:spcBef>
              <a:spcAft>
                <a:spcPct val="0"/>
              </a:spcAft>
              <a:buClr>
                <a:schemeClr val="accent5">
                  <a:lumMod val="75000"/>
                </a:schemeClr>
              </a:buClr>
              <a:buSzPct val="125000"/>
            </a:pPr>
            <a:r>
              <a:rPr lang="en-US" sz="1900" dirty="0">
                <a:solidFill>
                  <a:schemeClr val="accent5">
                    <a:lumMod val="75000"/>
                  </a:schemeClr>
                </a:solidFill>
              </a:rPr>
              <a:t>Purchaser must purchase at least 80% of Target stock (by vote and value) within 12 months.</a:t>
            </a:r>
          </a:p>
          <a:p>
            <a:pPr marL="569913" indent="-336550" algn="just">
              <a:spcBef>
                <a:spcPts val="900"/>
              </a:spcBef>
              <a:spcAft>
                <a:spcPct val="0"/>
              </a:spcAft>
              <a:buClr>
                <a:schemeClr val="accent5">
                  <a:lumMod val="75000"/>
                </a:schemeClr>
              </a:buClr>
              <a:buSzPct val="125000"/>
            </a:pPr>
            <a:r>
              <a:rPr lang="en-US" sz="1900" dirty="0">
                <a:solidFill>
                  <a:schemeClr val="accent5">
                    <a:lumMod val="75000"/>
                  </a:schemeClr>
                </a:solidFill>
              </a:rPr>
              <a:t>S Corp Target and all shareholders must consent to 336(e) election.   </a:t>
            </a:r>
            <a:endParaRPr lang="en-US" sz="800" dirty="0">
              <a:solidFill>
                <a:schemeClr val="accent5">
                  <a:lumMod val="75000"/>
                </a:schemeClr>
              </a:solidFill>
            </a:endParaRPr>
          </a:p>
          <a:p>
            <a:pPr lvl="1" algn="just">
              <a:lnSpc>
                <a:spcPts val="1400"/>
              </a:lnSpc>
              <a:spcAft>
                <a:spcPct val="0"/>
              </a:spcAft>
              <a:buClr>
                <a:srgbClr val="001F5E"/>
              </a:buClr>
            </a:pPr>
            <a:endParaRPr lang="en-US" sz="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79</a:t>
            </a:fld>
            <a:endParaRPr lang="en-US"/>
          </a:p>
        </p:txBody>
      </p:sp>
    </p:spTree>
    <p:extLst>
      <p:ext uri="{BB962C8B-B14F-4D97-AF65-F5344CB8AC3E}">
        <p14:creationId xmlns:p14="http://schemas.microsoft.com/office/powerpoint/2010/main" val="3433119308"/>
      </p:ext>
    </p:extLst>
  </p:cSld>
  <p:clrMapOvr>
    <a:masterClrMapping/>
  </p:clrMapOvr>
  <p:transition spd="med">
    <p:pull dir="l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879" y="1608522"/>
            <a:ext cx="8080310" cy="3859217"/>
          </a:xfrm>
        </p:spPr>
        <p:txBody>
          <a:bodyPr/>
          <a:lstStyle/>
          <a:p>
            <a:pPr marL="344488" lvl="1" indent="0" algn="just">
              <a:spcBef>
                <a:spcPts val="1200"/>
              </a:spcBef>
              <a:spcAft>
                <a:spcPts val="1800"/>
              </a:spcAft>
              <a:buClr>
                <a:schemeClr val="accent5">
                  <a:lumMod val="75000"/>
                </a:schemeClr>
              </a:buClr>
              <a:buNone/>
            </a:pPr>
            <a:r>
              <a:rPr lang="en-US" sz="2400">
                <a:solidFill>
                  <a:schemeClr val="accent5">
                    <a:lumMod val="75000"/>
                  </a:schemeClr>
                </a:solidFill>
              </a:rPr>
              <a:t>The BEAT is applicable to a corporation other than a regulated investment company (RIC); real estate investment trust (REIT) or an S corporation. </a:t>
            </a:r>
          </a:p>
          <a:p>
            <a:pPr marL="344488" lvl="1" indent="0" algn="just">
              <a:spcBef>
                <a:spcPts val="1200"/>
              </a:spcBef>
              <a:spcAft>
                <a:spcPts val="1800"/>
              </a:spcAft>
              <a:buClr>
                <a:schemeClr val="accent5">
                  <a:lumMod val="75000"/>
                </a:schemeClr>
              </a:buClr>
              <a:buNone/>
            </a:pPr>
            <a:r>
              <a:rPr lang="en-US" sz="2400">
                <a:solidFill>
                  <a:schemeClr val="accent5">
                    <a:lumMod val="75000"/>
                  </a:schemeClr>
                </a:solidFill>
              </a:rPr>
              <a:t>Generally, the BEAT applies to large C corporations with average annual gross receipts for the immediately preceding 3 year period of at least $500M and its “base erosion percentage” for the taxable year is 3% (and possibly in some instances 2%) or higher.</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8</a:t>
            </a:fld>
            <a:endParaRPr lang="en-US">
              <a:latin typeface="Arial" pitchFamily="34" charset="0"/>
              <a:cs typeface="Arial" pitchFamily="34" charset="0"/>
            </a:endParaRPr>
          </a:p>
        </p:txBody>
      </p:sp>
      <p:sp>
        <p:nvSpPr>
          <p:cNvPr id="6" name="Title 5">
            <a:extLst>
              <a:ext uri="{FF2B5EF4-FFF2-40B4-BE49-F238E27FC236}">
                <a16:creationId xmlns:a16="http://schemas.microsoft.com/office/drawing/2014/main" id="{4C6C9845-76D7-409D-B977-AF671E382A92}"/>
              </a:ext>
            </a:extLst>
          </p:cNvPr>
          <p:cNvSpPr>
            <a:spLocks noGrp="1"/>
          </p:cNvSpPr>
          <p:nvPr>
            <p:ph type="title"/>
          </p:nvPr>
        </p:nvSpPr>
        <p:spPr/>
        <p:txBody>
          <a:bodyPr/>
          <a:lstStyle/>
          <a:p>
            <a:r>
              <a:rPr lang="en-US" sz="2400" b="1" dirty="0"/>
              <a:t>Structuring Mergers, Acquisitions, and Private Equity Recaps When the Target is an S Corporation – the BEAT (cont’d)</a:t>
            </a:r>
            <a:endParaRPr lang="en-US" sz="2400" dirty="0"/>
          </a:p>
        </p:txBody>
      </p:sp>
    </p:spTree>
    <p:extLst>
      <p:ext uri="{BB962C8B-B14F-4D97-AF65-F5344CB8AC3E}">
        <p14:creationId xmlns:p14="http://schemas.microsoft.com/office/powerpoint/2010/main" val="2611039849"/>
      </p:ext>
    </p:extLst>
  </p:cSld>
  <p:clrMapOvr>
    <a:masterClrMapping/>
  </p:clrMapOvr>
  <p:transition spd="med">
    <p:pull dir="lu"/>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835" y="385181"/>
            <a:ext cx="8277807" cy="653143"/>
          </a:xfrm>
        </p:spPr>
        <p:txBody>
          <a:bodyPr/>
          <a:lstStyle/>
          <a:p>
            <a:r>
              <a:rPr lang="en-US" sz="2600" dirty="0"/>
              <a:t>Case Study V– Selective Section 336(h)(10) Election for Parent and Subsidiaries</a:t>
            </a:r>
            <a:br>
              <a:rPr lang="en-US" dirty="0"/>
            </a:br>
            <a:endParaRPr lang="en-US" dirty="0"/>
          </a:p>
        </p:txBody>
      </p:sp>
      <p:sp>
        <p:nvSpPr>
          <p:cNvPr id="3" name="Content Placeholder 2"/>
          <p:cNvSpPr>
            <a:spLocks noGrp="1"/>
          </p:cNvSpPr>
          <p:nvPr>
            <p:ph idx="1"/>
          </p:nvPr>
        </p:nvSpPr>
        <p:spPr>
          <a:xfrm>
            <a:off x="485192" y="1202482"/>
            <a:ext cx="8070980" cy="5022850"/>
          </a:xfrm>
        </p:spPr>
        <p:txBody>
          <a:bodyPr/>
          <a:lstStyle/>
          <a:p>
            <a:pPr lvl="1" algn="just">
              <a:lnSpc>
                <a:spcPts val="1400"/>
              </a:lnSpc>
              <a:spcAft>
                <a:spcPct val="0"/>
              </a:spcAft>
              <a:buClr>
                <a:srgbClr val="001F5E"/>
              </a:buClr>
            </a:pPr>
            <a:endParaRPr lang="en-US" sz="800" b="1" dirty="0">
              <a:solidFill>
                <a:schemeClr val="accent5">
                  <a:lumMod val="75000"/>
                </a:schemeClr>
              </a:solidFill>
            </a:endParaRPr>
          </a:p>
          <a:p>
            <a:pPr marL="0" indent="0" algn="just">
              <a:spcBef>
                <a:spcPts val="900"/>
              </a:spcBef>
              <a:spcAft>
                <a:spcPct val="0"/>
              </a:spcAft>
              <a:buClr>
                <a:srgbClr val="001F5E"/>
              </a:buClr>
              <a:buSzPct val="125000"/>
              <a:buNone/>
            </a:pPr>
            <a:r>
              <a:rPr lang="en-US" sz="1900" b="1" dirty="0">
                <a:solidFill>
                  <a:schemeClr val="accent5">
                    <a:lumMod val="75000"/>
                  </a:schemeClr>
                </a:solidFill>
              </a:rPr>
              <a:t>Case Study V – Target corporation qualifies for section 338(h)(10) election but there are one or more subs of target which purchaser may choose not to make 338(h)(10) election for some reason, such as high inside basis of assets that exceeds the amount of consideration to be allocated to subsidiary</a:t>
            </a:r>
          </a:p>
          <a:p>
            <a:pPr marL="569913" lvl="1" indent="-336550" algn="just">
              <a:spcBef>
                <a:spcPts val="900"/>
              </a:spcBef>
              <a:spcAft>
                <a:spcPct val="0"/>
              </a:spcAft>
              <a:buClr>
                <a:schemeClr val="accent5">
                  <a:lumMod val="75000"/>
                </a:schemeClr>
              </a:buClr>
              <a:buSzPct val="125000"/>
              <a:buFont typeface="Arial" pitchFamily="34" charset="0"/>
              <a:buChar char="•"/>
            </a:pPr>
            <a:endParaRPr lang="en-US" sz="1900" dirty="0">
              <a:solidFill>
                <a:schemeClr val="accent5">
                  <a:lumMod val="75000"/>
                </a:schemeClr>
              </a:solidFill>
            </a:endParaRPr>
          </a:p>
          <a:p>
            <a:pPr marL="569913" lvl="1" indent="-336550" algn="just">
              <a:spcBef>
                <a:spcPts val="900"/>
              </a:spcBef>
              <a:spcAft>
                <a:spcPct val="0"/>
              </a:spcAft>
              <a:buClr>
                <a:schemeClr val="accent5">
                  <a:lumMod val="75000"/>
                </a:schemeClr>
              </a:buClr>
              <a:buSzPct val="125000"/>
              <a:buFont typeface="Arial" pitchFamily="34" charset="0"/>
              <a:buChar char="•"/>
            </a:pPr>
            <a:r>
              <a:rPr lang="en-US" sz="1900" dirty="0">
                <a:solidFill>
                  <a:schemeClr val="accent5">
                    <a:lumMod val="75000"/>
                  </a:schemeClr>
                </a:solidFill>
              </a:rPr>
              <a:t>Section 338(h)(10) election may be made selectively for target and subsidiaries of target.</a:t>
            </a:r>
          </a:p>
          <a:p>
            <a:pPr marL="569913" lvl="1" indent="-336550" algn="just">
              <a:spcBef>
                <a:spcPts val="900"/>
              </a:spcBef>
              <a:spcAft>
                <a:spcPct val="0"/>
              </a:spcAft>
              <a:buClr>
                <a:schemeClr val="accent5">
                  <a:lumMod val="75000"/>
                </a:schemeClr>
              </a:buClr>
              <a:buSzPct val="125000"/>
              <a:buFont typeface="Arial" pitchFamily="34" charset="0"/>
              <a:buChar char="•"/>
            </a:pPr>
            <a:r>
              <a:rPr lang="en-US" sz="1900" dirty="0">
                <a:solidFill>
                  <a:schemeClr val="accent5">
                    <a:lumMod val="75000"/>
                  </a:schemeClr>
                </a:solidFill>
              </a:rPr>
              <a:t>Results in differences in stock basis and inside asset basis.</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80</a:t>
            </a:fld>
            <a:endParaRPr lang="en-US"/>
          </a:p>
        </p:txBody>
      </p:sp>
    </p:spTree>
    <p:extLst>
      <p:ext uri="{BB962C8B-B14F-4D97-AF65-F5344CB8AC3E}">
        <p14:creationId xmlns:p14="http://schemas.microsoft.com/office/powerpoint/2010/main" val="2706161678"/>
      </p:ext>
    </p:extLst>
  </p:cSld>
  <p:clrMapOvr>
    <a:masterClrMapping/>
  </p:clrMapOvr>
  <p:transition spd="med">
    <p:pull dir="lu"/>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93" y="247650"/>
            <a:ext cx="8035212" cy="1066800"/>
          </a:xfrm>
        </p:spPr>
        <p:txBody>
          <a:bodyPr/>
          <a:lstStyle/>
          <a:p>
            <a:r>
              <a:rPr lang="en-US" sz="2400" dirty="0"/>
              <a:t>POLLING QUESTION #7 </a:t>
            </a:r>
            <a:br>
              <a:rPr lang="en-US" sz="2400" dirty="0"/>
            </a:br>
            <a:endParaRPr lang="en-US" sz="2400" b="1" dirty="0"/>
          </a:p>
        </p:txBody>
      </p:sp>
      <p:sp>
        <p:nvSpPr>
          <p:cNvPr id="3" name="Content Placeholder 2"/>
          <p:cNvSpPr>
            <a:spLocks noGrp="1"/>
          </p:cNvSpPr>
          <p:nvPr>
            <p:ph idx="1"/>
          </p:nvPr>
        </p:nvSpPr>
        <p:spPr/>
        <p:txBody>
          <a:bodyPr/>
          <a:lstStyle/>
          <a:p>
            <a:pPr marL="0" lvl="0" indent="-1587" fontAlgn="base">
              <a:lnSpc>
                <a:spcPct val="80000"/>
              </a:lnSpc>
              <a:spcBef>
                <a:spcPct val="20000"/>
              </a:spcBef>
              <a:spcAft>
                <a:spcPct val="0"/>
              </a:spcAft>
              <a:buNone/>
            </a:pPr>
            <a:r>
              <a:rPr lang="en-US" sz="2800" b="1" dirty="0">
                <a:solidFill>
                  <a:srgbClr val="FF0000"/>
                </a:solidFill>
                <a:latin typeface="Arial" pitchFamily="34" charset="0"/>
                <a:cs typeface="Arial" pitchFamily="34" charset="0"/>
              </a:rPr>
              <a:t>Who is your favorite Stooge?</a:t>
            </a:r>
          </a:p>
          <a:p>
            <a:pPr marL="0" lvl="0" indent="-1587" fontAlgn="base">
              <a:lnSpc>
                <a:spcPct val="80000"/>
              </a:lnSpc>
              <a:spcBef>
                <a:spcPct val="20000"/>
              </a:spcBef>
              <a:spcAft>
                <a:spcPct val="0"/>
              </a:spcAft>
              <a:buNone/>
            </a:pPr>
            <a:endParaRPr lang="en-US" sz="2800" dirty="0">
              <a:solidFill>
                <a:srgbClr val="FF0000"/>
              </a:solidFill>
              <a:latin typeface="Arial" pitchFamily="34" charset="0"/>
              <a:cs typeface="Arial" pitchFamily="34" charset="0"/>
            </a:endParaRPr>
          </a:p>
          <a:p>
            <a:pPr marL="512763" lvl="0" indent="-514350" fontAlgn="base">
              <a:lnSpc>
                <a:spcPct val="80000"/>
              </a:lnSpc>
              <a:spcBef>
                <a:spcPts val="0"/>
              </a:spcBef>
              <a:spcAft>
                <a:spcPct val="0"/>
              </a:spcAft>
              <a:buFont typeface="+mj-lt"/>
              <a:buAutoNum type="alphaUcPeriod"/>
            </a:pPr>
            <a:r>
              <a:rPr lang="en-US" sz="2800" dirty="0">
                <a:solidFill>
                  <a:srgbClr val="FF0000"/>
                </a:solidFill>
                <a:latin typeface="Arial" pitchFamily="34" charset="0"/>
                <a:cs typeface="Arial" pitchFamily="34" charset="0"/>
              </a:rPr>
              <a:t>Larry</a:t>
            </a:r>
          </a:p>
          <a:p>
            <a:pPr marL="512763" lvl="0" indent="-514350" fontAlgn="base">
              <a:lnSpc>
                <a:spcPct val="80000"/>
              </a:lnSpc>
              <a:spcBef>
                <a:spcPct val="20000"/>
              </a:spcBef>
              <a:spcAft>
                <a:spcPct val="0"/>
              </a:spcAft>
              <a:buFont typeface="+mj-lt"/>
              <a:buAutoNum type="alphaUcPeriod"/>
            </a:pPr>
            <a:r>
              <a:rPr lang="en-US" sz="2800" dirty="0">
                <a:solidFill>
                  <a:srgbClr val="FF0000"/>
                </a:solidFill>
                <a:latin typeface="Arial" pitchFamily="34" charset="0"/>
                <a:cs typeface="Arial" pitchFamily="34" charset="0"/>
              </a:rPr>
              <a:t>Moe</a:t>
            </a:r>
          </a:p>
          <a:p>
            <a:pPr marL="512763" lvl="0" indent="-514350" fontAlgn="base">
              <a:lnSpc>
                <a:spcPct val="80000"/>
              </a:lnSpc>
              <a:spcBef>
                <a:spcPct val="20000"/>
              </a:spcBef>
              <a:spcAft>
                <a:spcPct val="0"/>
              </a:spcAft>
              <a:buFont typeface="+mj-lt"/>
              <a:buAutoNum type="alphaUcPeriod"/>
            </a:pPr>
            <a:r>
              <a:rPr lang="en-US" sz="2800" dirty="0">
                <a:solidFill>
                  <a:srgbClr val="FF0000"/>
                </a:solidFill>
                <a:latin typeface="Arial" pitchFamily="34" charset="0"/>
                <a:cs typeface="Arial" pitchFamily="34" charset="0"/>
              </a:rPr>
              <a:t>Curly</a:t>
            </a:r>
          </a:p>
          <a:p>
            <a:pPr marL="284163" lvl="0" indent="-285750" fontAlgn="base">
              <a:lnSpc>
                <a:spcPct val="80000"/>
              </a:lnSpc>
              <a:spcBef>
                <a:spcPct val="20000"/>
              </a:spcBef>
              <a:spcAft>
                <a:spcPct val="0"/>
              </a:spcAft>
            </a:pPr>
            <a:endParaRPr lang="en-US" sz="1800" dirty="0">
              <a:solidFill>
                <a:srgbClr val="002776"/>
              </a:solidFill>
              <a:latin typeface="Arial" pitchFamily="34" charset="0"/>
              <a:cs typeface="Arial" pitchFamily="34" charset="0"/>
            </a:endParaRPr>
          </a:p>
          <a:p>
            <a:pPr marL="0" lvl="0" indent="-1587" fontAlgn="base">
              <a:lnSpc>
                <a:spcPct val="80000"/>
              </a:lnSpc>
              <a:spcBef>
                <a:spcPct val="20000"/>
              </a:spcBef>
              <a:spcAft>
                <a:spcPct val="0"/>
              </a:spcAft>
              <a:buNone/>
            </a:pPr>
            <a:endParaRPr lang="en-US" sz="1800" dirty="0">
              <a:solidFill>
                <a:srgbClr val="002776"/>
              </a:solidFill>
              <a:latin typeface="Arial" pitchFamily="34" charset="0"/>
              <a:cs typeface="Arial" pitchFamily="34" charset="0"/>
            </a:endParaRPr>
          </a:p>
          <a:p>
            <a:pPr marL="0" lvl="0" indent="-1587" fontAlgn="base">
              <a:lnSpc>
                <a:spcPct val="80000"/>
              </a:lnSpc>
              <a:spcBef>
                <a:spcPct val="20000"/>
              </a:spcBef>
              <a:spcAft>
                <a:spcPct val="0"/>
              </a:spcAft>
              <a:buNone/>
            </a:pPr>
            <a:r>
              <a:rPr lang="en-US" sz="2400" dirty="0">
                <a:solidFill>
                  <a:srgbClr val="002776"/>
                </a:solidFill>
                <a:latin typeface="Arial" pitchFamily="34" charset="0"/>
                <a:cs typeface="Arial" pitchFamily="34" charset="0"/>
              </a:rPr>
              <a:t>For those seeking </a:t>
            </a:r>
            <a:r>
              <a:rPr lang="en-US" sz="2400" b="1" dirty="0">
                <a:solidFill>
                  <a:srgbClr val="002776"/>
                </a:solidFill>
                <a:latin typeface="Arial" pitchFamily="34" charset="0"/>
                <a:cs typeface="Arial" pitchFamily="34" charset="0"/>
              </a:rPr>
              <a:t>NYS CLE credit </a:t>
            </a:r>
            <a:r>
              <a:rPr lang="en-US" sz="2400" dirty="0">
                <a:solidFill>
                  <a:srgbClr val="002776"/>
                </a:solidFill>
                <a:latin typeface="Arial" pitchFamily="34" charset="0"/>
                <a:cs typeface="Arial" pitchFamily="34" charset="0"/>
              </a:rPr>
              <a:t>the code is </a:t>
            </a:r>
            <a:r>
              <a:rPr lang="en-US" sz="2400" b="1" dirty="0">
                <a:solidFill>
                  <a:srgbClr val="002776"/>
                </a:solidFill>
                <a:latin typeface="Arial" pitchFamily="34" charset="0"/>
                <a:cs typeface="Arial" pitchFamily="34" charset="0"/>
              </a:rPr>
              <a:t>P4G6ED</a:t>
            </a:r>
          </a:p>
          <a:p>
            <a:pPr marL="0" lvl="0" indent="-1587" fontAlgn="base">
              <a:lnSpc>
                <a:spcPct val="80000"/>
              </a:lnSpc>
              <a:spcBef>
                <a:spcPct val="20000"/>
              </a:spcBef>
              <a:spcAft>
                <a:spcPct val="0"/>
              </a:spcAft>
              <a:buNone/>
            </a:pPr>
            <a:r>
              <a:rPr lang="en-US" sz="2400" dirty="0">
                <a:solidFill>
                  <a:srgbClr val="002776"/>
                </a:solidFill>
                <a:latin typeface="Arial" pitchFamily="34" charset="0"/>
                <a:cs typeface="Arial" pitchFamily="34" charset="0"/>
              </a:rPr>
              <a:t>Please record all attendance verification codes announced during the program. Record the codes on the affirmation form available on the CLE Board website at: </a:t>
            </a:r>
            <a:r>
              <a:rPr lang="en-US" sz="2400" u="sng" dirty="0">
                <a:solidFill>
                  <a:srgbClr val="002776"/>
                </a:solidFill>
                <a:latin typeface="Arial" pitchFamily="34" charset="0"/>
                <a:cs typeface="Arial" pitchFamily="34" charset="0"/>
                <a:hlinkClick r:id="rId3"/>
              </a:rPr>
              <a:t>http://ww2.nycourts.gov/attorneys/cle/affirmation_sample.pdf</a:t>
            </a:r>
            <a:r>
              <a:rPr lang="en-US" sz="2400" dirty="0">
                <a:solidFill>
                  <a:srgbClr val="002776"/>
                </a:solidFill>
                <a:latin typeface="Arial" pitchFamily="34" charset="0"/>
                <a:cs typeface="Arial" pitchFamily="34" charset="0"/>
              </a:rPr>
              <a:t> and email the form to </a:t>
            </a:r>
            <a:r>
              <a:rPr lang="en-US" sz="2400" u="sng" dirty="0">
                <a:solidFill>
                  <a:srgbClr val="002776"/>
                </a:solidFill>
                <a:latin typeface="Arial" pitchFamily="34" charset="0"/>
                <a:cs typeface="Arial" pitchFamily="34" charset="0"/>
                <a:hlinkClick r:id="rId4"/>
              </a:rPr>
              <a:t>sps.tax@nyu.edu</a:t>
            </a:r>
            <a:r>
              <a:rPr lang="en-US" sz="2400" dirty="0">
                <a:solidFill>
                  <a:srgbClr val="002776"/>
                </a:solidFill>
                <a:latin typeface="Arial" pitchFamily="34" charset="0"/>
                <a:cs typeface="Arial" pitchFamily="34" charset="0"/>
              </a:rPr>
              <a:t>. For all other CLE inquires please email </a:t>
            </a:r>
            <a:r>
              <a:rPr lang="en-US" sz="2400" u="sng" dirty="0">
                <a:solidFill>
                  <a:srgbClr val="002776"/>
                </a:solidFill>
                <a:latin typeface="Arial" pitchFamily="34" charset="0"/>
                <a:cs typeface="Arial" pitchFamily="34" charset="0"/>
                <a:hlinkClick r:id="rId4"/>
              </a:rPr>
              <a:t>sps.tax@nyu.edu</a:t>
            </a:r>
            <a:endParaRPr lang="en-US" sz="2400" dirty="0">
              <a:solidFill>
                <a:srgbClr val="002776"/>
              </a:solidFill>
              <a:latin typeface="Arial" pitchFamily="34" charset="0"/>
              <a:cs typeface="Arial" pitchFamily="34" charset="0"/>
            </a:endParaRPr>
          </a:p>
          <a:p>
            <a:pPr marL="0" lvl="0" indent="-1587" fontAlgn="base">
              <a:lnSpc>
                <a:spcPct val="80000"/>
              </a:lnSpc>
              <a:spcBef>
                <a:spcPct val="20000"/>
              </a:spcBef>
              <a:spcAft>
                <a:spcPct val="0"/>
              </a:spcAft>
              <a:buNone/>
            </a:pPr>
            <a:endParaRPr lang="en-US" sz="2200" dirty="0">
              <a:solidFill>
                <a:srgbClr val="002776"/>
              </a:solidFill>
              <a:latin typeface="Arial" pitchFamily="34" charset="0"/>
              <a:cs typeface="Arial" pitchFamily="34" charset="0"/>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81</a:t>
            </a:fld>
            <a:endParaRPr lang="en-US">
              <a:latin typeface="Arial" pitchFamily="34" charset="0"/>
              <a:cs typeface="Arial" pitchFamily="34" charset="0"/>
            </a:endParaRPr>
          </a:p>
        </p:txBody>
      </p:sp>
    </p:spTree>
    <p:extLst>
      <p:ext uri="{BB962C8B-B14F-4D97-AF65-F5344CB8AC3E}">
        <p14:creationId xmlns:p14="http://schemas.microsoft.com/office/powerpoint/2010/main" val="3974588081"/>
      </p:ext>
    </p:extLst>
  </p:cSld>
  <p:clrMapOvr>
    <a:masterClrMapping/>
  </p:clrMapOvr>
  <p:transition spd="med">
    <p:pull dir="lu"/>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0" y="0"/>
            <a:ext cx="8296469" cy="1066800"/>
          </a:xfrm>
        </p:spPr>
        <p:txBody>
          <a:bodyPr/>
          <a:lstStyle/>
          <a:p>
            <a:r>
              <a:rPr lang="en-US" sz="2600" b="1"/>
              <a:t>S Election Must be Valid for QSP or QSD to Apply to Target Corporation </a:t>
            </a:r>
          </a:p>
        </p:txBody>
      </p:sp>
      <p:sp>
        <p:nvSpPr>
          <p:cNvPr id="3" name="Content Placeholder 2"/>
          <p:cNvSpPr>
            <a:spLocks noGrp="1"/>
          </p:cNvSpPr>
          <p:nvPr>
            <p:ph idx="1"/>
          </p:nvPr>
        </p:nvSpPr>
        <p:spPr>
          <a:xfrm>
            <a:off x="381001" y="1314450"/>
            <a:ext cx="8240486" cy="5022850"/>
          </a:xfrm>
        </p:spPr>
        <p:txBody>
          <a:bodyPr/>
          <a:lstStyle/>
          <a:p>
            <a:pPr marL="288925" indent="-288925" algn="just">
              <a:spcBef>
                <a:spcPts val="1200"/>
              </a:spcBef>
              <a:spcAft>
                <a:spcPts val="1200"/>
              </a:spcAft>
              <a:buClr>
                <a:schemeClr val="accent5">
                  <a:lumMod val="75000"/>
                </a:schemeClr>
              </a:buClr>
            </a:pPr>
            <a:r>
              <a:rPr lang="en-US" sz="2200">
                <a:solidFill>
                  <a:schemeClr val="accent5">
                    <a:lumMod val="75000"/>
                  </a:schemeClr>
                </a:solidFill>
                <a:latin typeface="Calibri" pitchFamily="34" charset="0"/>
                <a:cs typeface="Calibri" panose="020F0502020204030204" pitchFamily="34" charset="0"/>
              </a:rPr>
              <a:t>Since the target must be either an S corporation or a member of an affiliated group to qualify as a QSP, due diligence will be conducted by the buyer to ensure that a target corporation owned by individual shareholders has a valid S election in effect.</a:t>
            </a:r>
          </a:p>
          <a:p>
            <a:pPr marL="288925" indent="-288925" algn="just">
              <a:spcBef>
                <a:spcPts val="1200"/>
              </a:spcBef>
              <a:spcAft>
                <a:spcPts val="1200"/>
              </a:spcAft>
              <a:buClr>
                <a:schemeClr val="accent5">
                  <a:lumMod val="75000"/>
                </a:schemeClr>
              </a:buClr>
            </a:pPr>
            <a:r>
              <a:rPr lang="en-US" sz="2200">
                <a:solidFill>
                  <a:schemeClr val="accent5">
                    <a:lumMod val="75000"/>
                  </a:schemeClr>
                </a:solidFill>
                <a:latin typeface="Calibri" pitchFamily="34" charset="0"/>
                <a:cs typeface="Calibri" panose="020F0502020204030204" pitchFamily="34" charset="0"/>
              </a:rPr>
              <a:t>Corporate tax liability of transferee also a concern.</a:t>
            </a:r>
          </a:p>
          <a:p>
            <a:pPr marL="288925" indent="-288925" algn="just">
              <a:spcBef>
                <a:spcPts val="1200"/>
              </a:spcBef>
              <a:spcAft>
                <a:spcPts val="1200"/>
              </a:spcAft>
              <a:buClr>
                <a:schemeClr val="accent5">
                  <a:lumMod val="75000"/>
                </a:schemeClr>
              </a:buClr>
            </a:pPr>
            <a:r>
              <a:rPr lang="en-US" sz="2200">
                <a:solidFill>
                  <a:schemeClr val="accent5">
                    <a:lumMod val="75000"/>
                  </a:schemeClr>
                </a:solidFill>
                <a:latin typeface="Calibri" pitchFamily="34" charset="0"/>
                <a:cs typeface="Calibri" panose="020F0502020204030204" pitchFamily="34" charset="0"/>
              </a:rPr>
              <a:t>Proof that the S election was filed and accepted by the IRS does not establish that the S election is valid if the eligibility requirements have not been satisfied at all times since the election was effective.</a:t>
            </a:r>
          </a:p>
          <a:p>
            <a:pPr marL="288925" indent="-288925" algn="just">
              <a:spcBef>
                <a:spcPts val="1200"/>
              </a:spcBef>
              <a:spcAft>
                <a:spcPts val="1200"/>
              </a:spcAft>
              <a:buClr>
                <a:schemeClr val="accent5">
                  <a:lumMod val="75000"/>
                </a:schemeClr>
              </a:buClr>
            </a:pPr>
            <a:r>
              <a:rPr lang="en-US" sz="2200">
                <a:solidFill>
                  <a:schemeClr val="accent5">
                    <a:lumMod val="75000"/>
                  </a:schemeClr>
                </a:solidFill>
                <a:latin typeface="Calibri" pitchFamily="34" charset="0"/>
                <a:cs typeface="Calibri" panose="020F0502020204030204" pitchFamily="34" charset="0"/>
              </a:rPr>
              <a:t>Due Diligence inquiries may be exhaustive, leading to consideration of request for inadvertent termination relief from the IRS, or hold back of purchase price to back up shareholder representations and indemnities.</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82</a:t>
            </a:fld>
            <a:endParaRPr lang="en-US"/>
          </a:p>
        </p:txBody>
      </p:sp>
    </p:spTree>
    <p:extLst>
      <p:ext uri="{BB962C8B-B14F-4D97-AF65-F5344CB8AC3E}">
        <p14:creationId xmlns:p14="http://schemas.microsoft.com/office/powerpoint/2010/main" val="3157725013"/>
      </p:ext>
    </p:extLst>
  </p:cSld>
  <p:clrMapOvr>
    <a:masterClrMapping/>
  </p:clrMapOvr>
  <p:transition spd="med">
    <p:pull dir="lu"/>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31" y="426298"/>
            <a:ext cx="8296468" cy="653143"/>
          </a:xfrm>
        </p:spPr>
        <p:txBody>
          <a:bodyPr/>
          <a:lstStyle/>
          <a:p>
            <a:r>
              <a:rPr lang="en-US" sz="2600"/>
              <a:t>Case Study VI–S Corporation Target  With Eligibility Issues Discovered Through Due Diligence</a:t>
            </a:r>
            <a:br>
              <a:rPr lang="en-US"/>
            </a:br>
            <a:endParaRPr lang="en-US"/>
          </a:p>
        </p:txBody>
      </p:sp>
      <p:sp>
        <p:nvSpPr>
          <p:cNvPr id="3" name="Content Placeholder 2"/>
          <p:cNvSpPr>
            <a:spLocks noGrp="1"/>
          </p:cNvSpPr>
          <p:nvPr>
            <p:ph idx="1"/>
          </p:nvPr>
        </p:nvSpPr>
        <p:spPr>
          <a:xfrm>
            <a:off x="466530" y="1154857"/>
            <a:ext cx="8089641" cy="5022850"/>
          </a:xfrm>
        </p:spPr>
        <p:txBody>
          <a:bodyPr/>
          <a:lstStyle/>
          <a:p>
            <a:pPr marL="288925" indent="-288925" algn="just">
              <a:spcBef>
                <a:spcPts val="1200"/>
              </a:spcBef>
              <a:spcAft>
                <a:spcPct val="0"/>
              </a:spcAft>
              <a:buClr>
                <a:srgbClr val="001F5E"/>
              </a:buClr>
              <a:buSzPct val="125000"/>
            </a:pPr>
            <a:r>
              <a:rPr lang="en-US" sz="2000" b="1">
                <a:solidFill>
                  <a:schemeClr val="accent5">
                    <a:lumMod val="75000"/>
                  </a:schemeClr>
                </a:solidFill>
              </a:rPr>
              <a:t>S corporation target may have questionable eligibility for S election as a result of:</a:t>
            </a:r>
          </a:p>
          <a:p>
            <a:pPr marL="836295" lvl="1" indent="-288925" algn="just">
              <a:spcBef>
                <a:spcPts val="1200"/>
              </a:spcBef>
              <a:spcAft>
                <a:spcPct val="0"/>
              </a:spcAft>
              <a:buClr>
                <a:schemeClr val="accent5">
                  <a:lumMod val="75000"/>
                </a:schemeClr>
              </a:buClr>
              <a:buSzPct val="125000"/>
            </a:pPr>
            <a:r>
              <a:rPr lang="en-US" sz="2000">
                <a:solidFill>
                  <a:schemeClr val="accent5">
                    <a:lumMod val="75000"/>
                  </a:schemeClr>
                </a:solidFill>
              </a:rPr>
              <a:t>Single Class of Stock Requirement</a:t>
            </a:r>
          </a:p>
          <a:p>
            <a:pPr marL="836295" lvl="1" indent="-288925" algn="just">
              <a:spcBef>
                <a:spcPts val="1200"/>
              </a:spcBef>
              <a:spcAft>
                <a:spcPct val="0"/>
              </a:spcAft>
              <a:buClr>
                <a:schemeClr val="accent5">
                  <a:lumMod val="75000"/>
                </a:schemeClr>
              </a:buClr>
              <a:buSzPct val="125000"/>
            </a:pPr>
            <a:r>
              <a:rPr lang="en-US" sz="2000">
                <a:solidFill>
                  <a:schemeClr val="accent5">
                    <a:lumMod val="75000"/>
                  </a:schemeClr>
                </a:solidFill>
              </a:rPr>
              <a:t>QSST or ESBT Elections</a:t>
            </a:r>
          </a:p>
          <a:p>
            <a:pPr marL="836295" lvl="1" indent="-288925" algn="just">
              <a:spcBef>
                <a:spcPts val="1200"/>
              </a:spcBef>
              <a:spcAft>
                <a:spcPct val="0"/>
              </a:spcAft>
              <a:buClr>
                <a:schemeClr val="accent5">
                  <a:lumMod val="75000"/>
                </a:schemeClr>
              </a:buClr>
              <a:buSzPct val="125000"/>
            </a:pPr>
            <a:r>
              <a:rPr lang="en-US" sz="2000">
                <a:solidFill>
                  <a:schemeClr val="accent5">
                    <a:lumMod val="75000"/>
                  </a:schemeClr>
                </a:solidFill>
              </a:rPr>
              <a:t>Disproportionate Distributions to shareholders</a:t>
            </a:r>
          </a:p>
          <a:p>
            <a:pPr marL="836295" lvl="1" indent="-288925" algn="just">
              <a:spcBef>
                <a:spcPts val="1200"/>
              </a:spcBef>
              <a:spcAft>
                <a:spcPct val="0"/>
              </a:spcAft>
              <a:buClr>
                <a:schemeClr val="accent5">
                  <a:lumMod val="75000"/>
                </a:schemeClr>
              </a:buClr>
              <a:buSzPct val="125000"/>
            </a:pPr>
            <a:r>
              <a:rPr lang="en-US" sz="2000">
                <a:solidFill>
                  <a:schemeClr val="accent5">
                    <a:lumMod val="75000"/>
                  </a:schemeClr>
                </a:solidFill>
              </a:rPr>
              <a:t>Other eligibility issues identified through due diligence. </a:t>
            </a:r>
          </a:p>
          <a:p>
            <a:pPr marL="288925" indent="-288925" algn="just">
              <a:spcBef>
                <a:spcPts val="1200"/>
              </a:spcBef>
              <a:spcAft>
                <a:spcPct val="0"/>
              </a:spcAft>
              <a:buClr>
                <a:srgbClr val="001F5E"/>
              </a:buClr>
              <a:buSzPct val="125000"/>
            </a:pPr>
            <a:r>
              <a:rPr lang="en-US" sz="2000" b="1">
                <a:solidFill>
                  <a:schemeClr val="accent5">
                    <a:lumMod val="75000"/>
                  </a:schemeClr>
                </a:solidFill>
              </a:rPr>
              <a:t> Strategy: </a:t>
            </a:r>
          </a:p>
          <a:p>
            <a:pPr marL="836295" lvl="1" indent="-288925" algn="just">
              <a:spcBef>
                <a:spcPts val="1200"/>
              </a:spcBef>
              <a:spcAft>
                <a:spcPct val="0"/>
              </a:spcAft>
              <a:buClr>
                <a:schemeClr val="accent5">
                  <a:lumMod val="75000"/>
                </a:schemeClr>
              </a:buClr>
              <a:buSzPct val="125000"/>
            </a:pPr>
            <a:r>
              <a:rPr lang="en-US" sz="2000">
                <a:solidFill>
                  <a:schemeClr val="accent5">
                    <a:lumMod val="75000"/>
                  </a:schemeClr>
                </a:solidFill>
              </a:rPr>
              <a:t>F reorganization to convert old S to LLC owned 100% by new S</a:t>
            </a:r>
          </a:p>
          <a:p>
            <a:pPr marL="836295" lvl="1" indent="-288925" algn="just">
              <a:spcBef>
                <a:spcPts val="1200"/>
              </a:spcBef>
              <a:spcAft>
                <a:spcPct val="0"/>
              </a:spcAft>
              <a:buClr>
                <a:schemeClr val="accent5">
                  <a:lumMod val="75000"/>
                </a:schemeClr>
              </a:buClr>
              <a:buSzPct val="125000"/>
            </a:pPr>
            <a:r>
              <a:rPr lang="en-US" sz="2000">
                <a:solidFill>
                  <a:schemeClr val="accent5">
                    <a:lumMod val="75000"/>
                  </a:schemeClr>
                </a:solidFill>
              </a:rPr>
              <a:t>Purchaser acquired 100% of membership of LLC, treated as purchase and sale of assets</a:t>
            </a:r>
          </a:p>
          <a:p>
            <a:pPr marL="836295" lvl="1" indent="-288925" algn="just">
              <a:spcBef>
                <a:spcPts val="1200"/>
              </a:spcBef>
              <a:spcAft>
                <a:spcPct val="0"/>
              </a:spcAft>
              <a:buClr>
                <a:schemeClr val="accent5">
                  <a:lumMod val="75000"/>
                </a:schemeClr>
              </a:buClr>
              <a:buSzPct val="125000"/>
            </a:pPr>
            <a:r>
              <a:rPr lang="en-US" sz="2000">
                <a:solidFill>
                  <a:schemeClr val="accent5">
                    <a:lumMod val="75000"/>
                  </a:schemeClr>
                </a:solidFill>
              </a:rPr>
              <a:t>Risk of eligibility for S status remains with Seller</a:t>
            </a:r>
          </a:p>
          <a:p>
            <a:pPr marL="836295" lvl="1" indent="-288925" algn="just">
              <a:spcBef>
                <a:spcPts val="1200"/>
              </a:spcBef>
              <a:spcAft>
                <a:spcPct val="0"/>
              </a:spcAft>
              <a:buClr>
                <a:schemeClr val="accent5">
                  <a:lumMod val="75000"/>
                </a:schemeClr>
              </a:buClr>
              <a:buSzPct val="125000"/>
            </a:pPr>
            <a:r>
              <a:rPr lang="en-US" sz="2000">
                <a:solidFill>
                  <a:schemeClr val="accent5">
                    <a:lumMod val="75000"/>
                  </a:schemeClr>
                </a:solidFill>
              </a:rPr>
              <a:t>Transferee liability of Purchaser?   </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83</a:t>
            </a:fld>
            <a:endParaRPr lang="en-US"/>
          </a:p>
        </p:txBody>
      </p:sp>
    </p:spTree>
    <p:extLst>
      <p:ext uri="{BB962C8B-B14F-4D97-AF65-F5344CB8AC3E}">
        <p14:creationId xmlns:p14="http://schemas.microsoft.com/office/powerpoint/2010/main" val="3369438161"/>
      </p:ext>
    </p:extLst>
  </p:cSld>
  <p:clrMapOvr>
    <a:masterClrMapping/>
  </p:clrMapOvr>
  <p:transition spd="med">
    <p:pull dir="lu"/>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380999" y="0"/>
            <a:ext cx="8501743" cy="1066800"/>
          </a:xfrm>
        </p:spPr>
        <p:txBody>
          <a:bodyPr/>
          <a:lstStyle/>
          <a:p>
            <a:r>
              <a:rPr lang="en-US" sz="2000" b="1"/>
              <a:t>Case Study VI -Transfer of S Corporation Shares of Target to New S Corporation (F Reorg) and Conversion of Target to LLC, Followed by Sale of Membership Interests in LLC (Treated as Sale of Assets) .</a:t>
            </a:r>
          </a:p>
        </p:txBody>
      </p:sp>
      <p:sp>
        <p:nvSpPr>
          <p:cNvPr id="272405" name="Line 21"/>
          <p:cNvSpPr>
            <a:spLocks noChangeAspect="1" noChangeShapeType="1"/>
          </p:cNvSpPr>
          <p:nvPr/>
        </p:nvSpPr>
        <p:spPr bwMode="auto">
          <a:xfrm flipH="1">
            <a:off x="4467986" y="4322193"/>
            <a:ext cx="0" cy="990599"/>
          </a:xfrm>
          <a:prstGeom prst="line">
            <a:avLst/>
          </a:prstGeom>
          <a:noFill/>
          <a:ln w="9525">
            <a:solidFill>
              <a:schemeClr val="tx1"/>
            </a:solidFill>
            <a:round/>
          </a:ln>
        </p:spPr>
        <p:txBody>
          <a:bodyPr/>
          <a:lstStyle/>
          <a:p>
            <a:endParaRPr lang="en-US"/>
          </a:p>
          <a:p>
            <a:endParaRPr lang="en-US"/>
          </a:p>
        </p:txBody>
      </p:sp>
      <p:sp>
        <p:nvSpPr>
          <p:cNvPr id="272396" name="Line 12"/>
          <p:cNvSpPr>
            <a:spLocks noChangeShapeType="1"/>
          </p:cNvSpPr>
          <p:nvPr/>
        </p:nvSpPr>
        <p:spPr bwMode="auto">
          <a:xfrm>
            <a:off x="2072054" y="3588767"/>
            <a:ext cx="4953000" cy="0"/>
          </a:xfrm>
          <a:prstGeom prst="line">
            <a:avLst/>
          </a:prstGeom>
          <a:noFill/>
          <a:ln w="28575">
            <a:solidFill>
              <a:schemeClr val="tx1"/>
            </a:solidFill>
            <a:round/>
          </a:ln>
          <a:effectLst/>
        </p:spPr>
        <p:txBody>
          <a:bodyPr/>
          <a:lstStyle/>
          <a:p>
            <a:endParaRPr lang="en-US"/>
          </a:p>
        </p:txBody>
      </p:sp>
      <p:sp>
        <p:nvSpPr>
          <p:cNvPr id="272397" name="Rectangle 13"/>
          <p:cNvSpPr>
            <a:spLocks noChangeAspect="1" noChangeArrowheads="1"/>
          </p:cNvSpPr>
          <p:nvPr/>
        </p:nvSpPr>
        <p:spPr bwMode="auto">
          <a:xfrm>
            <a:off x="2300654" y="1931417"/>
            <a:ext cx="1638300" cy="595313"/>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Target </a:t>
            </a:r>
          </a:p>
          <a:p>
            <a:pPr algn="ctr" eaLnBrk="0" hangingPunct="0">
              <a:spcBef>
                <a:spcPct val="0"/>
              </a:spcBef>
            </a:pPr>
            <a:r>
              <a:rPr lang="en-US">
                <a:solidFill>
                  <a:schemeClr val="accent5">
                    <a:lumMod val="75000"/>
                  </a:schemeClr>
                </a:solidFill>
                <a:latin typeface="Arial"/>
              </a:rPr>
              <a:t>S Corp</a:t>
            </a:r>
          </a:p>
        </p:txBody>
      </p:sp>
      <p:sp>
        <p:nvSpPr>
          <p:cNvPr id="272398" name="Rectangle 14"/>
          <p:cNvSpPr>
            <a:spLocks noChangeAspect="1" noChangeArrowheads="1"/>
          </p:cNvSpPr>
          <p:nvPr/>
        </p:nvSpPr>
        <p:spPr bwMode="auto">
          <a:xfrm>
            <a:off x="5278804" y="1912367"/>
            <a:ext cx="1638300" cy="595313"/>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Newly Formed S Corp (Newco S)</a:t>
            </a:r>
          </a:p>
        </p:txBody>
      </p:sp>
      <p:sp>
        <p:nvSpPr>
          <p:cNvPr id="272400" name="Line 16"/>
          <p:cNvSpPr>
            <a:spLocks noChangeAspect="1" noChangeShapeType="1"/>
          </p:cNvSpPr>
          <p:nvPr/>
        </p:nvSpPr>
        <p:spPr bwMode="auto">
          <a:xfrm>
            <a:off x="3977054" y="2541017"/>
            <a:ext cx="1137871" cy="0"/>
          </a:xfrm>
          <a:prstGeom prst="line">
            <a:avLst/>
          </a:prstGeom>
          <a:noFill/>
          <a:ln w="9525">
            <a:solidFill>
              <a:schemeClr val="tx1"/>
            </a:solidFill>
            <a:round/>
            <a:tailEnd type="triangle" w="med" len="med"/>
          </a:ln>
        </p:spPr>
        <p:txBody>
          <a:bodyPr/>
          <a:lstStyle/>
          <a:p>
            <a:endParaRPr lang="en-US"/>
          </a:p>
        </p:txBody>
      </p:sp>
      <p:sp>
        <p:nvSpPr>
          <p:cNvPr id="272403" name="Rectangle 19"/>
          <p:cNvSpPr>
            <a:spLocks noChangeAspect="1" noChangeArrowheads="1"/>
          </p:cNvSpPr>
          <p:nvPr/>
        </p:nvSpPr>
        <p:spPr bwMode="auto">
          <a:xfrm>
            <a:off x="3649414" y="4258498"/>
            <a:ext cx="1636712" cy="595313"/>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Newco S</a:t>
            </a:r>
          </a:p>
        </p:txBody>
      </p:sp>
      <p:sp>
        <p:nvSpPr>
          <p:cNvPr id="17" name="Rectangle 16"/>
          <p:cNvSpPr/>
          <p:nvPr/>
        </p:nvSpPr>
        <p:spPr>
          <a:xfrm>
            <a:off x="2072054" y="1201958"/>
            <a:ext cx="4622800" cy="553998"/>
          </a:xfrm>
          <a:prstGeom prst="rect">
            <a:avLst/>
          </a:prstGeom>
        </p:spPr>
        <p:txBody>
          <a:bodyPr wrap="square">
            <a:spAutoFit/>
          </a:bodyPr>
          <a:lstStyle/>
          <a:p>
            <a:pPr algn="ctr"/>
            <a:r>
              <a:rPr lang="en-US" sz="1500">
                <a:solidFill>
                  <a:schemeClr val="accent5">
                    <a:lumMod val="75000"/>
                  </a:schemeClr>
                </a:solidFill>
                <a:latin typeface="Arial"/>
              </a:rPr>
              <a:t>Transfer of 100% of Shares of Target S Corp </a:t>
            </a:r>
            <a:br>
              <a:rPr lang="en-US" sz="1500">
                <a:solidFill>
                  <a:schemeClr val="accent5">
                    <a:lumMod val="75000"/>
                  </a:schemeClr>
                </a:solidFill>
                <a:latin typeface="Arial"/>
              </a:rPr>
            </a:br>
            <a:r>
              <a:rPr lang="en-US" sz="1500">
                <a:solidFill>
                  <a:schemeClr val="accent5">
                    <a:lumMod val="75000"/>
                  </a:schemeClr>
                </a:solidFill>
                <a:latin typeface="Arial"/>
              </a:rPr>
              <a:t>to Newco (F Reorg)</a:t>
            </a:r>
          </a:p>
        </p:txBody>
      </p:sp>
      <p:sp>
        <p:nvSpPr>
          <p:cNvPr id="18" name="Rectangle 17"/>
          <p:cNvSpPr>
            <a:spLocks noChangeAspect="1" noChangeArrowheads="1"/>
          </p:cNvSpPr>
          <p:nvPr/>
        </p:nvSpPr>
        <p:spPr bwMode="auto">
          <a:xfrm>
            <a:off x="5577254" y="2828765"/>
            <a:ext cx="1041400" cy="595312"/>
          </a:xfrm>
          <a:prstGeom prst="rect">
            <a:avLst/>
          </a:prstGeom>
          <a:solidFill>
            <a:srgbClr val="FFFFEF"/>
          </a:solidFill>
          <a:ln w="9525">
            <a:solidFill>
              <a:schemeClr val="tx1"/>
            </a:solidFill>
            <a:prstDash val="dash"/>
            <a:miter lim="800000"/>
          </a:ln>
        </p:spPr>
        <p:txBody>
          <a:bodyPr anchor="ctr" anchorCtr="0"/>
          <a:lstStyle/>
          <a:p>
            <a:pPr algn="ctr"/>
            <a:r>
              <a:rPr lang="en-US">
                <a:solidFill>
                  <a:schemeClr val="accent5">
                    <a:lumMod val="75000"/>
                  </a:schemeClr>
                </a:solidFill>
                <a:latin typeface="Arial"/>
              </a:rPr>
              <a:t>Target S Corp (QSub Election)</a:t>
            </a:r>
          </a:p>
        </p:txBody>
      </p:sp>
      <p:sp>
        <p:nvSpPr>
          <p:cNvPr id="19" name="Line 21"/>
          <p:cNvSpPr>
            <a:spLocks noChangeAspect="1" noChangeShapeType="1"/>
          </p:cNvSpPr>
          <p:nvPr/>
        </p:nvSpPr>
        <p:spPr bwMode="auto">
          <a:xfrm flipH="1">
            <a:off x="6097954" y="2526730"/>
            <a:ext cx="0" cy="302035"/>
          </a:xfrm>
          <a:prstGeom prst="line">
            <a:avLst/>
          </a:prstGeom>
          <a:noFill/>
          <a:ln w="9525">
            <a:solidFill>
              <a:schemeClr val="tx1"/>
            </a:solidFill>
            <a:round/>
          </a:ln>
        </p:spPr>
        <p:txBody>
          <a:bodyPr/>
          <a:lstStyle/>
          <a:p>
            <a:endParaRPr lang="en-US"/>
          </a:p>
        </p:txBody>
      </p:sp>
      <p:sp>
        <p:nvSpPr>
          <p:cNvPr id="21" name="AutoShape 43"/>
          <p:cNvSpPr>
            <a:spLocks noChangeArrowheads="1"/>
          </p:cNvSpPr>
          <p:nvPr/>
        </p:nvSpPr>
        <p:spPr bwMode="auto">
          <a:xfrm>
            <a:off x="3977054" y="5274692"/>
            <a:ext cx="990600" cy="747713"/>
          </a:xfrm>
          <a:prstGeom prst="triangle">
            <a:avLst>
              <a:gd name="adj" fmla="val 50715"/>
            </a:avLst>
          </a:prstGeom>
          <a:solidFill>
            <a:srgbClr val="FFFFEF"/>
          </a:solidFill>
          <a:ln w="9525" algn="ctr">
            <a:solidFill>
              <a:srgbClr val="000000"/>
            </a:solidFill>
            <a:prstDash val="dash"/>
            <a:miter lim="800000"/>
          </a:ln>
          <a:effectLst/>
        </p:spPr>
        <p:txBody>
          <a:bodyPr wrap="none" anchor="ctr"/>
          <a:lstStyle/>
          <a:p>
            <a:pPr algn="ctr"/>
            <a:r>
              <a:rPr lang="en-US">
                <a:solidFill>
                  <a:schemeClr val="accent5">
                    <a:lumMod val="75000"/>
                  </a:schemeClr>
                </a:solidFill>
                <a:latin typeface="Arial"/>
              </a:rPr>
              <a:t>Target </a:t>
            </a:r>
          </a:p>
          <a:p>
            <a:pPr algn="ctr"/>
            <a:r>
              <a:rPr lang="en-US">
                <a:solidFill>
                  <a:schemeClr val="accent5">
                    <a:lumMod val="75000"/>
                  </a:schemeClr>
                </a:solidFill>
                <a:latin typeface="Arial"/>
              </a:rPr>
              <a:t>SMLLC</a:t>
            </a:r>
          </a:p>
        </p:txBody>
      </p:sp>
      <p:sp>
        <p:nvSpPr>
          <p:cNvPr id="2" name="Slide Number Placeholder 1"/>
          <p:cNvSpPr>
            <a:spLocks noGrp="1"/>
          </p:cNvSpPr>
          <p:nvPr>
            <p:ph type="sldNum" sz="quarter" idx="12"/>
          </p:nvPr>
        </p:nvSpPr>
        <p:spPr/>
        <p:txBody>
          <a:bodyPr/>
          <a:lstStyle/>
          <a:p>
            <a:pPr>
              <a:defRPr/>
            </a:pPr>
            <a:fld id="{E2D1B1DA-5660-41BF-914E-3C6F76670746}" type="slidenum">
              <a:rPr lang="en-US" smtClean="0"/>
              <a:pPr>
                <a:defRPr/>
              </a:pPr>
              <a:t>84</a:t>
            </a:fld>
            <a:endParaRPr lang="en-US"/>
          </a:p>
        </p:txBody>
      </p:sp>
      <p:sp>
        <p:nvSpPr>
          <p:cNvPr id="22" name="Rectangle 21"/>
          <p:cNvSpPr/>
          <p:nvPr/>
        </p:nvSpPr>
        <p:spPr>
          <a:xfrm>
            <a:off x="2072054" y="3687983"/>
            <a:ext cx="4845050" cy="553998"/>
          </a:xfrm>
          <a:prstGeom prst="rect">
            <a:avLst/>
          </a:prstGeom>
        </p:spPr>
        <p:txBody>
          <a:bodyPr wrap="square">
            <a:spAutoFit/>
          </a:bodyPr>
          <a:lstStyle/>
          <a:p>
            <a:pPr algn="ctr"/>
            <a:r>
              <a:rPr lang="en-US" sz="1500">
                <a:solidFill>
                  <a:schemeClr val="accent5">
                    <a:lumMod val="75000"/>
                  </a:schemeClr>
                </a:solidFill>
                <a:latin typeface="Arial"/>
              </a:rPr>
              <a:t>Convert Target QSub to SMLLC under State Law Conversion Statute</a:t>
            </a:r>
          </a:p>
        </p:txBody>
      </p:sp>
    </p:spTree>
    <p:extLst>
      <p:ext uri="{BB962C8B-B14F-4D97-AF65-F5344CB8AC3E}">
        <p14:creationId xmlns:p14="http://schemas.microsoft.com/office/powerpoint/2010/main" val="2948970448"/>
      </p:ext>
    </p:extLst>
  </p:cSld>
  <p:clrMapOvr>
    <a:masterClrMapping/>
  </p:clrMapOvr>
  <p:transition spd="med">
    <p:pull dir="lu"/>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665" y="0"/>
            <a:ext cx="8172450" cy="1098102"/>
          </a:xfrm>
        </p:spPr>
        <p:txBody>
          <a:bodyPr/>
          <a:lstStyle/>
          <a:p>
            <a:r>
              <a:rPr lang="en-US" sz="2600" b="1"/>
              <a:t>F Reorganization and Conversions From Corporation to Qsub or LLC Taxed as Disregarded Entity</a:t>
            </a:r>
            <a:endParaRPr lang="en-US" sz="2600"/>
          </a:p>
        </p:txBody>
      </p:sp>
      <p:sp>
        <p:nvSpPr>
          <p:cNvPr id="3" name="Content Placeholder 2"/>
          <p:cNvSpPr>
            <a:spLocks noGrp="1"/>
          </p:cNvSpPr>
          <p:nvPr>
            <p:ph idx="1"/>
          </p:nvPr>
        </p:nvSpPr>
        <p:spPr>
          <a:xfrm>
            <a:off x="579665" y="1314450"/>
            <a:ext cx="7873870" cy="4050652"/>
          </a:xfrm>
        </p:spPr>
        <p:txBody>
          <a:bodyPr/>
          <a:lstStyle/>
          <a:p>
            <a:pPr marL="0" lvl="0" indent="0" algn="just" fontAlgn="base">
              <a:spcBef>
                <a:spcPct val="0"/>
              </a:spcBef>
              <a:spcAft>
                <a:spcPct val="0"/>
              </a:spcAft>
              <a:buClrTx/>
              <a:buNone/>
            </a:pPr>
            <a:endParaRPr lang="en-US" sz="2000" b="1" u="sng">
              <a:solidFill>
                <a:srgbClr val="614D7D">
                  <a:lumMod val="75000"/>
                </a:srgbClr>
              </a:solidFill>
              <a:latin typeface="Calibri" pitchFamily="34" charset="0"/>
              <a:cs typeface="Arial"/>
            </a:endParaRPr>
          </a:p>
          <a:p>
            <a:pPr marL="0" lvl="0" indent="0" algn="just" fontAlgn="base">
              <a:spcBef>
                <a:spcPct val="0"/>
              </a:spcBef>
              <a:spcAft>
                <a:spcPct val="0"/>
              </a:spcAft>
              <a:buClrTx/>
              <a:buNone/>
            </a:pPr>
            <a:r>
              <a:rPr lang="en-US" sz="2200" b="1" u="sng">
                <a:solidFill>
                  <a:schemeClr val="accent5">
                    <a:lumMod val="75000"/>
                  </a:schemeClr>
                </a:solidFill>
                <a:latin typeface="Calibri" pitchFamily="34" charset="0"/>
                <a:cs typeface="Arial"/>
              </a:rPr>
              <a:t>Conversion of Corporation to Disregarded Entity</a:t>
            </a:r>
            <a:r>
              <a:rPr lang="en-US" sz="2200" b="1">
                <a:solidFill>
                  <a:schemeClr val="accent5">
                    <a:lumMod val="75000"/>
                  </a:schemeClr>
                </a:solidFill>
                <a:latin typeface="Calibri" pitchFamily="34" charset="0"/>
                <a:cs typeface="Arial"/>
              </a:rPr>
              <a:t>.  </a:t>
            </a:r>
            <a:r>
              <a:rPr lang="en-US" sz="2200">
                <a:solidFill>
                  <a:schemeClr val="accent5">
                    <a:lumMod val="75000"/>
                  </a:schemeClr>
                </a:solidFill>
                <a:latin typeface="Calibri" pitchFamily="34" charset="0"/>
                <a:cs typeface="Arial"/>
              </a:rPr>
              <a:t>The conversion of a corporation to disregarded entity status constitutes a complete liquidation of the corporation pursuant to sections 331 and 336 and is taxable to the corporation and its shareholders. Exception from taxable treatment is provided where the liquidation meets of the requirements for the liquidation of a controlled subsidiary pursuant to sections 332 and 337.  The conversion of an eligible entity to a disregarded entity can be accomplished by election.  An election should be treated as a distribution of the assets in liquidation of a corporation.  In general, the tax consequences of the conversion are deemed to occur at the end of the day preceding the election.</a:t>
            </a:r>
          </a:p>
          <a:p>
            <a:pPr marL="0" indent="0">
              <a:buNone/>
            </a:pPr>
            <a:endParaRPr lang="en-US">
              <a:solidFill>
                <a:srgbClr val="001F5E"/>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pPr>
                <a:defRPr/>
              </a:pPr>
              <a:t>85</a:t>
            </a:fld>
            <a:endParaRPr lang="en-US"/>
          </a:p>
        </p:txBody>
      </p:sp>
    </p:spTree>
    <p:extLst>
      <p:ext uri="{BB962C8B-B14F-4D97-AF65-F5344CB8AC3E}">
        <p14:creationId xmlns:p14="http://schemas.microsoft.com/office/powerpoint/2010/main" val="1231219520"/>
      </p:ext>
    </p:extLst>
  </p:cSld>
  <p:clrMapOvr>
    <a:masterClrMapping/>
  </p:clrMapOvr>
  <p:transition spd="med">
    <p:pull dir="lu"/>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xfrm>
            <a:off x="380999" y="0"/>
            <a:ext cx="8473751" cy="1066800"/>
          </a:xfrm>
        </p:spPr>
        <p:txBody>
          <a:bodyPr/>
          <a:lstStyle/>
          <a:p>
            <a:r>
              <a:rPr lang="en-US" sz="2200" b="1"/>
              <a:t>Conversion of QSub to SMLLC To Maintain Pass-Through Treatment after Sale of Interest - Reg.§1.1361-5(b)(3), Example 2</a:t>
            </a:r>
          </a:p>
        </p:txBody>
      </p:sp>
      <p:sp>
        <p:nvSpPr>
          <p:cNvPr id="273411" name="Line 3"/>
          <p:cNvSpPr>
            <a:spLocks noChangeShapeType="1"/>
          </p:cNvSpPr>
          <p:nvPr/>
        </p:nvSpPr>
        <p:spPr bwMode="auto">
          <a:xfrm>
            <a:off x="1905000" y="3408485"/>
            <a:ext cx="4953000" cy="0"/>
          </a:xfrm>
          <a:prstGeom prst="line">
            <a:avLst/>
          </a:prstGeom>
          <a:noFill/>
          <a:ln w="28575">
            <a:solidFill>
              <a:schemeClr val="tx1"/>
            </a:solidFill>
            <a:round/>
          </a:ln>
          <a:effectLst/>
        </p:spPr>
        <p:txBody>
          <a:bodyPr/>
          <a:lstStyle/>
          <a:p>
            <a:endParaRPr lang="en-US">
              <a:solidFill>
                <a:schemeClr val="accent5">
                  <a:lumMod val="75000"/>
                </a:schemeClr>
              </a:solidFill>
            </a:endParaRPr>
          </a:p>
        </p:txBody>
      </p:sp>
      <p:sp>
        <p:nvSpPr>
          <p:cNvPr id="273421" name="Text Box 13"/>
          <p:cNvSpPr txBox="1">
            <a:spLocks noChangeAspect="1" noChangeArrowheads="1"/>
          </p:cNvSpPr>
          <p:nvPr/>
        </p:nvSpPr>
        <p:spPr bwMode="auto">
          <a:xfrm>
            <a:off x="3962400" y="1427285"/>
            <a:ext cx="685800" cy="274638"/>
          </a:xfrm>
          <a:prstGeom prst="rect">
            <a:avLst/>
          </a:prstGeom>
          <a:noFill/>
          <a:ln w="9525">
            <a:noFill/>
            <a:miter lim="800000"/>
          </a:ln>
        </p:spPr>
        <p:txBody>
          <a:bodyPr/>
          <a:lstStyle/>
          <a:p>
            <a:pPr algn="ctr"/>
            <a:r>
              <a:rPr lang="en-US">
                <a:solidFill>
                  <a:schemeClr val="accent5">
                    <a:lumMod val="75000"/>
                  </a:schemeClr>
                </a:solidFill>
                <a:latin typeface="Arial" pitchFamily="34" charset="0"/>
                <a:cs typeface="Arial" pitchFamily="34" charset="0"/>
              </a:rPr>
              <a:t>21%</a:t>
            </a:r>
          </a:p>
        </p:txBody>
      </p:sp>
      <p:sp>
        <p:nvSpPr>
          <p:cNvPr id="273422" name="Rectangle 14"/>
          <p:cNvSpPr>
            <a:spLocks noChangeAspect="1" noChangeArrowheads="1"/>
          </p:cNvSpPr>
          <p:nvPr/>
        </p:nvSpPr>
        <p:spPr bwMode="auto">
          <a:xfrm>
            <a:off x="2590800" y="1563810"/>
            <a:ext cx="1233488" cy="687388"/>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S Corp</a:t>
            </a:r>
          </a:p>
        </p:txBody>
      </p:sp>
      <p:sp>
        <p:nvSpPr>
          <p:cNvPr id="273423" name="Line 15"/>
          <p:cNvSpPr>
            <a:spLocks noChangeAspect="1" noChangeShapeType="1"/>
          </p:cNvSpPr>
          <p:nvPr/>
        </p:nvSpPr>
        <p:spPr bwMode="auto">
          <a:xfrm>
            <a:off x="3824288" y="1773360"/>
            <a:ext cx="960437" cy="0"/>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273424" name="Text Box 16"/>
          <p:cNvSpPr txBox="1">
            <a:spLocks noChangeAspect="1" noChangeArrowheads="1"/>
          </p:cNvSpPr>
          <p:nvPr/>
        </p:nvSpPr>
        <p:spPr bwMode="auto">
          <a:xfrm>
            <a:off x="3962400" y="1976560"/>
            <a:ext cx="685800" cy="274638"/>
          </a:xfrm>
          <a:prstGeom prst="rect">
            <a:avLst/>
          </a:prstGeom>
          <a:noFill/>
          <a:ln w="9525">
            <a:noFill/>
            <a:miter lim="800000"/>
          </a:ln>
        </p:spPr>
        <p:txBody>
          <a:bodyPr/>
          <a:lstStyle/>
          <a:p>
            <a:pPr algn="ctr"/>
            <a:r>
              <a:rPr lang="en-US">
                <a:solidFill>
                  <a:schemeClr val="accent5">
                    <a:lumMod val="75000"/>
                  </a:schemeClr>
                </a:solidFill>
                <a:latin typeface="Arial" pitchFamily="34" charset="0"/>
                <a:cs typeface="Arial" pitchFamily="34" charset="0"/>
              </a:rPr>
              <a:t>Cash</a:t>
            </a:r>
          </a:p>
        </p:txBody>
      </p:sp>
      <p:sp>
        <p:nvSpPr>
          <p:cNvPr id="273426" name="Rectangle 18"/>
          <p:cNvSpPr>
            <a:spLocks noChangeAspect="1" noChangeArrowheads="1"/>
          </p:cNvSpPr>
          <p:nvPr/>
        </p:nvSpPr>
        <p:spPr bwMode="auto">
          <a:xfrm>
            <a:off x="2590800" y="2798885"/>
            <a:ext cx="1233488" cy="549275"/>
          </a:xfrm>
          <a:prstGeom prst="rect">
            <a:avLst/>
          </a:prstGeom>
          <a:solidFill>
            <a:srgbClr val="FFFFEF"/>
          </a:solidFill>
          <a:ln w="9525">
            <a:solidFill>
              <a:srgbClr val="000000"/>
            </a:solidFill>
            <a:prstDash val="dash"/>
            <a:miter lim="800000"/>
          </a:ln>
        </p:spPr>
        <p:txBody>
          <a:bodyPr anchor="ctr"/>
          <a:lstStyle/>
          <a:p>
            <a:pPr algn="ctr"/>
            <a:r>
              <a:rPr lang="en-US">
                <a:solidFill>
                  <a:schemeClr val="accent5">
                    <a:lumMod val="75000"/>
                  </a:schemeClr>
                </a:solidFill>
                <a:latin typeface="Arial" pitchFamily="34" charset="0"/>
                <a:cs typeface="Arial" pitchFamily="34" charset="0"/>
              </a:rPr>
              <a:t>QSub</a:t>
            </a:r>
          </a:p>
        </p:txBody>
      </p:sp>
      <p:sp>
        <p:nvSpPr>
          <p:cNvPr id="273427" name="Line 19"/>
          <p:cNvSpPr>
            <a:spLocks noChangeAspect="1" noChangeShapeType="1"/>
          </p:cNvSpPr>
          <p:nvPr/>
        </p:nvSpPr>
        <p:spPr bwMode="auto">
          <a:xfrm flipH="1">
            <a:off x="3824288" y="1976560"/>
            <a:ext cx="960437" cy="0"/>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273428" name="Line 20"/>
          <p:cNvSpPr>
            <a:spLocks noChangeAspect="1" noChangeShapeType="1"/>
          </p:cNvSpPr>
          <p:nvPr/>
        </p:nvSpPr>
        <p:spPr bwMode="auto">
          <a:xfrm flipH="1">
            <a:off x="3140075" y="2251198"/>
            <a:ext cx="0" cy="547687"/>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273429" name="Text Box 21"/>
          <p:cNvSpPr txBox="1">
            <a:spLocks noChangeAspect="1" noChangeArrowheads="1"/>
          </p:cNvSpPr>
          <p:nvPr/>
        </p:nvSpPr>
        <p:spPr bwMode="auto">
          <a:xfrm>
            <a:off x="1500188" y="4655289"/>
            <a:ext cx="869950" cy="434975"/>
          </a:xfrm>
          <a:prstGeom prst="rect">
            <a:avLst/>
          </a:prstGeom>
          <a:noFill/>
          <a:ln w="9525">
            <a:noFill/>
            <a:miter lim="800000"/>
          </a:ln>
        </p:spPr>
        <p:txBody>
          <a:bodyPr/>
          <a:lstStyle/>
          <a:p>
            <a:pPr algn="l"/>
            <a:r>
              <a:rPr lang="en-US">
                <a:solidFill>
                  <a:schemeClr val="accent5">
                    <a:lumMod val="75000"/>
                  </a:schemeClr>
                </a:solidFill>
                <a:latin typeface="Arial" pitchFamily="34" charset="0"/>
                <a:cs typeface="Arial" pitchFamily="34" charset="0"/>
              </a:rPr>
              <a:t>100%</a:t>
            </a:r>
          </a:p>
        </p:txBody>
      </p:sp>
      <p:sp>
        <p:nvSpPr>
          <p:cNvPr id="273430" name="Rectangle 22"/>
          <p:cNvSpPr>
            <a:spLocks noChangeAspect="1" noChangeArrowheads="1"/>
          </p:cNvSpPr>
          <p:nvPr/>
        </p:nvSpPr>
        <p:spPr bwMode="auto">
          <a:xfrm>
            <a:off x="1063625" y="4037135"/>
            <a:ext cx="1016000" cy="58102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S Corp</a:t>
            </a:r>
          </a:p>
        </p:txBody>
      </p:sp>
      <p:sp>
        <p:nvSpPr>
          <p:cNvPr id="273431" name="Line 23"/>
          <p:cNvSpPr>
            <a:spLocks noChangeAspect="1" noChangeShapeType="1"/>
          </p:cNvSpPr>
          <p:nvPr/>
        </p:nvSpPr>
        <p:spPr bwMode="auto">
          <a:xfrm flipH="1">
            <a:off x="1500188" y="4616573"/>
            <a:ext cx="0" cy="290512"/>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273432" name="Text Box 24"/>
          <p:cNvSpPr txBox="1">
            <a:spLocks noChangeAspect="1" noChangeArrowheads="1"/>
          </p:cNvSpPr>
          <p:nvPr/>
        </p:nvSpPr>
        <p:spPr bwMode="auto">
          <a:xfrm>
            <a:off x="2079625" y="5342060"/>
            <a:ext cx="725488" cy="581025"/>
          </a:xfrm>
          <a:prstGeom prst="rect">
            <a:avLst/>
          </a:prstGeom>
          <a:noFill/>
          <a:ln w="9525">
            <a:noFill/>
            <a:miter lim="800000"/>
          </a:ln>
        </p:spPr>
        <p:txBody>
          <a:bodyPr/>
          <a:lstStyle/>
          <a:p>
            <a:pPr algn="r"/>
            <a:r>
              <a:rPr lang="en-US">
                <a:solidFill>
                  <a:schemeClr val="accent5">
                    <a:lumMod val="75000"/>
                  </a:schemeClr>
                </a:solidFill>
                <a:latin typeface="Arial" pitchFamily="34" charset="0"/>
                <a:cs typeface="Arial" pitchFamily="34" charset="0"/>
              </a:rPr>
              <a:t>Merger</a:t>
            </a:r>
          </a:p>
        </p:txBody>
      </p:sp>
      <p:sp>
        <p:nvSpPr>
          <p:cNvPr id="273433" name="Rectangle 25"/>
          <p:cNvSpPr>
            <a:spLocks noChangeAspect="1" noChangeArrowheads="1"/>
          </p:cNvSpPr>
          <p:nvPr/>
        </p:nvSpPr>
        <p:spPr bwMode="auto">
          <a:xfrm>
            <a:off x="919163" y="4907085"/>
            <a:ext cx="1160462" cy="725488"/>
          </a:xfrm>
          <a:prstGeom prst="rect">
            <a:avLst/>
          </a:prstGeom>
          <a:solidFill>
            <a:srgbClr val="FFFFEF"/>
          </a:solidFill>
          <a:ln w="9525" algn="ctr">
            <a:solidFill>
              <a:schemeClr val="tx1"/>
            </a:solidFill>
            <a:prstDash val="dash"/>
            <a:miter lim="800000"/>
          </a:ln>
          <a:effectLst/>
        </p:spPr>
        <p:txBody>
          <a:bodyPr anchor="ctr"/>
          <a:lstStyle/>
          <a:p>
            <a:endParaRPr lang="en-US" sz="1400"/>
          </a:p>
          <a:p>
            <a:pPr algn="ctr"/>
            <a:r>
              <a:rPr lang="en-US">
                <a:solidFill>
                  <a:srgbClr val="001F5E"/>
                </a:solidFill>
                <a:latin typeface="Arial" pitchFamily="34" charset="0"/>
                <a:cs typeface="Arial" pitchFamily="34" charset="0"/>
              </a:rPr>
              <a:t>QSub</a:t>
            </a:r>
          </a:p>
        </p:txBody>
      </p:sp>
      <p:sp>
        <p:nvSpPr>
          <p:cNvPr id="273435" name="Line 27"/>
          <p:cNvSpPr>
            <a:spLocks noChangeAspect="1" noChangeShapeType="1"/>
          </p:cNvSpPr>
          <p:nvPr/>
        </p:nvSpPr>
        <p:spPr bwMode="auto">
          <a:xfrm>
            <a:off x="2079624" y="5342060"/>
            <a:ext cx="968375" cy="0"/>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273436" name="Line 28"/>
          <p:cNvSpPr>
            <a:spLocks noChangeAspect="1" noChangeShapeType="1"/>
          </p:cNvSpPr>
          <p:nvPr/>
        </p:nvSpPr>
        <p:spPr bwMode="auto">
          <a:xfrm>
            <a:off x="2079625" y="4183185"/>
            <a:ext cx="1306513" cy="871538"/>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273437" name="Text Box 29"/>
          <p:cNvSpPr txBox="1">
            <a:spLocks noChangeAspect="1" noChangeArrowheads="1"/>
          </p:cNvSpPr>
          <p:nvPr/>
        </p:nvSpPr>
        <p:spPr bwMode="auto">
          <a:xfrm>
            <a:off x="2660650" y="4327648"/>
            <a:ext cx="1016000" cy="436562"/>
          </a:xfrm>
          <a:prstGeom prst="rect">
            <a:avLst/>
          </a:prstGeom>
          <a:noFill/>
          <a:ln w="9525">
            <a:noFill/>
            <a:miter lim="800000"/>
          </a:ln>
        </p:spPr>
        <p:txBody>
          <a:bodyPr/>
          <a:lstStyle/>
          <a:p>
            <a:pPr algn="l"/>
            <a:r>
              <a:rPr lang="en-US">
                <a:solidFill>
                  <a:schemeClr val="accent5">
                    <a:lumMod val="75000"/>
                  </a:schemeClr>
                </a:solidFill>
                <a:latin typeface="Arial" pitchFamily="34" charset="0"/>
                <a:cs typeface="Arial" pitchFamily="34" charset="0"/>
              </a:rPr>
              <a:t>100%</a:t>
            </a:r>
          </a:p>
        </p:txBody>
      </p:sp>
      <p:sp>
        <p:nvSpPr>
          <p:cNvPr id="273438" name="Text Box 30"/>
          <p:cNvSpPr txBox="1">
            <a:spLocks noChangeAspect="1" noChangeArrowheads="1"/>
          </p:cNvSpPr>
          <p:nvPr/>
        </p:nvSpPr>
        <p:spPr bwMode="auto">
          <a:xfrm>
            <a:off x="5999163" y="4472110"/>
            <a:ext cx="869950" cy="288925"/>
          </a:xfrm>
          <a:prstGeom prst="rect">
            <a:avLst/>
          </a:prstGeom>
          <a:noFill/>
          <a:ln w="9525">
            <a:noFill/>
            <a:miter lim="800000"/>
          </a:ln>
        </p:spPr>
        <p:txBody>
          <a:bodyPr/>
          <a:lstStyle/>
          <a:p>
            <a:pPr algn="ctr"/>
            <a:r>
              <a:rPr lang="en-US">
                <a:solidFill>
                  <a:schemeClr val="accent5">
                    <a:lumMod val="75000"/>
                  </a:schemeClr>
                </a:solidFill>
                <a:latin typeface="Arial" pitchFamily="34" charset="0"/>
                <a:cs typeface="Arial" pitchFamily="34" charset="0"/>
              </a:rPr>
              <a:t>Cash</a:t>
            </a:r>
          </a:p>
        </p:txBody>
      </p:sp>
      <p:sp>
        <p:nvSpPr>
          <p:cNvPr id="273439" name="Rectangle 31"/>
          <p:cNvSpPr>
            <a:spLocks noChangeAspect="1" noChangeArrowheads="1"/>
          </p:cNvSpPr>
          <p:nvPr/>
        </p:nvSpPr>
        <p:spPr bwMode="auto">
          <a:xfrm>
            <a:off x="4827588" y="4037135"/>
            <a:ext cx="1016000" cy="58102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S Corp</a:t>
            </a:r>
          </a:p>
        </p:txBody>
      </p:sp>
      <p:sp>
        <p:nvSpPr>
          <p:cNvPr id="273442" name="Line 34"/>
          <p:cNvSpPr>
            <a:spLocks noChangeAspect="1" noChangeShapeType="1"/>
          </p:cNvSpPr>
          <p:nvPr/>
        </p:nvSpPr>
        <p:spPr bwMode="auto">
          <a:xfrm>
            <a:off x="5853113" y="4183185"/>
            <a:ext cx="1016000" cy="0"/>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273443" name="Line 35"/>
          <p:cNvSpPr>
            <a:spLocks noChangeAspect="1" noChangeShapeType="1"/>
          </p:cNvSpPr>
          <p:nvPr/>
        </p:nvSpPr>
        <p:spPr bwMode="auto">
          <a:xfrm flipH="1">
            <a:off x="5853113" y="4472110"/>
            <a:ext cx="1016000" cy="0"/>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273444" name="Text Box 36"/>
          <p:cNvSpPr txBox="1">
            <a:spLocks noChangeAspect="1" noChangeArrowheads="1"/>
          </p:cNvSpPr>
          <p:nvPr/>
        </p:nvSpPr>
        <p:spPr bwMode="auto">
          <a:xfrm>
            <a:off x="6143625" y="3892673"/>
            <a:ext cx="581025" cy="290512"/>
          </a:xfrm>
          <a:prstGeom prst="rect">
            <a:avLst/>
          </a:prstGeom>
          <a:noFill/>
          <a:ln w="9525">
            <a:noFill/>
            <a:miter lim="800000"/>
          </a:ln>
        </p:spPr>
        <p:txBody>
          <a:bodyPr/>
          <a:lstStyle/>
          <a:p>
            <a:pPr algn="ctr"/>
            <a:r>
              <a:rPr lang="en-US">
                <a:solidFill>
                  <a:schemeClr val="accent5">
                    <a:lumMod val="75000"/>
                  </a:schemeClr>
                </a:solidFill>
                <a:latin typeface="Arial" pitchFamily="34" charset="0"/>
                <a:cs typeface="Arial" pitchFamily="34" charset="0"/>
              </a:rPr>
              <a:t>21%</a:t>
            </a:r>
          </a:p>
        </p:txBody>
      </p:sp>
      <p:sp>
        <p:nvSpPr>
          <p:cNvPr id="273445" name="Line 37"/>
          <p:cNvSpPr>
            <a:spLocks noChangeAspect="1" noChangeShapeType="1"/>
          </p:cNvSpPr>
          <p:nvPr/>
        </p:nvSpPr>
        <p:spPr bwMode="auto">
          <a:xfrm flipH="1">
            <a:off x="5273675" y="4616573"/>
            <a:ext cx="0" cy="434975"/>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273447" name="Text Box 39"/>
          <p:cNvSpPr txBox="1">
            <a:spLocks noChangeArrowheads="1"/>
          </p:cNvSpPr>
          <p:nvPr/>
        </p:nvSpPr>
        <p:spPr bwMode="auto">
          <a:xfrm>
            <a:off x="2971800" y="3628089"/>
            <a:ext cx="2895600" cy="276999"/>
          </a:xfrm>
          <a:prstGeom prst="rect">
            <a:avLst/>
          </a:prstGeom>
          <a:noFill/>
          <a:ln w="9525" algn="ctr">
            <a:noFill/>
            <a:miter lim="800000"/>
          </a:ln>
          <a:effectLst/>
        </p:spPr>
        <p:txBody>
          <a:bodyPr>
            <a:spAutoFit/>
          </a:bodyPr>
          <a:lstStyle/>
          <a:p>
            <a:pPr algn="ctr">
              <a:spcBef>
                <a:spcPct val="50000"/>
              </a:spcBef>
            </a:pPr>
            <a:r>
              <a:rPr lang="en-US" u="sng">
                <a:solidFill>
                  <a:schemeClr val="accent5">
                    <a:lumMod val="75000"/>
                  </a:schemeClr>
                </a:solidFill>
                <a:latin typeface="Arial" pitchFamily="34" charset="0"/>
                <a:cs typeface="Arial" pitchFamily="34" charset="0"/>
              </a:rPr>
              <a:t>Use of SMLLC in Lieu of QSub</a:t>
            </a:r>
          </a:p>
        </p:txBody>
      </p:sp>
      <p:sp>
        <p:nvSpPr>
          <p:cNvPr id="273449" name="Oval 41"/>
          <p:cNvSpPr>
            <a:spLocks noChangeArrowheads="1"/>
          </p:cNvSpPr>
          <p:nvPr/>
        </p:nvSpPr>
        <p:spPr bwMode="auto">
          <a:xfrm>
            <a:off x="4781550" y="1574923"/>
            <a:ext cx="1371600" cy="685800"/>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Buyer</a:t>
            </a:r>
          </a:p>
        </p:txBody>
      </p:sp>
      <p:sp>
        <p:nvSpPr>
          <p:cNvPr id="273450" name="Oval 42"/>
          <p:cNvSpPr>
            <a:spLocks noChangeArrowheads="1"/>
          </p:cNvSpPr>
          <p:nvPr/>
        </p:nvSpPr>
        <p:spPr bwMode="auto">
          <a:xfrm>
            <a:off x="6858000" y="4018085"/>
            <a:ext cx="1371600" cy="685800"/>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Buyer</a:t>
            </a:r>
          </a:p>
        </p:txBody>
      </p:sp>
      <p:sp>
        <p:nvSpPr>
          <p:cNvPr id="273451" name="AutoShape 43"/>
          <p:cNvSpPr>
            <a:spLocks noChangeArrowheads="1"/>
          </p:cNvSpPr>
          <p:nvPr/>
        </p:nvSpPr>
        <p:spPr bwMode="auto">
          <a:xfrm>
            <a:off x="2819400" y="5008685"/>
            <a:ext cx="1143000" cy="914400"/>
          </a:xfrm>
          <a:prstGeom prst="triangle">
            <a:avLst>
              <a:gd name="adj" fmla="val 50000"/>
            </a:avLst>
          </a:prstGeom>
          <a:solidFill>
            <a:srgbClr val="FFFFEF"/>
          </a:solidFill>
          <a:ln w="9525" algn="ctr">
            <a:solidFill>
              <a:srgbClr val="000000"/>
            </a:solidFill>
            <a:prstDash val="dash"/>
            <a:miter lim="800000"/>
          </a:ln>
          <a:effectLst/>
        </p:spPr>
        <p:txBody>
          <a:bodyPr wrap="none" anchor="ctr"/>
          <a:lstStyle/>
          <a:p>
            <a:pPr algn="ctr"/>
            <a:r>
              <a:rPr lang="en-US">
                <a:solidFill>
                  <a:schemeClr val="accent5">
                    <a:lumMod val="75000"/>
                  </a:schemeClr>
                </a:solidFill>
                <a:latin typeface="Arial" pitchFamily="34" charset="0"/>
                <a:cs typeface="Arial" pitchFamily="34" charset="0"/>
              </a:rPr>
              <a:t>SMLLC</a:t>
            </a:r>
            <a:endParaRPr lang="en-US" b="0">
              <a:solidFill>
                <a:schemeClr val="accent5">
                  <a:lumMod val="75000"/>
                </a:schemeClr>
              </a:solidFill>
              <a:latin typeface="Arial" pitchFamily="34" charset="0"/>
              <a:cs typeface="Arial" pitchFamily="34" charset="0"/>
            </a:endParaRPr>
          </a:p>
        </p:txBody>
      </p:sp>
      <p:sp>
        <p:nvSpPr>
          <p:cNvPr id="273452" name="AutoShape 44"/>
          <p:cNvSpPr>
            <a:spLocks noChangeArrowheads="1"/>
          </p:cNvSpPr>
          <p:nvPr/>
        </p:nvSpPr>
        <p:spPr bwMode="auto">
          <a:xfrm>
            <a:off x="4724400" y="5008685"/>
            <a:ext cx="1143000" cy="914400"/>
          </a:xfrm>
          <a:prstGeom prst="triangle">
            <a:avLst>
              <a:gd name="adj" fmla="val 50000"/>
            </a:avLst>
          </a:prstGeom>
          <a:solidFill>
            <a:srgbClr val="FFFFEF"/>
          </a:solidFill>
          <a:ln w="9525" algn="ctr">
            <a:solidFill>
              <a:srgbClr val="000000"/>
            </a:solidFill>
            <a:prstDash val="dash"/>
            <a:miter lim="800000"/>
          </a:ln>
          <a:effectLst/>
        </p:spPr>
        <p:txBody>
          <a:bodyPr wrap="none" anchor="ctr"/>
          <a:lstStyle/>
          <a:p>
            <a:pPr algn="ctr"/>
            <a:r>
              <a:rPr lang="en-US">
                <a:solidFill>
                  <a:schemeClr val="accent5">
                    <a:lumMod val="75000"/>
                  </a:schemeClr>
                </a:solidFill>
                <a:latin typeface="Arial" pitchFamily="34" charset="0"/>
                <a:cs typeface="Arial" pitchFamily="34" charset="0"/>
              </a:rPr>
              <a:t>SMLLC</a:t>
            </a:r>
            <a:endParaRPr lang="en-US" b="0">
              <a:solidFill>
                <a:schemeClr val="accent5">
                  <a:lumMod val="75000"/>
                </a:schemeClr>
              </a:solidFill>
              <a:latin typeface="Arial" pitchFamily="34" charset="0"/>
              <a:cs typeface="Arial" pitchFamily="34" charset="0"/>
            </a:endParaRPr>
          </a:p>
        </p:txBody>
      </p:sp>
      <p:sp>
        <p:nvSpPr>
          <p:cNvPr id="31" name="Rectangle 18"/>
          <p:cNvSpPr>
            <a:spLocks noChangeAspect="1" noChangeArrowheads="1"/>
          </p:cNvSpPr>
          <p:nvPr/>
        </p:nvSpPr>
        <p:spPr bwMode="auto">
          <a:xfrm>
            <a:off x="4876799" y="2798885"/>
            <a:ext cx="1219201" cy="541867"/>
          </a:xfrm>
          <a:prstGeom prst="rect">
            <a:avLst/>
          </a:prstGeom>
          <a:solidFill>
            <a:srgbClr val="FFFFEF"/>
          </a:solidFill>
          <a:ln w="9525">
            <a:solidFill>
              <a:srgbClr val="000000"/>
            </a:solidFill>
            <a:prstDash val="dash"/>
            <a:miter lim="800000"/>
          </a:ln>
        </p:spPr>
        <p:txBody>
          <a:bodyPr anchor="ctr"/>
          <a:lstStyle/>
          <a:p>
            <a:pPr algn="ctr"/>
            <a:r>
              <a:rPr lang="en-US">
                <a:solidFill>
                  <a:schemeClr val="accent5">
                    <a:lumMod val="75000"/>
                  </a:schemeClr>
                </a:solidFill>
                <a:latin typeface="Arial" pitchFamily="34" charset="0"/>
                <a:cs typeface="Arial" pitchFamily="34" charset="0"/>
              </a:rPr>
              <a:t>C Corporation</a:t>
            </a:r>
          </a:p>
        </p:txBody>
      </p:sp>
      <p:sp>
        <p:nvSpPr>
          <p:cNvPr id="33" name="Line 20"/>
          <p:cNvSpPr>
            <a:spLocks noChangeAspect="1" noChangeShapeType="1"/>
          </p:cNvSpPr>
          <p:nvPr/>
        </p:nvSpPr>
        <p:spPr bwMode="auto">
          <a:xfrm flipH="1">
            <a:off x="5486400" y="2265485"/>
            <a:ext cx="0" cy="533400"/>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35" name="Line 28"/>
          <p:cNvSpPr>
            <a:spLocks noChangeAspect="1" noChangeShapeType="1"/>
          </p:cNvSpPr>
          <p:nvPr/>
        </p:nvSpPr>
        <p:spPr bwMode="auto">
          <a:xfrm>
            <a:off x="3810000" y="2290854"/>
            <a:ext cx="1066800" cy="711632"/>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36" name="AutoShape 44"/>
          <p:cNvSpPr>
            <a:spLocks noChangeArrowheads="1"/>
          </p:cNvSpPr>
          <p:nvPr/>
        </p:nvSpPr>
        <p:spPr bwMode="auto">
          <a:xfrm>
            <a:off x="6705600" y="5084885"/>
            <a:ext cx="1371600" cy="762000"/>
          </a:xfrm>
          <a:prstGeom prst="triangle">
            <a:avLst>
              <a:gd name="adj" fmla="val 55660"/>
            </a:avLst>
          </a:prstGeom>
          <a:solidFill>
            <a:srgbClr val="FFFFEF"/>
          </a:solidFill>
          <a:ln w="9525" algn="ctr">
            <a:solidFill>
              <a:srgbClr val="000000"/>
            </a:solidFill>
            <a:prstDash val="dash"/>
            <a:miter lim="800000"/>
          </a:ln>
          <a:effectLst/>
        </p:spPr>
        <p:txBody>
          <a:bodyPr wrap="none" anchor="ctr"/>
          <a:lstStyle/>
          <a:p>
            <a:pPr algn="ctr"/>
            <a:r>
              <a:rPr lang="en-US">
                <a:solidFill>
                  <a:schemeClr val="accent5">
                    <a:lumMod val="75000"/>
                  </a:schemeClr>
                </a:solidFill>
                <a:latin typeface="Arial" pitchFamily="34" charset="0"/>
                <a:cs typeface="Arial" pitchFamily="34" charset="0"/>
              </a:rPr>
              <a:t>Partnership</a:t>
            </a:r>
            <a:endParaRPr lang="en-US" b="0">
              <a:solidFill>
                <a:schemeClr val="accent5">
                  <a:lumMod val="75000"/>
                </a:schemeClr>
              </a:solidFill>
              <a:latin typeface="Arial" pitchFamily="34" charset="0"/>
              <a:cs typeface="Arial" pitchFamily="34" charset="0"/>
            </a:endParaRPr>
          </a:p>
        </p:txBody>
      </p:sp>
      <p:sp>
        <p:nvSpPr>
          <p:cNvPr id="37" name="Line 28"/>
          <p:cNvSpPr>
            <a:spLocks noChangeAspect="1" noChangeShapeType="1"/>
          </p:cNvSpPr>
          <p:nvPr/>
        </p:nvSpPr>
        <p:spPr bwMode="auto">
          <a:xfrm>
            <a:off x="5867400" y="4627685"/>
            <a:ext cx="1219200" cy="813294"/>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38" name="Line 20"/>
          <p:cNvSpPr>
            <a:spLocks noChangeAspect="1" noChangeShapeType="1"/>
          </p:cNvSpPr>
          <p:nvPr/>
        </p:nvSpPr>
        <p:spPr bwMode="auto">
          <a:xfrm flipH="1">
            <a:off x="7467600" y="4703885"/>
            <a:ext cx="0" cy="381000"/>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2" name="Slide Number Placeholder 1"/>
          <p:cNvSpPr>
            <a:spLocks noGrp="1"/>
          </p:cNvSpPr>
          <p:nvPr>
            <p:ph type="sldNum" sz="quarter" idx="12"/>
          </p:nvPr>
        </p:nvSpPr>
        <p:spPr/>
        <p:txBody>
          <a:bodyPr/>
          <a:lstStyle/>
          <a:p>
            <a:pPr>
              <a:defRPr/>
            </a:pPr>
            <a:fld id="{E2D1B1DA-5660-41BF-914E-3C6F76670746}" type="slidenum">
              <a:rPr lang="en-US" smtClean="0"/>
              <a:pPr>
                <a:defRPr/>
              </a:pPr>
              <a:t>86</a:t>
            </a:fld>
            <a:endParaRPr lang="en-US"/>
          </a:p>
        </p:txBody>
      </p:sp>
    </p:spTree>
    <p:extLst>
      <p:ext uri="{BB962C8B-B14F-4D97-AF65-F5344CB8AC3E}">
        <p14:creationId xmlns:p14="http://schemas.microsoft.com/office/powerpoint/2010/main" val="2928232618"/>
      </p:ext>
    </p:extLst>
  </p:cSld>
  <p:clrMapOvr>
    <a:masterClrMapping/>
  </p:clrMapOvr>
  <p:transition spd="med">
    <p:pull dir="lu"/>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326570" y="0"/>
            <a:ext cx="8500189" cy="1066800"/>
          </a:xfrm>
        </p:spPr>
        <p:txBody>
          <a:bodyPr/>
          <a:lstStyle/>
          <a:p>
            <a:r>
              <a:rPr lang="en-US" sz="2400" b="1"/>
              <a:t>Sale of QSub Treated as Sale of Assets Followed by Transfer to New Corporation - Reg.§1.1361-5(b)(3), Example 9</a:t>
            </a:r>
          </a:p>
        </p:txBody>
      </p:sp>
      <p:sp>
        <p:nvSpPr>
          <p:cNvPr id="272405" name="Line 21"/>
          <p:cNvSpPr>
            <a:spLocks noChangeAspect="1" noChangeShapeType="1"/>
          </p:cNvSpPr>
          <p:nvPr/>
        </p:nvSpPr>
        <p:spPr bwMode="auto">
          <a:xfrm flipH="1">
            <a:off x="4471987" y="4448787"/>
            <a:ext cx="0" cy="439736"/>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272396" name="Line 12"/>
          <p:cNvSpPr>
            <a:spLocks noChangeShapeType="1"/>
          </p:cNvSpPr>
          <p:nvPr/>
        </p:nvSpPr>
        <p:spPr bwMode="auto">
          <a:xfrm>
            <a:off x="1905000" y="3440723"/>
            <a:ext cx="4953000" cy="0"/>
          </a:xfrm>
          <a:prstGeom prst="line">
            <a:avLst/>
          </a:prstGeom>
          <a:noFill/>
          <a:ln w="28575">
            <a:solidFill>
              <a:schemeClr val="tx1"/>
            </a:solidFill>
            <a:round/>
          </a:ln>
          <a:effectLst/>
        </p:spPr>
        <p:txBody>
          <a:bodyPr/>
          <a:lstStyle/>
          <a:p>
            <a:endParaRPr lang="en-US">
              <a:solidFill>
                <a:schemeClr val="accent5">
                  <a:lumMod val="75000"/>
                </a:schemeClr>
              </a:solidFill>
            </a:endParaRPr>
          </a:p>
        </p:txBody>
      </p:sp>
      <p:sp>
        <p:nvSpPr>
          <p:cNvPr id="272397" name="Rectangle 13"/>
          <p:cNvSpPr>
            <a:spLocks noChangeAspect="1" noChangeArrowheads="1"/>
          </p:cNvSpPr>
          <p:nvPr/>
        </p:nvSpPr>
        <p:spPr bwMode="auto">
          <a:xfrm>
            <a:off x="2133600" y="1611923"/>
            <a:ext cx="1638300" cy="595313"/>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dirty="0">
                <a:solidFill>
                  <a:schemeClr val="accent5">
                    <a:lumMod val="75000"/>
                  </a:schemeClr>
                </a:solidFill>
                <a:latin typeface="Arial"/>
              </a:rPr>
              <a:t>Seller</a:t>
            </a:r>
          </a:p>
          <a:p>
            <a:pPr algn="ctr" eaLnBrk="0" hangingPunct="0">
              <a:spcBef>
                <a:spcPct val="0"/>
              </a:spcBef>
            </a:pPr>
            <a:r>
              <a:rPr lang="en-US" dirty="0">
                <a:solidFill>
                  <a:schemeClr val="accent5">
                    <a:lumMod val="75000"/>
                  </a:schemeClr>
                </a:solidFill>
                <a:latin typeface="Arial"/>
              </a:rPr>
              <a:t>S Corp</a:t>
            </a:r>
          </a:p>
        </p:txBody>
      </p:sp>
      <p:sp>
        <p:nvSpPr>
          <p:cNvPr id="272398" name="Rectangle 14"/>
          <p:cNvSpPr>
            <a:spLocks noChangeAspect="1" noChangeArrowheads="1"/>
          </p:cNvSpPr>
          <p:nvPr/>
        </p:nvSpPr>
        <p:spPr bwMode="auto">
          <a:xfrm>
            <a:off x="5111750" y="1611923"/>
            <a:ext cx="1638300" cy="595313"/>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dirty="0">
                <a:solidFill>
                  <a:schemeClr val="accent5">
                    <a:lumMod val="75000"/>
                  </a:schemeClr>
                </a:solidFill>
                <a:latin typeface="Arial"/>
              </a:rPr>
              <a:t>Buyer</a:t>
            </a:r>
          </a:p>
        </p:txBody>
      </p:sp>
      <p:sp>
        <p:nvSpPr>
          <p:cNvPr id="272399" name="Line 15"/>
          <p:cNvSpPr>
            <a:spLocks noChangeAspect="1" noChangeShapeType="1"/>
          </p:cNvSpPr>
          <p:nvPr/>
        </p:nvSpPr>
        <p:spPr bwMode="auto">
          <a:xfrm flipH="1">
            <a:off x="3886200" y="2069123"/>
            <a:ext cx="1219200" cy="0"/>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272400" name="Line 16"/>
          <p:cNvSpPr>
            <a:spLocks noChangeAspect="1" noChangeShapeType="1"/>
          </p:cNvSpPr>
          <p:nvPr/>
        </p:nvSpPr>
        <p:spPr bwMode="auto">
          <a:xfrm>
            <a:off x="3048000" y="2450123"/>
            <a:ext cx="1905000" cy="0"/>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272401" name="Rectangle 17"/>
          <p:cNvSpPr>
            <a:spLocks noChangeAspect="1" noChangeArrowheads="1"/>
          </p:cNvSpPr>
          <p:nvPr/>
        </p:nvSpPr>
        <p:spPr bwMode="auto">
          <a:xfrm>
            <a:off x="2432050" y="2654911"/>
            <a:ext cx="1041400" cy="595312"/>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QSUB</a:t>
            </a:r>
          </a:p>
        </p:txBody>
      </p:sp>
      <p:sp>
        <p:nvSpPr>
          <p:cNvPr id="272402" name="Line 18"/>
          <p:cNvSpPr>
            <a:spLocks noChangeAspect="1" noChangeShapeType="1"/>
          </p:cNvSpPr>
          <p:nvPr/>
        </p:nvSpPr>
        <p:spPr bwMode="auto">
          <a:xfrm flipH="1">
            <a:off x="2878138" y="2207236"/>
            <a:ext cx="0" cy="447675"/>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272403" name="Rectangle 19"/>
          <p:cNvSpPr>
            <a:spLocks noChangeAspect="1" noChangeArrowheads="1"/>
          </p:cNvSpPr>
          <p:nvPr/>
        </p:nvSpPr>
        <p:spPr bwMode="auto">
          <a:xfrm>
            <a:off x="3668486" y="3862804"/>
            <a:ext cx="1636712" cy="595313"/>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Buyer</a:t>
            </a:r>
          </a:p>
        </p:txBody>
      </p:sp>
      <p:sp>
        <p:nvSpPr>
          <p:cNvPr id="272409" name="Rectangle 25"/>
          <p:cNvSpPr>
            <a:spLocks noChangeAspect="1" noChangeArrowheads="1"/>
          </p:cNvSpPr>
          <p:nvPr/>
        </p:nvSpPr>
        <p:spPr bwMode="auto">
          <a:xfrm>
            <a:off x="3825065" y="4879193"/>
            <a:ext cx="1295400" cy="671514"/>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New Corporation</a:t>
            </a:r>
          </a:p>
        </p:txBody>
      </p:sp>
      <p:sp>
        <p:nvSpPr>
          <p:cNvPr id="14" name="Oval 13"/>
          <p:cNvSpPr>
            <a:spLocks noChangeArrowheads="1"/>
          </p:cNvSpPr>
          <p:nvPr/>
        </p:nvSpPr>
        <p:spPr bwMode="auto">
          <a:xfrm flipV="1">
            <a:off x="2667000" y="2373923"/>
            <a:ext cx="381000" cy="152400"/>
          </a:xfrm>
          <a:prstGeom prst="ellipse">
            <a:avLst/>
          </a:prstGeom>
          <a:noFill/>
          <a:ln w="9525">
            <a:solidFill>
              <a:schemeClr val="tx1"/>
            </a:solidFill>
            <a:round/>
          </a:ln>
          <a:effectLst/>
        </p:spPr>
        <p:txBody>
          <a:bodyPr wrap="none" anchor="ctr"/>
          <a:lstStyle/>
          <a:p>
            <a:endParaRPr lang="en-US">
              <a:solidFill>
                <a:schemeClr val="accent5">
                  <a:lumMod val="75000"/>
                </a:schemeClr>
              </a:solidFill>
            </a:endParaRPr>
          </a:p>
        </p:txBody>
      </p:sp>
      <p:sp>
        <p:nvSpPr>
          <p:cNvPr id="16" name="Rectangle 15"/>
          <p:cNvSpPr/>
          <p:nvPr/>
        </p:nvSpPr>
        <p:spPr>
          <a:xfrm>
            <a:off x="4170784" y="1764324"/>
            <a:ext cx="672284" cy="276999"/>
          </a:xfrm>
          <a:prstGeom prst="rect">
            <a:avLst/>
          </a:prstGeom>
        </p:spPr>
        <p:txBody>
          <a:bodyPr wrap="square">
            <a:spAutoFit/>
          </a:bodyPr>
          <a:lstStyle/>
          <a:p>
            <a:r>
              <a:rPr lang="en-US" dirty="0">
                <a:solidFill>
                  <a:schemeClr val="accent5">
                    <a:lumMod val="75000"/>
                  </a:schemeClr>
                </a:solidFill>
                <a:latin typeface="Arial"/>
              </a:rPr>
              <a:t>Cash</a:t>
            </a:r>
          </a:p>
        </p:txBody>
      </p:sp>
      <p:sp>
        <p:nvSpPr>
          <p:cNvPr id="17" name="Rectangle 16"/>
          <p:cNvSpPr/>
          <p:nvPr/>
        </p:nvSpPr>
        <p:spPr>
          <a:xfrm>
            <a:off x="3657600" y="2526323"/>
            <a:ext cx="1371600" cy="277000"/>
          </a:xfrm>
          <a:prstGeom prst="rect">
            <a:avLst/>
          </a:prstGeom>
        </p:spPr>
        <p:txBody>
          <a:bodyPr wrap="square">
            <a:spAutoFit/>
          </a:bodyPr>
          <a:lstStyle/>
          <a:p>
            <a:pPr algn="ctr"/>
            <a:r>
              <a:rPr lang="en-US">
                <a:solidFill>
                  <a:schemeClr val="accent5">
                    <a:lumMod val="75000"/>
                  </a:schemeClr>
                </a:solidFill>
                <a:latin typeface="Arial"/>
              </a:rPr>
              <a:t>Sale of Assets</a:t>
            </a:r>
          </a:p>
        </p:txBody>
      </p:sp>
      <p:sp>
        <p:nvSpPr>
          <p:cNvPr id="18" name="Rectangle 17"/>
          <p:cNvSpPr>
            <a:spLocks noChangeAspect="1" noChangeArrowheads="1"/>
          </p:cNvSpPr>
          <p:nvPr/>
        </p:nvSpPr>
        <p:spPr bwMode="auto">
          <a:xfrm>
            <a:off x="5334000" y="2602523"/>
            <a:ext cx="1041400" cy="595312"/>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Assets</a:t>
            </a:r>
          </a:p>
        </p:txBody>
      </p:sp>
      <p:sp>
        <p:nvSpPr>
          <p:cNvPr id="19" name="Line 21"/>
          <p:cNvSpPr>
            <a:spLocks noChangeAspect="1" noChangeShapeType="1"/>
          </p:cNvSpPr>
          <p:nvPr/>
        </p:nvSpPr>
        <p:spPr bwMode="auto">
          <a:xfrm flipH="1">
            <a:off x="5867400" y="2221523"/>
            <a:ext cx="0" cy="381000"/>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2" name="Slide Number Placeholder 1"/>
          <p:cNvSpPr>
            <a:spLocks noGrp="1"/>
          </p:cNvSpPr>
          <p:nvPr>
            <p:ph type="sldNum" sz="quarter" idx="12"/>
          </p:nvPr>
        </p:nvSpPr>
        <p:spPr/>
        <p:txBody>
          <a:bodyPr/>
          <a:lstStyle/>
          <a:p>
            <a:pPr>
              <a:defRPr/>
            </a:pPr>
            <a:fld id="{E2D1B1DA-5660-41BF-914E-3C6F76670746}" type="slidenum">
              <a:rPr lang="en-US" smtClean="0"/>
              <a:pPr>
                <a:defRPr/>
              </a:pPr>
              <a:t>87</a:t>
            </a:fld>
            <a:endParaRPr lang="en-US"/>
          </a:p>
        </p:txBody>
      </p:sp>
    </p:spTree>
    <p:extLst>
      <p:ext uri="{BB962C8B-B14F-4D97-AF65-F5344CB8AC3E}">
        <p14:creationId xmlns:p14="http://schemas.microsoft.com/office/powerpoint/2010/main" val="45772815"/>
      </p:ext>
    </p:extLst>
  </p:cSld>
  <p:clrMapOvr>
    <a:masterClrMapping/>
  </p:clrMapOvr>
  <p:transition spd="med">
    <p:pull dir="lu"/>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381000" y="0"/>
            <a:ext cx="8492412" cy="1066800"/>
          </a:xfrm>
        </p:spPr>
        <p:txBody>
          <a:bodyPr/>
          <a:lstStyle/>
          <a:p>
            <a:r>
              <a:rPr lang="en-US" sz="2000" b="1"/>
              <a:t>Case Study VI - Transfer of S Corporation Shares of Target to New S Corporation and Conversion of Target to LLC, Followed by Sale of Membership Interests in LLC (Treated as Sale of Assets) </a:t>
            </a:r>
          </a:p>
        </p:txBody>
      </p:sp>
      <p:sp>
        <p:nvSpPr>
          <p:cNvPr id="272405" name="Line 21"/>
          <p:cNvSpPr>
            <a:spLocks noChangeAspect="1" noChangeShapeType="1"/>
          </p:cNvSpPr>
          <p:nvPr/>
        </p:nvSpPr>
        <p:spPr bwMode="auto">
          <a:xfrm flipH="1">
            <a:off x="4467986" y="4198368"/>
            <a:ext cx="0" cy="990599"/>
          </a:xfrm>
          <a:prstGeom prst="line">
            <a:avLst/>
          </a:prstGeom>
          <a:noFill/>
          <a:ln w="9525">
            <a:solidFill>
              <a:schemeClr val="tx1"/>
            </a:solidFill>
            <a:round/>
          </a:ln>
        </p:spPr>
        <p:txBody>
          <a:bodyPr/>
          <a:lstStyle/>
          <a:p>
            <a:endParaRPr lang="en-US"/>
          </a:p>
          <a:p>
            <a:endParaRPr lang="en-US"/>
          </a:p>
        </p:txBody>
      </p:sp>
      <p:sp>
        <p:nvSpPr>
          <p:cNvPr id="272396" name="Line 12"/>
          <p:cNvSpPr>
            <a:spLocks noChangeShapeType="1"/>
          </p:cNvSpPr>
          <p:nvPr/>
        </p:nvSpPr>
        <p:spPr bwMode="auto">
          <a:xfrm>
            <a:off x="2072054" y="3588767"/>
            <a:ext cx="4953000" cy="0"/>
          </a:xfrm>
          <a:prstGeom prst="line">
            <a:avLst/>
          </a:prstGeom>
          <a:noFill/>
          <a:ln w="28575">
            <a:solidFill>
              <a:schemeClr val="tx1"/>
            </a:solidFill>
            <a:round/>
          </a:ln>
          <a:effectLst/>
        </p:spPr>
        <p:txBody>
          <a:bodyPr/>
          <a:lstStyle/>
          <a:p>
            <a:endParaRPr lang="en-US"/>
          </a:p>
        </p:txBody>
      </p:sp>
      <p:sp>
        <p:nvSpPr>
          <p:cNvPr id="272397" name="Rectangle 13"/>
          <p:cNvSpPr>
            <a:spLocks noChangeAspect="1" noChangeArrowheads="1"/>
          </p:cNvSpPr>
          <p:nvPr/>
        </p:nvSpPr>
        <p:spPr bwMode="auto">
          <a:xfrm>
            <a:off x="2300654" y="1683767"/>
            <a:ext cx="1638300" cy="595313"/>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Newco S</a:t>
            </a:r>
          </a:p>
        </p:txBody>
      </p:sp>
      <p:sp>
        <p:nvSpPr>
          <p:cNvPr id="272398" name="Rectangle 14"/>
          <p:cNvSpPr>
            <a:spLocks noChangeAspect="1" noChangeArrowheads="1"/>
          </p:cNvSpPr>
          <p:nvPr/>
        </p:nvSpPr>
        <p:spPr bwMode="auto">
          <a:xfrm>
            <a:off x="5278804" y="1683767"/>
            <a:ext cx="1638300" cy="595313"/>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Buyer</a:t>
            </a:r>
          </a:p>
        </p:txBody>
      </p:sp>
      <p:sp>
        <p:nvSpPr>
          <p:cNvPr id="272399" name="Line 15"/>
          <p:cNvSpPr>
            <a:spLocks noChangeAspect="1" noChangeShapeType="1"/>
          </p:cNvSpPr>
          <p:nvPr/>
        </p:nvSpPr>
        <p:spPr bwMode="auto">
          <a:xfrm flipH="1">
            <a:off x="4053254" y="2140967"/>
            <a:ext cx="1219200" cy="0"/>
          </a:xfrm>
          <a:prstGeom prst="line">
            <a:avLst/>
          </a:prstGeom>
          <a:noFill/>
          <a:ln w="9525">
            <a:solidFill>
              <a:schemeClr val="tx1"/>
            </a:solidFill>
            <a:round/>
            <a:tailEnd type="triangle" w="med" len="med"/>
          </a:ln>
        </p:spPr>
        <p:txBody>
          <a:bodyPr/>
          <a:lstStyle/>
          <a:p>
            <a:endParaRPr lang="en-US"/>
          </a:p>
        </p:txBody>
      </p:sp>
      <p:sp>
        <p:nvSpPr>
          <p:cNvPr id="272400" name="Line 16"/>
          <p:cNvSpPr>
            <a:spLocks noChangeAspect="1" noChangeShapeType="1"/>
          </p:cNvSpPr>
          <p:nvPr/>
        </p:nvSpPr>
        <p:spPr bwMode="auto">
          <a:xfrm>
            <a:off x="3215054" y="2521967"/>
            <a:ext cx="1905000" cy="0"/>
          </a:xfrm>
          <a:prstGeom prst="line">
            <a:avLst/>
          </a:prstGeom>
          <a:noFill/>
          <a:ln w="9525">
            <a:solidFill>
              <a:schemeClr val="tx1"/>
            </a:solidFill>
            <a:round/>
            <a:tailEnd type="triangle" w="med" len="med"/>
          </a:ln>
        </p:spPr>
        <p:txBody>
          <a:bodyPr/>
          <a:lstStyle/>
          <a:p>
            <a:endParaRPr lang="en-US"/>
          </a:p>
        </p:txBody>
      </p:sp>
      <p:sp>
        <p:nvSpPr>
          <p:cNvPr id="272402" name="Line 18"/>
          <p:cNvSpPr>
            <a:spLocks noChangeAspect="1" noChangeShapeType="1"/>
          </p:cNvSpPr>
          <p:nvPr/>
        </p:nvSpPr>
        <p:spPr bwMode="auto">
          <a:xfrm flipH="1">
            <a:off x="3045192" y="2279080"/>
            <a:ext cx="0" cy="447675"/>
          </a:xfrm>
          <a:prstGeom prst="line">
            <a:avLst/>
          </a:prstGeom>
          <a:noFill/>
          <a:ln w="9525">
            <a:solidFill>
              <a:schemeClr val="tx1"/>
            </a:solidFill>
            <a:round/>
          </a:ln>
        </p:spPr>
        <p:txBody>
          <a:bodyPr/>
          <a:lstStyle/>
          <a:p>
            <a:endParaRPr lang="en-US"/>
          </a:p>
        </p:txBody>
      </p:sp>
      <p:sp>
        <p:nvSpPr>
          <p:cNvPr id="272403" name="Rectangle 19"/>
          <p:cNvSpPr>
            <a:spLocks noChangeAspect="1" noChangeArrowheads="1"/>
          </p:cNvSpPr>
          <p:nvPr/>
        </p:nvSpPr>
        <p:spPr bwMode="auto">
          <a:xfrm>
            <a:off x="3649414" y="3934648"/>
            <a:ext cx="1636712" cy="595313"/>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Buyer</a:t>
            </a:r>
          </a:p>
        </p:txBody>
      </p:sp>
      <p:sp>
        <p:nvSpPr>
          <p:cNvPr id="14" name="Oval 13"/>
          <p:cNvSpPr>
            <a:spLocks noChangeArrowheads="1"/>
          </p:cNvSpPr>
          <p:nvPr/>
        </p:nvSpPr>
        <p:spPr bwMode="auto">
          <a:xfrm flipV="1">
            <a:off x="2834054" y="2445767"/>
            <a:ext cx="381000" cy="152400"/>
          </a:xfrm>
          <a:prstGeom prst="ellipse">
            <a:avLst/>
          </a:prstGeom>
          <a:noFill/>
          <a:ln w="9525">
            <a:solidFill>
              <a:schemeClr val="tx1"/>
            </a:solidFill>
            <a:round/>
          </a:ln>
          <a:effectLst/>
        </p:spPr>
        <p:txBody>
          <a:bodyPr wrap="none" anchor="ctr"/>
          <a:lstStyle/>
          <a:p>
            <a:endParaRPr lang="en-US"/>
          </a:p>
        </p:txBody>
      </p:sp>
      <p:sp>
        <p:nvSpPr>
          <p:cNvPr id="16" name="Rectangle 15"/>
          <p:cNvSpPr/>
          <p:nvPr/>
        </p:nvSpPr>
        <p:spPr>
          <a:xfrm>
            <a:off x="4385388" y="1836168"/>
            <a:ext cx="624734" cy="276999"/>
          </a:xfrm>
          <a:prstGeom prst="rect">
            <a:avLst/>
          </a:prstGeom>
        </p:spPr>
        <p:txBody>
          <a:bodyPr wrap="square">
            <a:spAutoFit/>
          </a:bodyPr>
          <a:lstStyle/>
          <a:p>
            <a:pPr algn="ctr"/>
            <a:r>
              <a:rPr lang="en-US">
                <a:solidFill>
                  <a:schemeClr val="accent5">
                    <a:lumMod val="75000"/>
                  </a:schemeClr>
                </a:solidFill>
                <a:latin typeface="Arial"/>
              </a:rPr>
              <a:t>Cash</a:t>
            </a:r>
          </a:p>
        </p:txBody>
      </p:sp>
      <p:sp>
        <p:nvSpPr>
          <p:cNvPr id="17" name="Rectangle 16"/>
          <p:cNvSpPr/>
          <p:nvPr/>
        </p:nvSpPr>
        <p:spPr>
          <a:xfrm>
            <a:off x="3748454" y="2598167"/>
            <a:ext cx="1371600" cy="276999"/>
          </a:xfrm>
          <a:prstGeom prst="rect">
            <a:avLst/>
          </a:prstGeom>
        </p:spPr>
        <p:txBody>
          <a:bodyPr wrap="square">
            <a:spAutoFit/>
          </a:bodyPr>
          <a:lstStyle/>
          <a:p>
            <a:pPr algn="ctr"/>
            <a:r>
              <a:rPr lang="en-US">
                <a:solidFill>
                  <a:schemeClr val="accent5">
                    <a:lumMod val="75000"/>
                  </a:schemeClr>
                </a:solidFill>
                <a:latin typeface="Arial"/>
              </a:rPr>
              <a:t>Sale of Assets</a:t>
            </a:r>
          </a:p>
        </p:txBody>
      </p:sp>
      <p:sp>
        <p:nvSpPr>
          <p:cNvPr id="18" name="Rectangle 17"/>
          <p:cNvSpPr>
            <a:spLocks noChangeAspect="1" noChangeArrowheads="1"/>
          </p:cNvSpPr>
          <p:nvPr/>
        </p:nvSpPr>
        <p:spPr bwMode="auto">
          <a:xfrm>
            <a:off x="5501054" y="2674367"/>
            <a:ext cx="1041400" cy="595312"/>
          </a:xfrm>
          <a:prstGeom prst="rect">
            <a:avLst/>
          </a:prstGeom>
          <a:solidFill>
            <a:srgbClr val="FFFFEF"/>
          </a:solidFill>
          <a:ln w="9525">
            <a:solidFill>
              <a:schemeClr val="tx1"/>
            </a:solidFill>
            <a:prstDash val="dash"/>
            <a:miter lim="800000"/>
          </a:ln>
        </p:spPr>
        <p:txBody>
          <a:bodyPr anchor="ctr" anchorCtr="0"/>
          <a:lstStyle/>
          <a:p>
            <a:pPr algn="ctr"/>
            <a:r>
              <a:rPr lang="en-US">
                <a:solidFill>
                  <a:schemeClr val="accent5">
                    <a:lumMod val="75000"/>
                  </a:schemeClr>
                </a:solidFill>
                <a:latin typeface="Arial"/>
              </a:rPr>
              <a:t>Assets</a:t>
            </a:r>
          </a:p>
        </p:txBody>
      </p:sp>
      <p:sp>
        <p:nvSpPr>
          <p:cNvPr id="19" name="Line 21"/>
          <p:cNvSpPr>
            <a:spLocks noChangeAspect="1" noChangeShapeType="1"/>
          </p:cNvSpPr>
          <p:nvPr/>
        </p:nvSpPr>
        <p:spPr bwMode="auto">
          <a:xfrm flipH="1">
            <a:off x="6034454" y="2293367"/>
            <a:ext cx="0" cy="381000"/>
          </a:xfrm>
          <a:prstGeom prst="line">
            <a:avLst/>
          </a:prstGeom>
          <a:noFill/>
          <a:ln w="9525">
            <a:solidFill>
              <a:schemeClr val="tx1"/>
            </a:solidFill>
            <a:round/>
          </a:ln>
        </p:spPr>
        <p:txBody>
          <a:bodyPr/>
          <a:lstStyle/>
          <a:p>
            <a:endParaRPr lang="en-US"/>
          </a:p>
        </p:txBody>
      </p:sp>
      <p:sp>
        <p:nvSpPr>
          <p:cNvPr id="20" name="AutoShape 43"/>
          <p:cNvSpPr>
            <a:spLocks noChangeArrowheads="1"/>
          </p:cNvSpPr>
          <p:nvPr/>
        </p:nvSpPr>
        <p:spPr bwMode="auto">
          <a:xfrm>
            <a:off x="2529254" y="2764854"/>
            <a:ext cx="990600" cy="747713"/>
          </a:xfrm>
          <a:prstGeom prst="triangle">
            <a:avLst>
              <a:gd name="adj" fmla="val 50715"/>
            </a:avLst>
          </a:prstGeom>
          <a:solidFill>
            <a:srgbClr val="FFFFEF"/>
          </a:solidFill>
          <a:ln w="9525" algn="ctr">
            <a:solidFill>
              <a:srgbClr val="000000"/>
            </a:solidFill>
            <a:prstDash val="dash"/>
            <a:miter lim="800000"/>
          </a:ln>
          <a:effectLst/>
        </p:spPr>
        <p:txBody>
          <a:bodyPr wrap="none" anchor="ctr"/>
          <a:lstStyle/>
          <a:p>
            <a:pPr algn="ctr"/>
            <a:r>
              <a:rPr lang="en-US">
                <a:solidFill>
                  <a:schemeClr val="accent5">
                    <a:lumMod val="75000"/>
                  </a:schemeClr>
                </a:solidFill>
                <a:latin typeface="Arial"/>
              </a:rPr>
              <a:t>Target</a:t>
            </a:r>
          </a:p>
          <a:p>
            <a:pPr algn="ctr"/>
            <a:r>
              <a:rPr lang="en-US">
                <a:solidFill>
                  <a:schemeClr val="accent5">
                    <a:lumMod val="75000"/>
                  </a:schemeClr>
                </a:solidFill>
                <a:latin typeface="Arial"/>
              </a:rPr>
              <a:t>SMLLC</a:t>
            </a:r>
          </a:p>
        </p:txBody>
      </p:sp>
      <p:sp>
        <p:nvSpPr>
          <p:cNvPr id="21" name="AutoShape 43"/>
          <p:cNvSpPr>
            <a:spLocks noChangeArrowheads="1"/>
          </p:cNvSpPr>
          <p:nvPr/>
        </p:nvSpPr>
        <p:spPr bwMode="auto">
          <a:xfrm>
            <a:off x="3977054" y="5188967"/>
            <a:ext cx="990600" cy="747713"/>
          </a:xfrm>
          <a:prstGeom prst="triangle">
            <a:avLst>
              <a:gd name="adj" fmla="val 50715"/>
            </a:avLst>
          </a:prstGeom>
          <a:solidFill>
            <a:srgbClr val="FFFFEF"/>
          </a:solidFill>
          <a:ln w="9525" algn="ctr">
            <a:solidFill>
              <a:srgbClr val="000000"/>
            </a:solidFill>
            <a:prstDash val="dash"/>
            <a:miter lim="800000"/>
          </a:ln>
          <a:effectLst/>
        </p:spPr>
        <p:txBody>
          <a:bodyPr wrap="none" anchor="ctr"/>
          <a:lstStyle/>
          <a:p>
            <a:pPr algn="ctr"/>
            <a:r>
              <a:rPr lang="en-US">
                <a:solidFill>
                  <a:schemeClr val="accent5">
                    <a:lumMod val="75000"/>
                  </a:schemeClr>
                </a:solidFill>
                <a:latin typeface="Arial"/>
              </a:rPr>
              <a:t>SMLLC</a:t>
            </a:r>
          </a:p>
        </p:txBody>
      </p:sp>
      <p:sp>
        <p:nvSpPr>
          <p:cNvPr id="2" name="Slide Number Placeholder 1"/>
          <p:cNvSpPr>
            <a:spLocks noGrp="1"/>
          </p:cNvSpPr>
          <p:nvPr>
            <p:ph type="sldNum" sz="quarter" idx="12"/>
          </p:nvPr>
        </p:nvSpPr>
        <p:spPr/>
        <p:txBody>
          <a:bodyPr/>
          <a:lstStyle/>
          <a:p>
            <a:pPr>
              <a:defRPr/>
            </a:pPr>
            <a:fld id="{E2D1B1DA-5660-41BF-914E-3C6F76670746}" type="slidenum">
              <a:rPr lang="en-US" smtClean="0"/>
              <a:pPr>
                <a:defRPr/>
              </a:pPr>
              <a:t>88</a:t>
            </a:fld>
            <a:endParaRPr lang="en-US"/>
          </a:p>
        </p:txBody>
      </p:sp>
    </p:spTree>
    <p:extLst>
      <p:ext uri="{BB962C8B-B14F-4D97-AF65-F5344CB8AC3E}">
        <p14:creationId xmlns:p14="http://schemas.microsoft.com/office/powerpoint/2010/main" val="3102080414"/>
      </p:ext>
    </p:extLst>
  </p:cSld>
  <p:clrMapOvr>
    <a:masterClrMapping/>
  </p:clrMapOvr>
  <p:transition spd="med">
    <p:pull dir="lu"/>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1" name="Line 3"/>
          <p:cNvSpPr>
            <a:spLocks noChangeShapeType="1"/>
          </p:cNvSpPr>
          <p:nvPr/>
        </p:nvSpPr>
        <p:spPr bwMode="auto">
          <a:xfrm>
            <a:off x="1905000" y="3408485"/>
            <a:ext cx="4953000" cy="0"/>
          </a:xfrm>
          <a:prstGeom prst="line">
            <a:avLst/>
          </a:prstGeom>
          <a:noFill/>
          <a:ln w="28575">
            <a:solidFill>
              <a:schemeClr val="tx1"/>
            </a:solidFill>
            <a:round/>
          </a:ln>
          <a:effectLst/>
        </p:spPr>
        <p:txBody>
          <a:bodyPr/>
          <a:lstStyle/>
          <a:p>
            <a:endParaRPr lang="en-US"/>
          </a:p>
        </p:txBody>
      </p:sp>
      <p:sp>
        <p:nvSpPr>
          <p:cNvPr id="273422" name="Rectangle 14"/>
          <p:cNvSpPr>
            <a:spLocks noChangeAspect="1" noChangeArrowheads="1"/>
          </p:cNvSpPr>
          <p:nvPr/>
        </p:nvSpPr>
        <p:spPr bwMode="auto">
          <a:xfrm>
            <a:off x="2590800" y="1563810"/>
            <a:ext cx="1233488" cy="687388"/>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Target S Corp</a:t>
            </a:r>
          </a:p>
        </p:txBody>
      </p:sp>
      <p:sp>
        <p:nvSpPr>
          <p:cNvPr id="273423" name="Line 15"/>
          <p:cNvSpPr>
            <a:spLocks noChangeAspect="1" noChangeShapeType="1"/>
          </p:cNvSpPr>
          <p:nvPr/>
        </p:nvSpPr>
        <p:spPr bwMode="auto">
          <a:xfrm>
            <a:off x="3824288" y="1773360"/>
            <a:ext cx="960437" cy="0"/>
          </a:xfrm>
          <a:prstGeom prst="line">
            <a:avLst/>
          </a:prstGeom>
          <a:noFill/>
          <a:ln w="9525">
            <a:solidFill>
              <a:schemeClr val="tx1"/>
            </a:solidFill>
            <a:round/>
            <a:tailEnd type="triangle" w="med" len="med"/>
          </a:ln>
        </p:spPr>
        <p:txBody>
          <a:bodyPr/>
          <a:lstStyle/>
          <a:p>
            <a:endParaRPr lang="en-US"/>
          </a:p>
        </p:txBody>
      </p:sp>
      <p:sp>
        <p:nvSpPr>
          <p:cNvPr id="273426" name="Rectangle 18"/>
          <p:cNvSpPr>
            <a:spLocks noChangeAspect="1" noChangeArrowheads="1"/>
          </p:cNvSpPr>
          <p:nvPr/>
        </p:nvSpPr>
        <p:spPr bwMode="auto">
          <a:xfrm>
            <a:off x="4876798" y="2713265"/>
            <a:ext cx="1233488" cy="549275"/>
          </a:xfrm>
          <a:prstGeom prst="rect">
            <a:avLst/>
          </a:prstGeom>
          <a:solidFill>
            <a:srgbClr val="FFFFEF"/>
          </a:solidFill>
          <a:ln w="9525">
            <a:solidFill>
              <a:srgbClr val="000000"/>
            </a:solidFill>
            <a:prstDash val="dash"/>
            <a:miter lim="800000"/>
          </a:ln>
        </p:spPr>
        <p:txBody>
          <a:bodyPr anchor="ctr"/>
          <a:lstStyle/>
          <a:p>
            <a:pPr algn="ctr"/>
            <a:r>
              <a:rPr lang="en-US">
                <a:solidFill>
                  <a:schemeClr val="accent5">
                    <a:lumMod val="75000"/>
                  </a:schemeClr>
                </a:solidFill>
                <a:latin typeface="Arial" pitchFamily="34" charset="0"/>
                <a:cs typeface="Arial" pitchFamily="34" charset="0"/>
              </a:rPr>
              <a:t>Target QSub</a:t>
            </a:r>
          </a:p>
        </p:txBody>
      </p:sp>
      <p:sp>
        <p:nvSpPr>
          <p:cNvPr id="273429" name="Text Box 21"/>
          <p:cNvSpPr txBox="1">
            <a:spLocks noChangeAspect="1" noChangeArrowheads="1"/>
          </p:cNvSpPr>
          <p:nvPr/>
        </p:nvSpPr>
        <p:spPr bwMode="auto">
          <a:xfrm>
            <a:off x="1500188" y="4655289"/>
            <a:ext cx="869950" cy="434975"/>
          </a:xfrm>
          <a:prstGeom prst="rect">
            <a:avLst/>
          </a:prstGeom>
          <a:noFill/>
          <a:ln w="9525">
            <a:noFill/>
            <a:miter lim="800000"/>
          </a:ln>
        </p:spPr>
        <p:txBody>
          <a:bodyPr/>
          <a:lstStyle/>
          <a:p>
            <a:pPr algn="l"/>
            <a:r>
              <a:rPr lang="en-US">
                <a:solidFill>
                  <a:schemeClr val="accent5">
                    <a:lumMod val="75000"/>
                  </a:schemeClr>
                </a:solidFill>
                <a:latin typeface="Arial" pitchFamily="34" charset="0"/>
                <a:cs typeface="Arial" pitchFamily="34" charset="0"/>
              </a:rPr>
              <a:t>100%</a:t>
            </a:r>
          </a:p>
        </p:txBody>
      </p:sp>
      <p:sp>
        <p:nvSpPr>
          <p:cNvPr id="273430" name="Rectangle 22"/>
          <p:cNvSpPr>
            <a:spLocks noChangeAspect="1" noChangeArrowheads="1"/>
          </p:cNvSpPr>
          <p:nvPr/>
        </p:nvSpPr>
        <p:spPr bwMode="auto">
          <a:xfrm>
            <a:off x="1063625" y="4037135"/>
            <a:ext cx="1016000" cy="58102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Newco S</a:t>
            </a:r>
          </a:p>
        </p:txBody>
      </p:sp>
      <p:sp>
        <p:nvSpPr>
          <p:cNvPr id="273431" name="Line 23"/>
          <p:cNvSpPr>
            <a:spLocks noChangeAspect="1" noChangeShapeType="1"/>
          </p:cNvSpPr>
          <p:nvPr/>
        </p:nvSpPr>
        <p:spPr bwMode="auto">
          <a:xfrm flipH="1">
            <a:off x="1500188" y="4616573"/>
            <a:ext cx="0" cy="290512"/>
          </a:xfrm>
          <a:prstGeom prst="line">
            <a:avLst/>
          </a:prstGeom>
          <a:noFill/>
          <a:ln w="9525">
            <a:solidFill>
              <a:schemeClr val="tx1"/>
            </a:solidFill>
            <a:round/>
          </a:ln>
        </p:spPr>
        <p:txBody>
          <a:bodyPr/>
          <a:lstStyle/>
          <a:p>
            <a:endParaRPr lang="en-US"/>
          </a:p>
        </p:txBody>
      </p:sp>
      <p:sp>
        <p:nvSpPr>
          <p:cNvPr id="273432" name="Text Box 24"/>
          <p:cNvSpPr txBox="1">
            <a:spLocks noChangeAspect="1" noChangeArrowheads="1"/>
          </p:cNvSpPr>
          <p:nvPr/>
        </p:nvSpPr>
        <p:spPr bwMode="auto">
          <a:xfrm>
            <a:off x="1658939" y="5679126"/>
            <a:ext cx="1160461" cy="581025"/>
          </a:xfrm>
          <a:prstGeom prst="rect">
            <a:avLst/>
          </a:prstGeom>
          <a:noFill/>
          <a:ln w="9525">
            <a:noFill/>
            <a:miter lim="800000"/>
          </a:ln>
        </p:spPr>
        <p:txBody>
          <a:bodyPr/>
          <a:lstStyle/>
          <a:p>
            <a:pPr algn="ctr"/>
            <a:r>
              <a:rPr lang="en-US">
                <a:solidFill>
                  <a:schemeClr val="accent5">
                    <a:lumMod val="75000"/>
                  </a:schemeClr>
                </a:solidFill>
                <a:latin typeface="Arial" pitchFamily="34" charset="0"/>
                <a:cs typeface="Arial" pitchFamily="34" charset="0"/>
              </a:rPr>
              <a:t>Conversion or Merger</a:t>
            </a:r>
          </a:p>
        </p:txBody>
      </p:sp>
      <p:sp>
        <p:nvSpPr>
          <p:cNvPr id="273433" name="Rectangle 25"/>
          <p:cNvSpPr>
            <a:spLocks noChangeAspect="1" noChangeArrowheads="1"/>
          </p:cNvSpPr>
          <p:nvPr/>
        </p:nvSpPr>
        <p:spPr bwMode="auto">
          <a:xfrm>
            <a:off x="919163" y="4907085"/>
            <a:ext cx="1160462" cy="725488"/>
          </a:xfrm>
          <a:prstGeom prst="rect">
            <a:avLst/>
          </a:prstGeom>
          <a:solidFill>
            <a:srgbClr val="FFFFEF"/>
          </a:solidFill>
          <a:ln w="9525" algn="ctr">
            <a:solidFill>
              <a:schemeClr val="tx1"/>
            </a:solidFill>
            <a:prstDash val="dash"/>
            <a:miter lim="800000"/>
          </a:ln>
          <a:effectLst/>
        </p:spPr>
        <p:txBody>
          <a:bodyPr anchor="ctr"/>
          <a:lstStyle/>
          <a:p>
            <a:endParaRPr lang="en-US" sz="1400"/>
          </a:p>
          <a:p>
            <a:pPr algn="ctr"/>
            <a:r>
              <a:rPr lang="en-US">
                <a:solidFill>
                  <a:schemeClr val="accent5">
                    <a:lumMod val="75000"/>
                  </a:schemeClr>
                </a:solidFill>
                <a:latin typeface="Arial" pitchFamily="34" charset="0"/>
                <a:cs typeface="Arial" pitchFamily="34" charset="0"/>
              </a:rPr>
              <a:t>Target</a:t>
            </a:r>
          </a:p>
          <a:p>
            <a:pPr algn="ctr"/>
            <a:r>
              <a:rPr lang="en-US">
                <a:solidFill>
                  <a:schemeClr val="accent5">
                    <a:lumMod val="75000"/>
                  </a:schemeClr>
                </a:solidFill>
                <a:latin typeface="Arial" pitchFamily="34" charset="0"/>
                <a:cs typeface="Arial" pitchFamily="34" charset="0"/>
              </a:rPr>
              <a:t>QSub</a:t>
            </a:r>
          </a:p>
        </p:txBody>
      </p:sp>
      <p:sp>
        <p:nvSpPr>
          <p:cNvPr id="273435" name="Line 27"/>
          <p:cNvSpPr>
            <a:spLocks noChangeAspect="1" noChangeShapeType="1"/>
          </p:cNvSpPr>
          <p:nvPr/>
        </p:nvSpPr>
        <p:spPr bwMode="auto">
          <a:xfrm>
            <a:off x="2079624" y="5342060"/>
            <a:ext cx="968375" cy="0"/>
          </a:xfrm>
          <a:prstGeom prst="line">
            <a:avLst/>
          </a:prstGeom>
          <a:noFill/>
          <a:ln w="9525">
            <a:solidFill>
              <a:schemeClr val="tx1"/>
            </a:solidFill>
            <a:round/>
            <a:tailEnd type="triangle" w="med" len="med"/>
          </a:ln>
        </p:spPr>
        <p:txBody>
          <a:bodyPr/>
          <a:lstStyle/>
          <a:p>
            <a:endParaRPr lang="en-US"/>
          </a:p>
        </p:txBody>
      </p:sp>
      <p:sp>
        <p:nvSpPr>
          <p:cNvPr id="273436" name="Line 28"/>
          <p:cNvSpPr>
            <a:spLocks noChangeAspect="1" noChangeShapeType="1"/>
          </p:cNvSpPr>
          <p:nvPr/>
        </p:nvSpPr>
        <p:spPr bwMode="auto">
          <a:xfrm>
            <a:off x="2079625" y="4183185"/>
            <a:ext cx="1306513" cy="871538"/>
          </a:xfrm>
          <a:prstGeom prst="line">
            <a:avLst/>
          </a:prstGeom>
          <a:noFill/>
          <a:ln w="9525">
            <a:solidFill>
              <a:schemeClr val="tx1"/>
            </a:solidFill>
            <a:round/>
          </a:ln>
        </p:spPr>
        <p:txBody>
          <a:bodyPr/>
          <a:lstStyle/>
          <a:p>
            <a:endParaRPr lang="en-US"/>
          </a:p>
        </p:txBody>
      </p:sp>
      <p:sp>
        <p:nvSpPr>
          <p:cNvPr id="273437" name="Text Box 29"/>
          <p:cNvSpPr txBox="1">
            <a:spLocks noChangeAspect="1" noChangeArrowheads="1"/>
          </p:cNvSpPr>
          <p:nvPr/>
        </p:nvSpPr>
        <p:spPr bwMode="auto">
          <a:xfrm>
            <a:off x="2660650" y="4327648"/>
            <a:ext cx="1016000" cy="436562"/>
          </a:xfrm>
          <a:prstGeom prst="rect">
            <a:avLst/>
          </a:prstGeom>
          <a:noFill/>
          <a:ln w="9525">
            <a:noFill/>
            <a:miter lim="800000"/>
          </a:ln>
        </p:spPr>
        <p:txBody>
          <a:bodyPr/>
          <a:lstStyle/>
          <a:p>
            <a:pPr algn="l"/>
            <a:r>
              <a:rPr lang="en-US">
                <a:solidFill>
                  <a:schemeClr val="accent5">
                    <a:lumMod val="75000"/>
                  </a:schemeClr>
                </a:solidFill>
                <a:latin typeface="Arial" pitchFamily="34" charset="0"/>
                <a:cs typeface="Arial" pitchFamily="34" charset="0"/>
              </a:rPr>
              <a:t>100%</a:t>
            </a:r>
          </a:p>
        </p:txBody>
      </p:sp>
      <p:sp>
        <p:nvSpPr>
          <p:cNvPr id="273438" name="Text Box 30"/>
          <p:cNvSpPr txBox="1">
            <a:spLocks noChangeAspect="1" noChangeArrowheads="1"/>
          </p:cNvSpPr>
          <p:nvPr/>
        </p:nvSpPr>
        <p:spPr bwMode="auto">
          <a:xfrm>
            <a:off x="5999163" y="4472110"/>
            <a:ext cx="869950" cy="288925"/>
          </a:xfrm>
          <a:prstGeom prst="rect">
            <a:avLst/>
          </a:prstGeom>
          <a:noFill/>
          <a:ln w="9525">
            <a:noFill/>
            <a:miter lim="800000"/>
          </a:ln>
        </p:spPr>
        <p:txBody>
          <a:bodyPr/>
          <a:lstStyle/>
          <a:p>
            <a:pPr algn="ctr"/>
            <a:r>
              <a:rPr lang="en-US">
                <a:solidFill>
                  <a:schemeClr val="accent5">
                    <a:lumMod val="75000"/>
                  </a:schemeClr>
                </a:solidFill>
                <a:latin typeface="Arial" pitchFamily="34" charset="0"/>
                <a:cs typeface="Arial" pitchFamily="34" charset="0"/>
              </a:rPr>
              <a:t>Cash</a:t>
            </a:r>
          </a:p>
        </p:txBody>
      </p:sp>
      <p:sp>
        <p:nvSpPr>
          <p:cNvPr id="273439" name="Rectangle 31"/>
          <p:cNvSpPr>
            <a:spLocks noChangeAspect="1" noChangeArrowheads="1"/>
          </p:cNvSpPr>
          <p:nvPr/>
        </p:nvSpPr>
        <p:spPr bwMode="auto">
          <a:xfrm>
            <a:off x="4827588" y="4037135"/>
            <a:ext cx="1016000" cy="58102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S Corp</a:t>
            </a:r>
          </a:p>
        </p:txBody>
      </p:sp>
      <p:sp>
        <p:nvSpPr>
          <p:cNvPr id="273442" name="Line 34"/>
          <p:cNvSpPr>
            <a:spLocks noChangeAspect="1" noChangeShapeType="1"/>
          </p:cNvSpPr>
          <p:nvPr/>
        </p:nvSpPr>
        <p:spPr bwMode="auto">
          <a:xfrm>
            <a:off x="5853113" y="4183185"/>
            <a:ext cx="1016000" cy="0"/>
          </a:xfrm>
          <a:prstGeom prst="line">
            <a:avLst/>
          </a:prstGeom>
          <a:noFill/>
          <a:ln w="9525">
            <a:solidFill>
              <a:schemeClr val="tx1"/>
            </a:solidFill>
            <a:round/>
            <a:tailEnd type="triangle" w="med" len="med"/>
          </a:ln>
        </p:spPr>
        <p:txBody>
          <a:bodyPr/>
          <a:lstStyle/>
          <a:p>
            <a:endParaRPr lang="en-US"/>
          </a:p>
        </p:txBody>
      </p:sp>
      <p:sp>
        <p:nvSpPr>
          <p:cNvPr id="273443" name="Line 35"/>
          <p:cNvSpPr>
            <a:spLocks noChangeAspect="1" noChangeShapeType="1"/>
          </p:cNvSpPr>
          <p:nvPr/>
        </p:nvSpPr>
        <p:spPr bwMode="auto">
          <a:xfrm flipH="1">
            <a:off x="5853113" y="4472110"/>
            <a:ext cx="1016000" cy="0"/>
          </a:xfrm>
          <a:prstGeom prst="line">
            <a:avLst/>
          </a:prstGeom>
          <a:noFill/>
          <a:ln w="9525">
            <a:solidFill>
              <a:schemeClr val="tx1"/>
            </a:solidFill>
            <a:round/>
            <a:tailEnd type="triangle" w="med" len="med"/>
          </a:ln>
        </p:spPr>
        <p:txBody>
          <a:bodyPr/>
          <a:lstStyle/>
          <a:p>
            <a:endParaRPr lang="en-US"/>
          </a:p>
        </p:txBody>
      </p:sp>
      <p:sp>
        <p:nvSpPr>
          <p:cNvPr id="273444" name="Text Box 36"/>
          <p:cNvSpPr txBox="1">
            <a:spLocks noChangeAspect="1" noChangeArrowheads="1"/>
          </p:cNvSpPr>
          <p:nvPr/>
        </p:nvSpPr>
        <p:spPr bwMode="auto">
          <a:xfrm>
            <a:off x="6143625" y="3892673"/>
            <a:ext cx="581025" cy="290512"/>
          </a:xfrm>
          <a:prstGeom prst="rect">
            <a:avLst/>
          </a:prstGeom>
          <a:noFill/>
          <a:ln w="9525">
            <a:noFill/>
            <a:miter lim="800000"/>
          </a:ln>
        </p:spPr>
        <p:txBody>
          <a:bodyPr/>
          <a:lstStyle/>
          <a:p>
            <a:pPr algn="ctr"/>
            <a:r>
              <a:rPr lang="en-US">
                <a:solidFill>
                  <a:schemeClr val="accent5">
                    <a:lumMod val="75000"/>
                  </a:schemeClr>
                </a:solidFill>
                <a:latin typeface="Arial" pitchFamily="34" charset="0"/>
                <a:cs typeface="Arial" pitchFamily="34" charset="0"/>
              </a:rPr>
              <a:t>80%</a:t>
            </a:r>
          </a:p>
        </p:txBody>
      </p:sp>
      <p:sp>
        <p:nvSpPr>
          <p:cNvPr id="273445" name="Line 37"/>
          <p:cNvSpPr>
            <a:spLocks noChangeAspect="1" noChangeShapeType="1"/>
          </p:cNvSpPr>
          <p:nvPr/>
        </p:nvSpPr>
        <p:spPr bwMode="auto">
          <a:xfrm flipH="1">
            <a:off x="5273675" y="4616573"/>
            <a:ext cx="0" cy="434975"/>
          </a:xfrm>
          <a:prstGeom prst="line">
            <a:avLst/>
          </a:prstGeom>
          <a:noFill/>
          <a:ln w="9525">
            <a:solidFill>
              <a:schemeClr val="tx1"/>
            </a:solidFill>
            <a:round/>
          </a:ln>
        </p:spPr>
        <p:txBody>
          <a:bodyPr/>
          <a:lstStyle/>
          <a:p>
            <a:endParaRPr lang="en-US"/>
          </a:p>
        </p:txBody>
      </p:sp>
      <p:sp>
        <p:nvSpPr>
          <p:cNvPr id="273447" name="Text Box 39"/>
          <p:cNvSpPr txBox="1">
            <a:spLocks noChangeArrowheads="1"/>
          </p:cNvSpPr>
          <p:nvPr/>
        </p:nvSpPr>
        <p:spPr bwMode="auto">
          <a:xfrm>
            <a:off x="1658939" y="3466756"/>
            <a:ext cx="5489575" cy="523220"/>
          </a:xfrm>
          <a:prstGeom prst="rect">
            <a:avLst/>
          </a:prstGeom>
          <a:noFill/>
          <a:ln w="9525" algn="ctr">
            <a:noFill/>
            <a:miter lim="800000"/>
          </a:ln>
          <a:effectLst/>
        </p:spPr>
        <p:txBody>
          <a:bodyPr wrap="square">
            <a:spAutoFit/>
          </a:bodyPr>
          <a:lstStyle/>
          <a:p>
            <a:pPr algn="ctr">
              <a:spcBef>
                <a:spcPct val="50000"/>
              </a:spcBef>
            </a:pPr>
            <a:r>
              <a:rPr lang="en-US" sz="1400">
                <a:solidFill>
                  <a:schemeClr val="accent5">
                    <a:lumMod val="75000"/>
                  </a:schemeClr>
                </a:solidFill>
                <a:latin typeface="Arial" pitchFamily="34" charset="0"/>
                <a:cs typeface="Arial" pitchFamily="34" charset="0"/>
              </a:rPr>
              <a:t>Conversion of Target QSub to SMLLC Followed by Sale of Less Than 100% of Membership Interests</a:t>
            </a:r>
          </a:p>
        </p:txBody>
      </p:sp>
      <p:sp>
        <p:nvSpPr>
          <p:cNvPr id="273449" name="Oval 41"/>
          <p:cNvSpPr>
            <a:spLocks noChangeArrowheads="1"/>
          </p:cNvSpPr>
          <p:nvPr/>
        </p:nvSpPr>
        <p:spPr bwMode="auto">
          <a:xfrm>
            <a:off x="4781550" y="1574923"/>
            <a:ext cx="1371600" cy="685800"/>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Newco S</a:t>
            </a:r>
          </a:p>
        </p:txBody>
      </p:sp>
      <p:sp>
        <p:nvSpPr>
          <p:cNvPr id="273450" name="Oval 42"/>
          <p:cNvSpPr>
            <a:spLocks noChangeArrowheads="1"/>
          </p:cNvSpPr>
          <p:nvPr/>
        </p:nvSpPr>
        <p:spPr bwMode="auto">
          <a:xfrm>
            <a:off x="6858000" y="4018085"/>
            <a:ext cx="1371600" cy="685800"/>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pitchFamily="34" charset="0"/>
                <a:cs typeface="Arial" pitchFamily="34" charset="0"/>
              </a:rPr>
              <a:t>Buyer</a:t>
            </a:r>
          </a:p>
        </p:txBody>
      </p:sp>
      <p:sp>
        <p:nvSpPr>
          <p:cNvPr id="273451" name="AutoShape 43"/>
          <p:cNvSpPr>
            <a:spLocks noChangeArrowheads="1"/>
          </p:cNvSpPr>
          <p:nvPr/>
        </p:nvSpPr>
        <p:spPr bwMode="auto">
          <a:xfrm>
            <a:off x="2819400" y="5008685"/>
            <a:ext cx="1143000" cy="914400"/>
          </a:xfrm>
          <a:prstGeom prst="triangle">
            <a:avLst>
              <a:gd name="adj" fmla="val 50000"/>
            </a:avLst>
          </a:prstGeom>
          <a:solidFill>
            <a:srgbClr val="FFFFEF"/>
          </a:solidFill>
          <a:ln w="9525" algn="ctr">
            <a:solidFill>
              <a:srgbClr val="000000"/>
            </a:solidFill>
            <a:prstDash val="dash"/>
            <a:miter lim="800000"/>
          </a:ln>
          <a:effectLst/>
        </p:spPr>
        <p:txBody>
          <a:bodyPr wrap="none" anchor="ctr"/>
          <a:lstStyle/>
          <a:p>
            <a:pPr algn="ctr"/>
            <a:r>
              <a:rPr lang="en-US">
                <a:solidFill>
                  <a:schemeClr val="accent5">
                    <a:lumMod val="75000"/>
                  </a:schemeClr>
                </a:solidFill>
                <a:latin typeface="Arial" pitchFamily="34" charset="0"/>
                <a:cs typeface="Arial" pitchFamily="34" charset="0"/>
              </a:rPr>
              <a:t>SMLLC</a:t>
            </a:r>
            <a:endParaRPr lang="en-US" b="0">
              <a:solidFill>
                <a:schemeClr val="accent5">
                  <a:lumMod val="75000"/>
                </a:schemeClr>
              </a:solidFill>
              <a:latin typeface="Arial" pitchFamily="34" charset="0"/>
              <a:cs typeface="Arial" pitchFamily="34" charset="0"/>
            </a:endParaRPr>
          </a:p>
        </p:txBody>
      </p:sp>
      <p:sp>
        <p:nvSpPr>
          <p:cNvPr id="273452" name="AutoShape 44"/>
          <p:cNvSpPr>
            <a:spLocks noChangeArrowheads="1"/>
          </p:cNvSpPr>
          <p:nvPr/>
        </p:nvSpPr>
        <p:spPr bwMode="auto">
          <a:xfrm>
            <a:off x="4724400" y="5008685"/>
            <a:ext cx="1143000" cy="914400"/>
          </a:xfrm>
          <a:prstGeom prst="triangle">
            <a:avLst>
              <a:gd name="adj" fmla="val 50000"/>
            </a:avLst>
          </a:prstGeom>
          <a:solidFill>
            <a:srgbClr val="FFFFEF"/>
          </a:solidFill>
          <a:ln w="9525" algn="ctr">
            <a:solidFill>
              <a:srgbClr val="000000"/>
            </a:solidFill>
            <a:prstDash val="dash"/>
            <a:miter lim="800000"/>
          </a:ln>
          <a:effectLst/>
        </p:spPr>
        <p:txBody>
          <a:bodyPr wrap="none" anchor="ctr"/>
          <a:lstStyle/>
          <a:p>
            <a:pPr algn="ctr"/>
            <a:r>
              <a:rPr lang="en-US">
                <a:solidFill>
                  <a:schemeClr val="accent5">
                    <a:lumMod val="75000"/>
                  </a:schemeClr>
                </a:solidFill>
                <a:latin typeface="Arial" pitchFamily="34" charset="0"/>
                <a:cs typeface="Arial" pitchFamily="34" charset="0"/>
              </a:rPr>
              <a:t>SMLLC</a:t>
            </a:r>
            <a:endParaRPr lang="en-US" b="0">
              <a:solidFill>
                <a:schemeClr val="accent5">
                  <a:lumMod val="75000"/>
                </a:schemeClr>
              </a:solidFill>
              <a:latin typeface="Arial" pitchFamily="34" charset="0"/>
              <a:cs typeface="Arial" pitchFamily="34" charset="0"/>
            </a:endParaRPr>
          </a:p>
        </p:txBody>
      </p:sp>
      <p:sp>
        <p:nvSpPr>
          <p:cNvPr id="33" name="Line 20"/>
          <p:cNvSpPr>
            <a:spLocks noChangeAspect="1" noChangeShapeType="1"/>
          </p:cNvSpPr>
          <p:nvPr/>
        </p:nvSpPr>
        <p:spPr bwMode="auto">
          <a:xfrm flipH="1">
            <a:off x="5486400" y="2265485"/>
            <a:ext cx="0" cy="447780"/>
          </a:xfrm>
          <a:prstGeom prst="line">
            <a:avLst/>
          </a:prstGeom>
          <a:noFill/>
          <a:ln w="9525">
            <a:solidFill>
              <a:schemeClr val="tx1"/>
            </a:solidFill>
            <a:round/>
          </a:ln>
        </p:spPr>
        <p:txBody>
          <a:bodyPr/>
          <a:lstStyle/>
          <a:p>
            <a:endParaRPr lang="en-US"/>
          </a:p>
        </p:txBody>
      </p:sp>
      <p:sp>
        <p:nvSpPr>
          <p:cNvPr id="36" name="AutoShape 44"/>
          <p:cNvSpPr>
            <a:spLocks noChangeArrowheads="1"/>
          </p:cNvSpPr>
          <p:nvPr/>
        </p:nvSpPr>
        <p:spPr bwMode="auto">
          <a:xfrm>
            <a:off x="6705600" y="5084885"/>
            <a:ext cx="1371600" cy="762000"/>
          </a:xfrm>
          <a:prstGeom prst="triangle">
            <a:avLst>
              <a:gd name="adj" fmla="val 55660"/>
            </a:avLst>
          </a:prstGeom>
          <a:solidFill>
            <a:srgbClr val="FFFFEF"/>
          </a:solidFill>
          <a:ln w="9525" algn="ctr">
            <a:solidFill>
              <a:srgbClr val="000000"/>
            </a:solidFill>
            <a:prstDash val="dash"/>
            <a:miter lim="800000"/>
          </a:ln>
          <a:effectLst/>
        </p:spPr>
        <p:txBody>
          <a:bodyPr wrap="none" anchor="ctr"/>
          <a:lstStyle/>
          <a:p>
            <a:pPr algn="ctr"/>
            <a:r>
              <a:rPr lang="en-US">
                <a:solidFill>
                  <a:schemeClr val="accent5">
                    <a:lumMod val="75000"/>
                  </a:schemeClr>
                </a:solidFill>
                <a:latin typeface="Arial" pitchFamily="34" charset="0"/>
                <a:cs typeface="Arial" pitchFamily="34" charset="0"/>
              </a:rPr>
              <a:t>Partnership</a:t>
            </a:r>
            <a:endParaRPr lang="en-US" b="0">
              <a:solidFill>
                <a:schemeClr val="accent5">
                  <a:lumMod val="75000"/>
                </a:schemeClr>
              </a:solidFill>
              <a:latin typeface="Arial" pitchFamily="34" charset="0"/>
              <a:cs typeface="Arial" pitchFamily="34" charset="0"/>
            </a:endParaRPr>
          </a:p>
        </p:txBody>
      </p:sp>
      <p:sp>
        <p:nvSpPr>
          <p:cNvPr id="37" name="Line 28"/>
          <p:cNvSpPr>
            <a:spLocks noChangeAspect="1" noChangeShapeType="1"/>
          </p:cNvSpPr>
          <p:nvPr/>
        </p:nvSpPr>
        <p:spPr bwMode="auto">
          <a:xfrm>
            <a:off x="5867400" y="4627685"/>
            <a:ext cx="1219200" cy="813294"/>
          </a:xfrm>
          <a:prstGeom prst="line">
            <a:avLst/>
          </a:prstGeom>
          <a:noFill/>
          <a:ln w="9525">
            <a:solidFill>
              <a:schemeClr val="tx1"/>
            </a:solidFill>
            <a:round/>
          </a:ln>
        </p:spPr>
        <p:txBody>
          <a:bodyPr/>
          <a:lstStyle/>
          <a:p>
            <a:endParaRPr lang="en-US"/>
          </a:p>
        </p:txBody>
      </p:sp>
      <p:sp>
        <p:nvSpPr>
          <p:cNvPr id="38" name="Line 20"/>
          <p:cNvSpPr>
            <a:spLocks noChangeAspect="1" noChangeShapeType="1"/>
          </p:cNvSpPr>
          <p:nvPr/>
        </p:nvSpPr>
        <p:spPr bwMode="auto">
          <a:xfrm flipH="1">
            <a:off x="7467600" y="4703885"/>
            <a:ext cx="0" cy="381000"/>
          </a:xfrm>
          <a:prstGeom prst="line">
            <a:avLst/>
          </a:prstGeom>
          <a:noFill/>
          <a:ln w="9525">
            <a:solidFill>
              <a:schemeClr val="tx1"/>
            </a:solidFill>
            <a:round/>
          </a:ln>
        </p:spPr>
        <p:txBody>
          <a:bodyPr/>
          <a:lstStyle/>
          <a:p>
            <a:endParaRPr lang="en-US"/>
          </a:p>
        </p:txBody>
      </p:sp>
      <p:sp>
        <p:nvSpPr>
          <p:cNvPr id="2" name="Slide Number Placeholder 1"/>
          <p:cNvSpPr>
            <a:spLocks noGrp="1"/>
          </p:cNvSpPr>
          <p:nvPr>
            <p:ph type="sldNum" sz="quarter" idx="12"/>
          </p:nvPr>
        </p:nvSpPr>
        <p:spPr/>
        <p:txBody>
          <a:bodyPr/>
          <a:lstStyle/>
          <a:p>
            <a:pPr>
              <a:defRPr/>
            </a:pPr>
            <a:fld id="{E2D1B1DA-5660-41BF-914E-3C6F76670746}" type="slidenum">
              <a:rPr lang="en-US" smtClean="0"/>
              <a:pPr>
                <a:defRPr/>
              </a:pPr>
              <a:t>89</a:t>
            </a:fld>
            <a:endParaRPr lang="en-US"/>
          </a:p>
        </p:txBody>
      </p:sp>
      <p:sp>
        <p:nvSpPr>
          <p:cNvPr id="40" name="Rectangle 2"/>
          <p:cNvSpPr txBox="1">
            <a:spLocks noChangeArrowheads="1"/>
          </p:cNvSpPr>
          <p:nvPr/>
        </p:nvSpPr>
        <p:spPr>
          <a:xfrm>
            <a:off x="373224" y="76034"/>
            <a:ext cx="8621486" cy="881449"/>
          </a:xfrm>
          <a:prstGeom prst="rect">
            <a:avLst/>
          </a:prstGeom>
        </p:spPr>
        <p:txBody>
          <a:bodyPr vert="horz" lIns="0" tIns="0" rIns="0" bIns="0" rtlCol="0" anchor="ctr" anchorCtr="0">
            <a:noAutofit/>
          </a:bodyPr>
          <a:lstStyle>
            <a:lvl1pPr algn="l" defTabSz="914400" rtl="0" eaLnBrk="1" latinLnBrk="0" hangingPunct="1">
              <a:spcBef>
                <a:spcPct val="0"/>
              </a:spcBef>
              <a:buNone/>
              <a:defRPr sz="2500" kern="1200">
                <a:solidFill>
                  <a:schemeClr val="bg1"/>
                </a:solidFill>
                <a:latin typeface="Century" pitchFamily="18" charset="0"/>
                <a:ea typeface="+mj-ea"/>
                <a:cs typeface="Aparajita" pitchFamily="34" charset="0"/>
              </a:defRPr>
            </a:lvl1pPr>
          </a:lstStyle>
          <a:p>
            <a:pPr fontAlgn="auto">
              <a:lnSpc>
                <a:spcPts val="2000"/>
              </a:lnSpc>
              <a:spcAft>
                <a:spcPct val="0"/>
              </a:spcAft>
            </a:pPr>
            <a:r>
              <a:rPr lang="en-US" sz="1900" b="1" kern="0" dirty="0"/>
              <a:t>Case Study VII - Tax Free Rollover - Transfer of S Corporation Shares of Target to New S Corporation (F Reorg) and Conversion of Target to LLC, Followed by Sale of Less </a:t>
            </a:r>
            <a:r>
              <a:rPr lang="en-US" sz="1900" kern="0" dirty="0"/>
              <a:t>Than 100% of </a:t>
            </a:r>
            <a:r>
              <a:rPr lang="en-US" sz="1900" b="1" kern="0" dirty="0"/>
              <a:t>Membership Interests and Retention or Rollover of Remaining Equity </a:t>
            </a:r>
          </a:p>
        </p:txBody>
      </p:sp>
      <p:sp>
        <p:nvSpPr>
          <p:cNvPr id="41" name="Rectangle 40"/>
          <p:cNvSpPr/>
          <p:nvPr/>
        </p:nvSpPr>
        <p:spPr>
          <a:xfrm>
            <a:off x="1935163" y="1118051"/>
            <a:ext cx="4973216" cy="523220"/>
          </a:xfrm>
          <a:prstGeom prst="rect">
            <a:avLst/>
          </a:prstGeom>
        </p:spPr>
        <p:txBody>
          <a:bodyPr wrap="square">
            <a:spAutoFit/>
          </a:bodyPr>
          <a:lstStyle/>
          <a:p>
            <a:pPr algn="ctr"/>
            <a:r>
              <a:rPr lang="en-US" sz="1400">
                <a:solidFill>
                  <a:schemeClr val="accent5">
                    <a:lumMod val="75000"/>
                  </a:schemeClr>
                </a:solidFill>
                <a:latin typeface="Arial"/>
              </a:rPr>
              <a:t>Transfer of 100% of Shares of Target S Corp to Newco </a:t>
            </a:r>
            <a:br>
              <a:rPr lang="en-US" sz="1400">
                <a:solidFill>
                  <a:schemeClr val="accent5">
                    <a:lumMod val="75000"/>
                  </a:schemeClr>
                </a:solidFill>
                <a:latin typeface="Arial"/>
              </a:rPr>
            </a:br>
            <a:r>
              <a:rPr lang="en-US" sz="1400">
                <a:solidFill>
                  <a:schemeClr val="accent5">
                    <a:lumMod val="75000"/>
                  </a:schemeClr>
                </a:solidFill>
                <a:latin typeface="Arial"/>
              </a:rPr>
              <a:t>(F Reorg)</a:t>
            </a:r>
          </a:p>
        </p:txBody>
      </p:sp>
      <p:sp>
        <p:nvSpPr>
          <p:cNvPr id="42" name="Text Box 36"/>
          <p:cNvSpPr txBox="1">
            <a:spLocks noChangeAspect="1" noChangeArrowheads="1"/>
          </p:cNvSpPr>
          <p:nvPr/>
        </p:nvSpPr>
        <p:spPr bwMode="auto">
          <a:xfrm>
            <a:off x="5934075" y="5172991"/>
            <a:ext cx="495300" cy="197644"/>
          </a:xfrm>
          <a:prstGeom prst="rect">
            <a:avLst/>
          </a:prstGeom>
          <a:noFill/>
          <a:ln w="9525">
            <a:noFill/>
            <a:miter lim="800000"/>
          </a:ln>
        </p:spPr>
        <p:txBody>
          <a:bodyPr/>
          <a:lstStyle/>
          <a:p>
            <a:pPr algn="ctr"/>
            <a:r>
              <a:rPr lang="en-US">
                <a:solidFill>
                  <a:schemeClr val="accent5">
                    <a:lumMod val="75000"/>
                  </a:schemeClr>
                </a:solidFill>
                <a:latin typeface="Arial" pitchFamily="34" charset="0"/>
                <a:cs typeface="Arial" pitchFamily="34" charset="0"/>
              </a:rPr>
              <a:t>20%</a:t>
            </a:r>
          </a:p>
        </p:txBody>
      </p:sp>
      <p:sp>
        <p:nvSpPr>
          <p:cNvPr id="43" name="Text Box 36"/>
          <p:cNvSpPr txBox="1">
            <a:spLocks noChangeAspect="1" noChangeArrowheads="1"/>
          </p:cNvSpPr>
          <p:nvPr/>
        </p:nvSpPr>
        <p:spPr bwMode="auto">
          <a:xfrm>
            <a:off x="7453679" y="4882479"/>
            <a:ext cx="581025" cy="290512"/>
          </a:xfrm>
          <a:prstGeom prst="rect">
            <a:avLst/>
          </a:prstGeom>
          <a:noFill/>
          <a:ln w="9525">
            <a:noFill/>
            <a:miter lim="800000"/>
          </a:ln>
        </p:spPr>
        <p:txBody>
          <a:bodyPr/>
          <a:lstStyle/>
          <a:p>
            <a:pPr algn="ctr"/>
            <a:r>
              <a:rPr lang="en-US">
                <a:solidFill>
                  <a:schemeClr val="accent5">
                    <a:lumMod val="75000"/>
                  </a:schemeClr>
                </a:solidFill>
                <a:latin typeface="Arial" pitchFamily="34" charset="0"/>
                <a:cs typeface="Arial" pitchFamily="34" charset="0"/>
              </a:rPr>
              <a:t>80%</a:t>
            </a:r>
          </a:p>
        </p:txBody>
      </p:sp>
    </p:spTree>
    <p:extLst>
      <p:ext uri="{BB962C8B-B14F-4D97-AF65-F5344CB8AC3E}">
        <p14:creationId xmlns:p14="http://schemas.microsoft.com/office/powerpoint/2010/main" val="2833779056"/>
      </p:ext>
    </p:extLst>
  </p:cSld>
  <p:clrMapOvr>
    <a:masterClrMapping/>
  </p:clrMapOvr>
  <p:transition spd="med">
    <p:pull dir="l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393" y="247650"/>
            <a:ext cx="8035212" cy="1066800"/>
          </a:xfrm>
        </p:spPr>
        <p:txBody>
          <a:bodyPr/>
          <a:lstStyle/>
          <a:p>
            <a:r>
              <a:rPr lang="en-US" sz="2400" dirty="0"/>
              <a:t>POLLING QUESTION #1 </a:t>
            </a:r>
            <a:br>
              <a:rPr lang="en-US" sz="2400" dirty="0"/>
            </a:br>
            <a:endParaRPr lang="en-US" sz="2400" b="1" dirty="0"/>
          </a:p>
        </p:txBody>
      </p:sp>
      <p:sp>
        <p:nvSpPr>
          <p:cNvPr id="3" name="Content Placeholder 2"/>
          <p:cNvSpPr>
            <a:spLocks noGrp="1"/>
          </p:cNvSpPr>
          <p:nvPr>
            <p:ph idx="1"/>
          </p:nvPr>
        </p:nvSpPr>
        <p:spPr/>
        <p:txBody>
          <a:bodyPr/>
          <a:lstStyle/>
          <a:p>
            <a:pPr marL="0" indent="-1587">
              <a:lnSpc>
                <a:spcPct val="80000"/>
              </a:lnSpc>
              <a:buNone/>
            </a:pPr>
            <a:r>
              <a:rPr lang="en-US" sz="2800" b="1" dirty="0">
                <a:solidFill>
                  <a:srgbClr val="FF0000"/>
                </a:solidFill>
              </a:rPr>
              <a:t>What is the best flavor of ice cream?</a:t>
            </a:r>
          </a:p>
          <a:p>
            <a:pPr marL="0" indent="-1587">
              <a:lnSpc>
                <a:spcPct val="80000"/>
              </a:lnSpc>
              <a:spcAft>
                <a:spcPts val="0"/>
              </a:spcAft>
              <a:buNone/>
            </a:pPr>
            <a:endParaRPr lang="en-US" sz="2400" dirty="0">
              <a:solidFill>
                <a:srgbClr val="FF0000"/>
              </a:solidFill>
            </a:endParaRPr>
          </a:p>
          <a:p>
            <a:pPr marL="512763" indent="-514350">
              <a:lnSpc>
                <a:spcPct val="80000"/>
              </a:lnSpc>
              <a:buFont typeface="+mj-lt"/>
              <a:buAutoNum type="alphaUcPeriod"/>
            </a:pPr>
            <a:r>
              <a:rPr lang="en-US" sz="2800" dirty="0">
                <a:solidFill>
                  <a:srgbClr val="FF0000"/>
                </a:solidFill>
              </a:rPr>
              <a:t>Chocolate</a:t>
            </a:r>
          </a:p>
          <a:p>
            <a:pPr marL="512763" indent="-514350">
              <a:lnSpc>
                <a:spcPct val="80000"/>
              </a:lnSpc>
              <a:buFont typeface="+mj-lt"/>
              <a:buAutoNum type="alphaUcPeriod"/>
            </a:pPr>
            <a:r>
              <a:rPr lang="en-US" sz="2800" dirty="0">
                <a:solidFill>
                  <a:srgbClr val="FF0000"/>
                </a:solidFill>
              </a:rPr>
              <a:t>Vanilla</a:t>
            </a:r>
          </a:p>
          <a:p>
            <a:pPr marL="512763" indent="-514350">
              <a:lnSpc>
                <a:spcPct val="80000"/>
              </a:lnSpc>
              <a:buFont typeface="+mj-lt"/>
              <a:buAutoNum type="alphaUcPeriod"/>
            </a:pPr>
            <a:r>
              <a:rPr lang="en-US" sz="2800" dirty="0">
                <a:solidFill>
                  <a:srgbClr val="FF0000"/>
                </a:solidFill>
              </a:rPr>
              <a:t>Strawberry</a:t>
            </a:r>
          </a:p>
          <a:p>
            <a:pPr marL="0" indent="-1587">
              <a:lnSpc>
                <a:spcPct val="80000"/>
              </a:lnSpc>
              <a:buNone/>
            </a:pPr>
            <a:endParaRPr lang="en-US" sz="1800" dirty="0"/>
          </a:p>
          <a:p>
            <a:pPr marL="0" indent="-1587">
              <a:lnSpc>
                <a:spcPct val="80000"/>
              </a:lnSpc>
              <a:buNone/>
            </a:pPr>
            <a:r>
              <a:rPr lang="en-US" sz="2400" dirty="0"/>
              <a:t>For those seeking </a:t>
            </a:r>
            <a:r>
              <a:rPr lang="en-US" sz="2400" b="1" dirty="0"/>
              <a:t>NYS CLE credit </a:t>
            </a:r>
            <a:r>
              <a:rPr lang="en-US" sz="2400" dirty="0"/>
              <a:t>the code is </a:t>
            </a:r>
            <a:r>
              <a:rPr lang="en-US" sz="2400" b="1" dirty="0"/>
              <a:t>D2D6VP.</a:t>
            </a:r>
            <a:r>
              <a:rPr lang="en-US" sz="2400" dirty="0"/>
              <a:t> Please record all attendance verification codes announced during the program. Record the codes on the affirmation form available on the CLE Board website at: </a:t>
            </a:r>
            <a:r>
              <a:rPr lang="en-US" sz="2400" u="sng" dirty="0">
                <a:hlinkClick r:id="rId3"/>
              </a:rPr>
              <a:t>http://ww2.nycourts.gov/attorneys/cle/affirmation_sample.pdf</a:t>
            </a:r>
            <a:r>
              <a:rPr lang="en-US" sz="2400" dirty="0"/>
              <a:t> and email the form to </a:t>
            </a:r>
            <a:r>
              <a:rPr lang="en-US" sz="2400" u="sng" dirty="0">
                <a:hlinkClick r:id="rId4"/>
              </a:rPr>
              <a:t>sps.tax@nyu.edu</a:t>
            </a:r>
            <a:r>
              <a:rPr lang="en-US" sz="2400" dirty="0"/>
              <a:t>. For all other CLE inquires please email </a:t>
            </a:r>
            <a:r>
              <a:rPr lang="en-US" sz="2400" u="sng" dirty="0">
                <a:hlinkClick r:id="rId4"/>
              </a:rPr>
              <a:t>sps.tax@nyu.edu</a:t>
            </a:r>
            <a:endParaRPr lang="en-US" sz="2400" dirty="0"/>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344488"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9</a:t>
            </a:fld>
            <a:endParaRPr lang="en-US">
              <a:latin typeface="Arial" pitchFamily="34" charset="0"/>
              <a:cs typeface="Arial" pitchFamily="34" charset="0"/>
            </a:endParaRPr>
          </a:p>
        </p:txBody>
      </p:sp>
    </p:spTree>
    <p:extLst>
      <p:ext uri="{BB962C8B-B14F-4D97-AF65-F5344CB8AC3E}">
        <p14:creationId xmlns:p14="http://schemas.microsoft.com/office/powerpoint/2010/main" val="2840443464"/>
      </p:ext>
    </p:extLst>
  </p:cSld>
  <p:clrMapOvr>
    <a:masterClrMapping/>
  </p:clrMapOvr>
  <p:transition spd="med">
    <p:pull dir="lu"/>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150" y="0"/>
            <a:ext cx="8137849" cy="1066800"/>
          </a:xfrm>
        </p:spPr>
        <p:txBody>
          <a:bodyPr/>
          <a:lstStyle/>
          <a:p>
            <a:r>
              <a:rPr lang="en-US" sz="2700" b="1"/>
              <a:t>Corporate Acquisitions and Dispositions – Basic Structures </a:t>
            </a:r>
          </a:p>
        </p:txBody>
      </p:sp>
      <p:sp>
        <p:nvSpPr>
          <p:cNvPr id="3" name="Content Placeholder 2"/>
          <p:cNvSpPr>
            <a:spLocks noGrp="1"/>
          </p:cNvSpPr>
          <p:nvPr>
            <p:ph idx="1"/>
          </p:nvPr>
        </p:nvSpPr>
        <p:spPr/>
        <p:txBody>
          <a:bodyPr/>
          <a:lstStyle/>
          <a:p>
            <a:pPr marL="457200" lvl="1" indent="0">
              <a:spcBef>
                <a:spcPts val="1200"/>
              </a:spcBef>
              <a:spcAft>
                <a:spcPts val="1800"/>
              </a:spcAft>
              <a:buClr>
                <a:schemeClr val="accent5">
                  <a:lumMod val="75000"/>
                </a:schemeClr>
              </a:buClr>
              <a:buNone/>
            </a:pPr>
            <a:endParaRPr lang="en-US" sz="2400" b="1" dirty="0">
              <a:solidFill>
                <a:schemeClr val="accent5">
                  <a:lumMod val="75000"/>
                </a:schemeClr>
              </a:solidFill>
            </a:endParaRPr>
          </a:p>
          <a:p>
            <a:pPr marL="233363" lvl="1" indent="0">
              <a:spcBef>
                <a:spcPts val="1200"/>
              </a:spcBef>
              <a:spcAft>
                <a:spcPts val="1800"/>
              </a:spcAft>
              <a:buClr>
                <a:schemeClr val="accent5">
                  <a:lumMod val="75000"/>
                </a:schemeClr>
              </a:buClr>
              <a:buNone/>
            </a:pPr>
            <a:endParaRPr lang="en-US" sz="2800" b="1" dirty="0">
              <a:solidFill>
                <a:schemeClr val="accent5">
                  <a:lumMod val="75000"/>
                </a:schemeClr>
              </a:solidFill>
            </a:endParaRPr>
          </a:p>
          <a:p>
            <a:pPr marL="233363" lvl="1" indent="0">
              <a:spcBef>
                <a:spcPts val="1200"/>
              </a:spcBef>
              <a:spcAft>
                <a:spcPts val="1800"/>
              </a:spcAft>
              <a:buClr>
                <a:schemeClr val="accent5">
                  <a:lumMod val="75000"/>
                </a:schemeClr>
              </a:buClr>
              <a:buNone/>
            </a:pPr>
            <a:r>
              <a:rPr lang="en-US" sz="2800" b="1" dirty="0">
                <a:solidFill>
                  <a:schemeClr val="accent5">
                    <a:lumMod val="75000"/>
                  </a:schemeClr>
                </a:solidFill>
              </a:rPr>
              <a:t>Private Equity Recapitalizations</a:t>
            </a: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90</a:t>
            </a:fld>
            <a:endParaRPr lang="en-US">
              <a:latin typeface="Arial" pitchFamily="34" charset="0"/>
              <a:cs typeface="Arial" pitchFamily="34" charset="0"/>
            </a:endParaRPr>
          </a:p>
        </p:txBody>
      </p:sp>
    </p:spTree>
    <p:extLst>
      <p:ext uri="{BB962C8B-B14F-4D97-AF65-F5344CB8AC3E}">
        <p14:creationId xmlns:p14="http://schemas.microsoft.com/office/powerpoint/2010/main" val="3868641193"/>
      </p:ext>
    </p:extLst>
  </p:cSld>
  <p:clrMapOvr>
    <a:masterClrMapping/>
  </p:clrMapOvr>
  <p:transition spd="med">
    <p:pull dir="lu"/>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a:t>Equity Recapitalization with Private Equity Investment in Operating Company</a:t>
            </a:r>
          </a:p>
        </p:txBody>
      </p:sp>
      <p:sp>
        <p:nvSpPr>
          <p:cNvPr id="3" name="Content Placeholder 2"/>
          <p:cNvSpPr>
            <a:spLocks noGrp="1"/>
          </p:cNvSpPr>
          <p:nvPr>
            <p:ph idx="1"/>
          </p:nvPr>
        </p:nvSpPr>
        <p:spPr/>
        <p:txBody>
          <a:bodyPr/>
          <a:lstStyle/>
          <a:p>
            <a:pPr marL="288925" indent="-288925">
              <a:spcBef>
                <a:spcPts val="1200"/>
              </a:spcBef>
              <a:buClr>
                <a:schemeClr val="accent5">
                  <a:lumMod val="75000"/>
                </a:schemeClr>
              </a:buClr>
            </a:pPr>
            <a:r>
              <a:rPr lang="en-US" sz="2200" b="1">
                <a:solidFill>
                  <a:schemeClr val="accent5">
                    <a:lumMod val="75000"/>
                  </a:schemeClr>
                </a:solidFill>
              </a:rPr>
              <a:t>Purpose: funding required by operating company to:</a:t>
            </a:r>
          </a:p>
          <a:p>
            <a:pPr lvl="1">
              <a:spcBef>
                <a:spcPts val="600"/>
              </a:spcBef>
              <a:spcAft>
                <a:spcPts val="1200"/>
              </a:spcAft>
              <a:buClr>
                <a:schemeClr val="accent5">
                  <a:lumMod val="75000"/>
                </a:schemeClr>
              </a:buClr>
            </a:pPr>
            <a:r>
              <a:rPr lang="en-US" sz="2200">
                <a:solidFill>
                  <a:schemeClr val="accent5">
                    <a:lumMod val="75000"/>
                  </a:schemeClr>
                </a:solidFill>
              </a:rPr>
              <a:t>Fuel expansion</a:t>
            </a:r>
          </a:p>
          <a:p>
            <a:pPr lvl="1">
              <a:spcBef>
                <a:spcPts val="600"/>
              </a:spcBef>
              <a:spcAft>
                <a:spcPts val="1200"/>
              </a:spcAft>
              <a:buClr>
                <a:schemeClr val="accent5">
                  <a:lumMod val="75000"/>
                </a:schemeClr>
              </a:buClr>
            </a:pPr>
            <a:r>
              <a:rPr lang="en-US" sz="2200">
                <a:solidFill>
                  <a:schemeClr val="accent5">
                    <a:lumMod val="75000"/>
                  </a:schemeClr>
                </a:solidFill>
              </a:rPr>
              <a:t>Provide equity to support borrowing</a:t>
            </a:r>
          </a:p>
          <a:p>
            <a:pPr lvl="1">
              <a:spcBef>
                <a:spcPts val="600"/>
              </a:spcBef>
              <a:spcAft>
                <a:spcPts val="1200"/>
              </a:spcAft>
              <a:buClr>
                <a:schemeClr val="accent5">
                  <a:lumMod val="75000"/>
                </a:schemeClr>
              </a:buClr>
            </a:pPr>
            <a:r>
              <a:rPr lang="en-US" sz="2200">
                <a:solidFill>
                  <a:schemeClr val="accent5">
                    <a:lumMod val="75000"/>
                  </a:schemeClr>
                </a:solidFill>
              </a:rPr>
              <a:t>Buyout senior or minority shareholders</a:t>
            </a:r>
          </a:p>
          <a:p>
            <a:pPr marL="288925" indent="-288925">
              <a:spcBef>
                <a:spcPts val="600"/>
              </a:spcBef>
              <a:spcAft>
                <a:spcPts val="1200"/>
              </a:spcAft>
              <a:buClr>
                <a:schemeClr val="accent5">
                  <a:lumMod val="75000"/>
                </a:schemeClr>
              </a:buClr>
            </a:pPr>
            <a:r>
              <a:rPr lang="en-US" sz="2200" b="1">
                <a:solidFill>
                  <a:schemeClr val="accent5">
                    <a:lumMod val="75000"/>
                  </a:schemeClr>
                </a:solidFill>
              </a:rPr>
              <a:t>Structure of investment by private equity investor</a:t>
            </a:r>
          </a:p>
          <a:p>
            <a:pPr lvl="1">
              <a:spcBef>
                <a:spcPts val="600"/>
              </a:spcBef>
              <a:spcAft>
                <a:spcPts val="1200"/>
              </a:spcAft>
              <a:buClr>
                <a:schemeClr val="accent5">
                  <a:lumMod val="75000"/>
                </a:schemeClr>
              </a:buClr>
            </a:pPr>
            <a:r>
              <a:rPr lang="en-US" sz="2200">
                <a:solidFill>
                  <a:schemeClr val="accent5">
                    <a:lumMod val="75000"/>
                  </a:schemeClr>
                </a:solidFill>
              </a:rPr>
              <a:t>Subordinated debt</a:t>
            </a:r>
          </a:p>
          <a:p>
            <a:pPr lvl="1">
              <a:spcBef>
                <a:spcPts val="600"/>
              </a:spcBef>
              <a:spcAft>
                <a:spcPts val="1200"/>
              </a:spcAft>
              <a:buClr>
                <a:schemeClr val="accent5">
                  <a:lumMod val="75000"/>
                </a:schemeClr>
              </a:buClr>
            </a:pPr>
            <a:r>
              <a:rPr lang="en-US" sz="2200">
                <a:solidFill>
                  <a:schemeClr val="accent5">
                    <a:lumMod val="75000"/>
                  </a:schemeClr>
                </a:solidFill>
              </a:rPr>
              <a:t>Warrants</a:t>
            </a:r>
          </a:p>
          <a:p>
            <a:pPr lvl="1">
              <a:spcBef>
                <a:spcPts val="600"/>
              </a:spcBef>
              <a:spcAft>
                <a:spcPts val="1200"/>
              </a:spcAft>
              <a:buClr>
                <a:schemeClr val="accent5">
                  <a:lumMod val="75000"/>
                </a:schemeClr>
              </a:buClr>
            </a:pPr>
            <a:r>
              <a:rPr lang="en-US" sz="2200">
                <a:solidFill>
                  <a:schemeClr val="accent5">
                    <a:lumMod val="75000"/>
                  </a:schemeClr>
                </a:solidFill>
              </a:rPr>
              <a:t>Convertible preferred stock</a:t>
            </a:r>
          </a:p>
          <a:p>
            <a:pPr lvl="1">
              <a:spcBef>
                <a:spcPts val="600"/>
              </a:spcBef>
              <a:spcAft>
                <a:spcPts val="1200"/>
              </a:spcAft>
              <a:buClr>
                <a:schemeClr val="accent5">
                  <a:lumMod val="75000"/>
                </a:schemeClr>
              </a:buClr>
            </a:pPr>
            <a:r>
              <a:rPr lang="en-US" sz="2200">
                <a:solidFill>
                  <a:schemeClr val="accent5">
                    <a:lumMod val="75000"/>
                  </a:schemeClr>
                </a:solidFill>
              </a:rPr>
              <a:t>Preferred interest in partnership or LLC</a:t>
            </a:r>
            <a:endParaRPr lang="en-US">
              <a:solidFill>
                <a:schemeClr val="accent5">
                  <a:lumMod val="75000"/>
                </a:schemeClr>
              </a:solidFill>
            </a:endParaRPr>
          </a:p>
        </p:txBody>
      </p:sp>
      <p:sp>
        <p:nvSpPr>
          <p:cNvPr id="4" name="Slide Number Placeholder 3"/>
          <p:cNvSpPr>
            <a:spLocks noGrp="1"/>
          </p:cNvSpPr>
          <p:nvPr>
            <p:ph type="sldNum" sz="quarter" idx="12"/>
          </p:nvPr>
        </p:nvSpPr>
        <p:spPr/>
        <p:txBody>
          <a:bodyPr/>
          <a:lstStyle/>
          <a:p>
            <a:pPr>
              <a:defRPr/>
            </a:pPr>
            <a:fld id="{E2D1B1DA-5660-41BF-914E-3C6F76670746}" type="slidenum">
              <a:rPr lang="en-US" smtClean="0">
                <a:latin typeface="Arial" pitchFamily="34" charset="0"/>
                <a:cs typeface="Arial" pitchFamily="34" charset="0"/>
              </a:rPr>
              <a:pPr>
                <a:defRPr/>
              </a:pPr>
              <a:t>91</a:t>
            </a:fld>
            <a:endParaRPr lang="en-US">
              <a:latin typeface="Arial" pitchFamily="34" charset="0"/>
              <a:cs typeface="Arial" pitchFamily="34" charset="0"/>
            </a:endParaRPr>
          </a:p>
        </p:txBody>
      </p:sp>
    </p:spTree>
    <p:extLst>
      <p:ext uri="{BB962C8B-B14F-4D97-AF65-F5344CB8AC3E}">
        <p14:creationId xmlns:p14="http://schemas.microsoft.com/office/powerpoint/2010/main" val="180616533"/>
      </p:ext>
    </p:extLst>
  </p:cSld>
  <p:clrMapOvr>
    <a:masterClrMapping/>
  </p:clrMapOvr>
  <p:transition spd="med">
    <p:pull dir="lu"/>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6"/>
          <p:cNvSpPr>
            <a:spLocks noChangeShapeType="1"/>
          </p:cNvSpPr>
          <p:nvPr/>
        </p:nvSpPr>
        <p:spPr bwMode="auto">
          <a:xfrm flipH="1">
            <a:off x="5770563" y="3341688"/>
            <a:ext cx="1690687" cy="1508125"/>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17" name="Line 20"/>
          <p:cNvSpPr>
            <a:spLocks noChangeShapeType="1"/>
          </p:cNvSpPr>
          <p:nvPr/>
        </p:nvSpPr>
        <p:spPr bwMode="auto">
          <a:xfrm flipH="1">
            <a:off x="5121275" y="3379788"/>
            <a:ext cx="1998663" cy="838200"/>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6" name="Line 7"/>
          <p:cNvSpPr>
            <a:spLocks noChangeShapeType="1"/>
          </p:cNvSpPr>
          <p:nvPr/>
        </p:nvSpPr>
        <p:spPr bwMode="auto">
          <a:xfrm>
            <a:off x="2381250" y="3292475"/>
            <a:ext cx="1998663" cy="1674813"/>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16" name="Line 19"/>
          <p:cNvSpPr>
            <a:spLocks noChangeShapeType="1"/>
          </p:cNvSpPr>
          <p:nvPr/>
        </p:nvSpPr>
        <p:spPr bwMode="auto">
          <a:xfrm>
            <a:off x="2814638" y="3371850"/>
            <a:ext cx="2306637" cy="838200"/>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2" name="Title 1"/>
          <p:cNvSpPr>
            <a:spLocks noGrp="1"/>
          </p:cNvSpPr>
          <p:nvPr>
            <p:ph type="title"/>
          </p:nvPr>
        </p:nvSpPr>
        <p:spPr/>
        <p:txBody>
          <a:bodyPr/>
          <a:lstStyle/>
          <a:p>
            <a:r>
              <a:rPr lang="en-US" sz="2300" b="1"/>
              <a:t>Case Study VIII-  Equity Recapitalization of S Corporation By Issuing Minority Interest in Operating Business to Private Equity Group under Rev. Rul. 94-43</a:t>
            </a:r>
          </a:p>
        </p:txBody>
      </p:sp>
      <p:sp>
        <p:nvSpPr>
          <p:cNvPr id="3" name="Slide Number Placeholder 2"/>
          <p:cNvSpPr>
            <a:spLocks noGrp="1"/>
          </p:cNvSpPr>
          <p:nvPr>
            <p:ph type="sldNum" sz="quarter" idx="12"/>
          </p:nvPr>
        </p:nvSpPr>
        <p:spPr/>
        <p:txBody>
          <a:bodyPr/>
          <a:lstStyle/>
          <a:p>
            <a:pPr>
              <a:defRPr/>
            </a:pPr>
            <a:fld id="{E2D1B1DA-5660-41BF-914E-3C6F76670746}" type="slidenum">
              <a:rPr lang="en-US" smtClean="0"/>
              <a:pPr>
                <a:defRPr/>
              </a:pPr>
              <a:t>92</a:t>
            </a:fld>
            <a:endParaRPr lang="en-US"/>
          </a:p>
        </p:txBody>
      </p:sp>
      <p:sp>
        <p:nvSpPr>
          <p:cNvPr id="7" name="Line 8"/>
          <p:cNvSpPr>
            <a:spLocks noChangeShapeType="1"/>
          </p:cNvSpPr>
          <p:nvPr/>
        </p:nvSpPr>
        <p:spPr bwMode="auto">
          <a:xfrm flipH="1">
            <a:off x="2814638" y="2027238"/>
            <a:ext cx="0" cy="669925"/>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8" name="Oval 9"/>
          <p:cNvSpPr>
            <a:spLocks noChangeArrowheads="1"/>
          </p:cNvSpPr>
          <p:nvPr/>
        </p:nvSpPr>
        <p:spPr bwMode="auto">
          <a:xfrm>
            <a:off x="1892300" y="1524000"/>
            <a:ext cx="1844675" cy="762000"/>
          </a:xfrm>
          <a:prstGeom prst="ellipse">
            <a:avLst/>
          </a:prstGeom>
          <a:solidFill>
            <a:schemeClr val="bg1"/>
          </a:solidFill>
          <a:ln w="9525">
            <a:solidFill>
              <a:srgbClr val="000000"/>
            </a:solidFill>
            <a:round/>
          </a:ln>
          <a:effectLst>
            <a:outerShdw blurRad="50800" dist="88900" dir="2700000" algn="tl" rotWithShape="0">
              <a:prstClr val="black">
                <a:alpha val="40000"/>
              </a:prstClr>
            </a:outerShdw>
          </a:effectLst>
          <a:scene3d>
            <a:camera prst="orthographicFront"/>
            <a:lightRig rig="threePt" dir="t"/>
          </a:scene3d>
          <a:sp3d>
            <a:bevelT w="0" h="0" prst="angle"/>
          </a:sp3d>
        </p:spPr>
        <p:txBody>
          <a:bodyPr tIns="0" anchor="ctr" anchorCtr="0"/>
          <a:lstStyle/>
          <a:p>
            <a:pPr algn="ctr" eaLnBrk="0" hangingPunct="0"/>
            <a:r>
              <a:rPr lang="en-US" sz="1200" i="0">
                <a:solidFill>
                  <a:schemeClr val="accent5">
                    <a:lumMod val="75000"/>
                  </a:schemeClr>
                </a:solidFill>
                <a:latin typeface="Arial"/>
              </a:rPr>
              <a:t>S Corp Shareholder</a:t>
            </a:r>
          </a:p>
        </p:txBody>
      </p:sp>
      <p:sp>
        <p:nvSpPr>
          <p:cNvPr id="11" name="AutoShape 13"/>
          <p:cNvSpPr>
            <a:spLocks noChangeArrowheads="1"/>
          </p:cNvSpPr>
          <p:nvPr/>
        </p:nvSpPr>
        <p:spPr bwMode="auto">
          <a:xfrm>
            <a:off x="3644900" y="4222750"/>
            <a:ext cx="2971800" cy="1644650"/>
          </a:xfrm>
          <a:prstGeom prst="triangle">
            <a:avLst>
              <a:gd name="adj" fmla="val 50000"/>
            </a:avLst>
          </a:prstGeom>
          <a:solidFill>
            <a:schemeClr val="bg1"/>
          </a:solidFill>
          <a:ln w="9525">
            <a:solidFill>
              <a:srgbClr val="000000"/>
            </a:solidFill>
            <a:miter lim="800000"/>
          </a:ln>
          <a:effectLst>
            <a:outerShdw blurRad="50800" dist="127000" dir="1200000" algn="tl" rotWithShape="0">
              <a:prstClr val="black">
                <a:alpha val="40000"/>
              </a:prstClr>
            </a:outerShdw>
          </a:effectLst>
          <a:scene3d>
            <a:camera prst="orthographicFront"/>
            <a:lightRig rig="threePt" dir="t"/>
          </a:scene3d>
          <a:sp3d>
            <a:bevelT w="0" h="0" prst="angle"/>
          </a:sp3d>
        </p:spPr>
        <p:txBody>
          <a:bodyPr/>
          <a:lstStyle/>
          <a:p>
            <a:pPr algn="ctr" eaLnBrk="0" hangingPunct="0"/>
            <a:r>
              <a:rPr lang="en-US" sz="1200" i="0">
                <a:solidFill>
                  <a:schemeClr val="accent5">
                    <a:lumMod val="75000"/>
                  </a:schemeClr>
                </a:solidFill>
                <a:latin typeface="Arial"/>
              </a:rPr>
              <a:t>Operating Business -Partnership or  LLC</a:t>
            </a:r>
          </a:p>
        </p:txBody>
      </p:sp>
      <p:sp>
        <p:nvSpPr>
          <p:cNvPr id="12" name="Text Box 15"/>
          <p:cNvSpPr txBox="1">
            <a:spLocks noChangeArrowheads="1"/>
          </p:cNvSpPr>
          <p:nvPr/>
        </p:nvSpPr>
        <p:spPr bwMode="auto">
          <a:xfrm>
            <a:off x="3533203" y="4087956"/>
            <a:ext cx="1371600" cy="533400"/>
          </a:xfrm>
          <a:prstGeom prst="rect">
            <a:avLst/>
          </a:prstGeom>
          <a:noFill/>
          <a:ln w="9525">
            <a:noFill/>
            <a:miter lim="800000"/>
          </a:ln>
        </p:spPr>
        <p:txBody>
          <a:bodyPr/>
          <a:lstStyle/>
          <a:p>
            <a:pPr algn="ctr" eaLnBrk="0" hangingPunct="0"/>
            <a:r>
              <a:rPr lang="en-US" sz="1200" i="0">
                <a:solidFill>
                  <a:schemeClr val="accent5">
                    <a:lumMod val="75000"/>
                  </a:schemeClr>
                </a:solidFill>
                <a:latin typeface="Arial"/>
              </a:rPr>
              <a:t>51% </a:t>
            </a:r>
            <a:r>
              <a:rPr lang="en-US" sz="1200">
                <a:solidFill>
                  <a:schemeClr val="accent5">
                    <a:lumMod val="75000"/>
                  </a:schemeClr>
                </a:solidFill>
                <a:latin typeface="Arial"/>
              </a:rPr>
              <a:t>C</a:t>
            </a:r>
            <a:r>
              <a:rPr lang="en-US" sz="1200" i="0">
                <a:solidFill>
                  <a:schemeClr val="accent5">
                    <a:lumMod val="75000"/>
                  </a:schemeClr>
                </a:solidFill>
                <a:latin typeface="Arial"/>
              </a:rPr>
              <a:t>ontrolling  Interest  </a:t>
            </a:r>
            <a:r>
              <a:rPr lang="en-US" sz="1200" b="0" i="0">
                <a:solidFill>
                  <a:schemeClr val="accent5">
                    <a:lumMod val="75000"/>
                  </a:schemeClr>
                </a:solidFill>
                <a:latin typeface="Arial"/>
              </a:rPr>
              <a:t>          </a:t>
            </a:r>
          </a:p>
        </p:txBody>
      </p:sp>
      <p:sp>
        <p:nvSpPr>
          <p:cNvPr id="13" name="Text Box 16"/>
          <p:cNvSpPr txBox="1">
            <a:spLocks noChangeArrowheads="1"/>
          </p:cNvSpPr>
          <p:nvPr/>
        </p:nvSpPr>
        <p:spPr bwMode="auto">
          <a:xfrm>
            <a:off x="4907902" y="3420549"/>
            <a:ext cx="1516095" cy="433388"/>
          </a:xfrm>
          <a:prstGeom prst="rect">
            <a:avLst/>
          </a:prstGeom>
          <a:noFill/>
          <a:ln w="9525">
            <a:noFill/>
            <a:miter lim="800000"/>
          </a:ln>
        </p:spPr>
        <p:txBody>
          <a:bodyPr/>
          <a:lstStyle/>
          <a:p>
            <a:pPr algn="ctr" eaLnBrk="0" hangingPunct="0"/>
            <a:r>
              <a:rPr lang="en-US" sz="1200" i="0">
                <a:solidFill>
                  <a:schemeClr val="accent5">
                    <a:lumMod val="75000"/>
                  </a:schemeClr>
                </a:solidFill>
                <a:latin typeface="Arial"/>
              </a:rPr>
              <a:t>49% or Preferred</a:t>
            </a:r>
          </a:p>
          <a:p>
            <a:pPr algn="ctr" eaLnBrk="0" hangingPunct="0"/>
            <a:r>
              <a:rPr lang="en-US" sz="1200">
                <a:solidFill>
                  <a:schemeClr val="accent5">
                    <a:lumMod val="75000"/>
                  </a:schemeClr>
                </a:solidFill>
                <a:latin typeface="Arial"/>
              </a:rPr>
              <a:t>Interest</a:t>
            </a:r>
            <a:endParaRPr lang="en-US" sz="1200" i="0">
              <a:solidFill>
                <a:schemeClr val="accent5">
                  <a:lumMod val="75000"/>
                </a:schemeClr>
              </a:solidFill>
              <a:latin typeface="Arial"/>
            </a:endParaRPr>
          </a:p>
        </p:txBody>
      </p:sp>
      <p:sp>
        <p:nvSpPr>
          <p:cNvPr id="14" name="Text Box 17"/>
          <p:cNvSpPr txBox="1">
            <a:spLocks noChangeArrowheads="1"/>
          </p:cNvSpPr>
          <p:nvPr/>
        </p:nvSpPr>
        <p:spPr bwMode="auto">
          <a:xfrm>
            <a:off x="6691313" y="3917950"/>
            <a:ext cx="1690687" cy="334963"/>
          </a:xfrm>
          <a:prstGeom prst="rect">
            <a:avLst/>
          </a:prstGeom>
          <a:noFill/>
          <a:ln w="9525">
            <a:noFill/>
            <a:miter lim="800000"/>
          </a:ln>
        </p:spPr>
        <p:txBody>
          <a:bodyPr/>
          <a:lstStyle/>
          <a:p>
            <a:pPr algn="l" eaLnBrk="0" hangingPunct="0"/>
            <a:r>
              <a:rPr lang="en-US" sz="1200" i="0">
                <a:solidFill>
                  <a:schemeClr val="accent5">
                    <a:lumMod val="75000"/>
                  </a:schemeClr>
                </a:solidFill>
                <a:latin typeface="Arial"/>
              </a:rPr>
              <a:t>Cash Infusion</a:t>
            </a:r>
          </a:p>
        </p:txBody>
      </p:sp>
      <p:sp>
        <p:nvSpPr>
          <p:cNvPr id="15" name="Text Box 18"/>
          <p:cNvSpPr txBox="1">
            <a:spLocks noChangeArrowheads="1"/>
          </p:cNvSpPr>
          <p:nvPr/>
        </p:nvSpPr>
        <p:spPr bwMode="auto">
          <a:xfrm>
            <a:off x="2654300" y="4419599"/>
            <a:ext cx="1219200" cy="609601"/>
          </a:xfrm>
          <a:prstGeom prst="rect">
            <a:avLst/>
          </a:prstGeom>
          <a:noFill/>
          <a:ln w="9525">
            <a:noFill/>
            <a:miter lim="800000"/>
          </a:ln>
        </p:spPr>
        <p:txBody>
          <a:bodyPr/>
          <a:lstStyle/>
          <a:p>
            <a:pPr algn="l" eaLnBrk="0" hangingPunct="0"/>
            <a:r>
              <a:rPr lang="en-US" sz="1200" i="0">
                <a:solidFill>
                  <a:schemeClr val="accent5">
                    <a:lumMod val="75000"/>
                  </a:schemeClr>
                </a:solidFill>
                <a:latin typeface="Arial"/>
              </a:rPr>
              <a:t>Transfer</a:t>
            </a:r>
          </a:p>
          <a:p>
            <a:pPr algn="l" eaLnBrk="0" hangingPunct="0"/>
            <a:r>
              <a:rPr lang="en-US" sz="1200" i="0">
                <a:solidFill>
                  <a:schemeClr val="accent5">
                    <a:lumMod val="75000"/>
                  </a:schemeClr>
                </a:solidFill>
                <a:latin typeface="Arial"/>
              </a:rPr>
              <a:t>Operating</a:t>
            </a:r>
          </a:p>
          <a:p>
            <a:pPr algn="l" eaLnBrk="0" hangingPunct="0"/>
            <a:r>
              <a:rPr lang="en-US" sz="1200" i="0">
                <a:solidFill>
                  <a:schemeClr val="accent5">
                    <a:lumMod val="75000"/>
                  </a:schemeClr>
                </a:solidFill>
                <a:latin typeface="Arial"/>
              </a:rPr>
              <a:t>Business</a:t>
            </a:r>
          </a:p>
        </p:txBody>
      </p:sp>
      <p:sp>
        <p:nvSpPr>
          <p:cNvPr id="10" name="Rectangle 11"/>
          <p:cNvSpPr>
            <a:spLocks noChangeArrowheads="1"/>
          </p:cNvSpPr>
          <p:nvPr/>
        </p:nvSpPr>
        <p:spPr bwMode="auto">
          <a:xfrm>
            <a:off x="6197600" y="2697163"/>
            <a:ext cx="1844675" cy="669925"/>
          </a:xfrm>
          <a:prstGeom prst="rect">
            <a:avLst/>
          </a:prstGeom>
          <a:solidFill>
            <a:schemeClr val="bg1"/>
          </a:solidFill>
          <a:ln w="9525">
            <a:solidFill>
              <a:srgbClr val="000000"/>
            </a:solidFill>
            <a:miter lim="800000"/>
          </a:ln>
          <a:effectLst>
            <a:outerShdw blurRad="50800" dist="88900" dir="2700000" algn="tl" rotWithShape="0">
              <a:prstClr val="black">
                <a:alpha val="40000"/>
              </a:prstClr>
            </a:outerShdw>
          </a:effectLst>
          <a:scene3d>
            <a:camera prst="orthographicFront"/>
            <a:lightRig rig="threePt" dir="t"/>
          </a:scene3d>
          <a:sp3d>
            <a:bevelT w="0" h="0" prst="angle"/>
          </a:sp3d>
        </p:spPr>
        <p:txBody>
          <a:bodyPr tIns="45720"/>
          <a:lstStyle/>
          <a:p>
            <a:pPr algn="ctr" eaLnBrk="0" hangingPunct="0"/>
            <a:endParaRPr lang="en-US" sz="800" b="0" i="0">
              <a:solidFill>
                <a:schemeClr val="accent5">
                  <a:lumMod val="75000"/>
                </a:schemeClr>
              </a:solidFill>
              <a:latin typeface="Arial"/>
            </a:endParaRPr>
          </a:p>
          <a:p>
            <a:pPr algn="ctr" eaLnBrk="0" hangingPunct="0"/>
            <a:r>
              <a:rPr lang="en-US" sz="1200" i="0">
                <a:solidFill>
                  <a:schemeClr val="accent5">
                    <a:lumMod val="75000"/>
                  </a:schemeClr>
                </a:solidFill>
                <a:latin typeface="Arial"/>
              </a:rPr>
              <a:t>Private Equity</a:t>
            </a:r>
            <a:br>
              <a:rPr lang="en-US" sz="1200" i="0">
                <a:solidFill>
                  <a:schemeClr val="accent5">
                    <a:lumMod val="75000"/>
                  </a:schemeClr>
                </a:solidFill>
                <a:latin typeface="Arial"/>
              </a:rPr>
            </a:br>
            <a:r>
              <a:rPr lang="en-US" sz="1200" i="0">
                <a:solidFill>
                  <a:schemeClr val="accent5">
                    <a:lumMod val="75000"/>
                  </a:schemeClr>
                </a:solidFill>
                <a:latin typeface="Arial"/>
              </a:rPr>
              <a:t>Group</a:t>
            </a:r>
          </a:p>
        </p:txBody>
      </p:sp>
      <p:sp>
        <p:nvSpPr>
          <p:cNvPr id="9" name="Rectangle 10"/>
          <p:cNvSpPr>
            <a:spLocks noChangeArrowheads="1"/>
          </p:cNvSpPr>
          <p:nvPr/>
        </p:nvSpPr>
        <p:spPr bwMode="auto">
          <a:xfrm>
            <a:off x="1892300" y="2697163"/>
            <a:ext cx="1844675" cy="66992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91440"/>
          <a:lstStyle/>
          <a:p>
            <a:pPr algn="ctr" eaLnBrk="0" hangingPunct="0">
              <a:spcBef>
                <a:spcPts val="600"/>
              </a:spcBef>
            </a:pPr>
            <a:br>
              <a:rPr lang="en-US" sz="800" b="0" i="0">
                <a:solidFill>
                  <a:schemeClr val="accent5">
                    <a:lumMod val="75000"/>
                  </a:schemeClr>
                </a:solidFill>
                <a:latin typeface="Arial"/>
              </a:rPr>
            </a:br>
            <a:r>
              <a:rPr lang="en-US" sz="1200" i="0">
                <a:solidFill>
                  <a:schemeClr val="accent5">
                    <a:lumMod val="75000"/>
                  </a:schemeClr>
                </a:solidFill>
                <a:latin typeface="Arial"/>
              </a:rPr>
              <a:t>S Corp</a:t>
            </a:r>
          </a:p>
        </p:txBody>
      </p:sp>
    </p:spTree>
    <p:extLst>
      <p:ext uri="{BB962C8B-B14F-4D97-AF65-F5344CB8AC3E}">
        <p14:creationId xmlns:p14="http://schemas.microsoft.com/office/powerpoint/2010/main" val="573650284"/>
      </p:ext>
    </p:extLst>
  </p:cSld>
  <p:clrMapOvr>
    <a:masterClrMapping/>
  </p:clrMapOvr>
  <p:transition spd="med">
    <p:pull dir="lu"/>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264" y="2876925"/>
            <a:ext cx="8102600" cy="3074973"/>
          </a:xfrm>
        </p:spPr>
        <p:txBody>
          <a:bodyPr/>
          <a:lstStyle/>
          <a:p>
            <a:pPr>
              <a:lnSpc>
                <a:spcPts val="1400"/>
              </a:lnSpc>
              <a:spcAft>
                <a:spcPct val="0"/>
              </a:spcAft>
            </a:pPr>
            <a:endParaRPr lang="en-US" sz="1400"/>
          </a:p>
          <a:p>
            <a:endParaRPr lang="en-US" sz="1400"/>
          </a:p>
        </p:txBody>
      </p:sp>
      <p:sp>
        <p:nvSpPr>
          <p:cNvPr id="10" name="Slide Number Placeholder 9"/>
          <p:cNvSpPr>
            <a:spLocks noGrp="1"/>
          </p:cNvSpPr>
          <p:nvPr>
            <p:ph type="sldNum" sz="quarter" idx="12"/>
          </p:nvPr>
        </p:nvSpPr>
        <p:spPr/>
        <p:txBody>
          <a:bodyPr/>
          <a:lstStyle/>
          <a:p>
            <a:pPr>
              <a:defRPr/>
            </a:pPr>
            <a:fld id="{E2D1B1DA-5660-41BF-914E-3C6F76670746}" type="slidenum">
              <a:rPr lang="en-US" smtClean="0"/>
              <a:pPr>
                <a:defRPr/>
              </a:pPr>
              <a:t>93</a:t>
            </a:fld>
            <a:endParaRPr lang="en-US"/>
          </a:p>
        </p:txBody>
      </p:sp>
      <p:sp>
        <p:nvSpPr>
          <p:cNvPr id="17" name="Title 1"/>
          <p:cNvSpPr>
            <a:spLocks noGrp="1"/>
          </p:cNvSpPr>
          <p:nvPr>
            <p:ph type="title"/>
          </p:nvPr>
        </p:nvSpPr>
        <p:spPr/>
        <p:txBody>
          <a:bodyPr/>
          <a:lstStyle/>
          <a:p>
            <a:r>
              <a:rPr lang="en-US" sz="2600" b="1">
                <a:latin typeface="Century" pitchFamily="18" charset="0"/>
                <a:cs typeface="Aparajita" pitchFamily="34" charset="0"/>
              </a:rPr>
              <a:t>Equity Recapitalization through Leveraged Purchase of 80 Percent of Operating Business </a:t>
            </a:r>
          </a:p>
        </p:txBody>
      </p:sp>
      <p:grpSp>
        <p:nvGrpSpPr>
          <p:cNvPr id="18" name="Group 27"/>
          <p:cNvGrpSpPr/>
          <p:nvPr/>
        </p:nvGrpSpPr>
        <p:grpSpPr>
          <a:xfrm>
            <a:off x="1130300" y="1564054"/>
            <a:ext cx="6883400" cy="2998421"/>
            <a:chOff x="1203325" y="2082800"/>
            <a:chExt cx="6883400" cy="4272248"/>
          </a:xfrm>
        </p:grpSpPr>
        <p:sp>
          <p:nvSpPr>
            <p:cNvPr id="19" name="Line 6"/>
            <p:cNvSpPr>
              <a:spLocks noChangeShapeType="1"/>
            </p:cNvSpPr>
            <p:nvPr/>
          </p:nvSpPr>
          <p:spPr bwMode="auto">
            <a:xfrm flipV="1">
              <a:off x="3208338" y="2935288"/>
              <a:ext cx="2351087" cy="1192212"/>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20" name="Line 7"/>
            <p:cNvSpPr>
              <a:spLocks noChangeShapeType="1"/>
            </p:cNvSpPr>
            <p:nvPr/>
          </p:nvSpPr>
          <p:spPr bwMode="auto">
            <a:xfrm flipH="1">
              <a:off x="2873375" y="2952750"/>
              <a:ext cx="0" cy="1344613"/>
            </a:xfrm>
            <a:prstGeom prst="line">
              <a:avLst/>
            </a:prstGeom>
            <a:noFill/>
            <a:ln w="9525">
              <a:solidFill>
                <a:schemeClr val="tx1"/>
              </a:solidFill>
              <a:round/>
              <a:headEnd type="triangle" w="med" len="med"/>
            </a:ln>
          </p:spPr>
          <p:txBody>
            <a:bodyPr/>
            <a:lstStyle/>
            <a:p>
              <a:endParaRPr lang="en-US">
                <a:solidFill>
                  <a:schemeClr val="accent5">
                    <a:lumMod val="75000"/>
                  </a:schemeClr>
                </a:solidFill>
              </a:endParaRPr>
            </a:p>
          </p:txBody>
        </p:sp>
        <p:sp>
          <p:nvSpPr>
            <p:cNvPr id="21" name="Line 8"/>
            <p:cNvSpPr>
              <a:spLocks noChangeShapeType="1"/>
            </p:cNvSpPr>
            <p:nvPr/>
          </p:nvSpPr>
          <p:spPr bwMode="auto">
            <a:xfrm flipH="1">
              <a:off x="1928813" y="2644775"/>
              <a:ext cx="0" cy="1444625"/>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22" name="Oval 9"/>
            <p:cNvSpPr>
              <a:spLocks noChangeArrowheads="1"/>
            </p:cNvSpPr>
            <p:nvPr/>
          </p:nvSpPr>
          <p:spPr bwMode="auto">
            <a:xfrm>
              <a:off x="1371600" y="2082800"/>
              <a:ext cx="2182813" cy="852488"/>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100">
                  <a:solidFill>
                    <a:schemeClr val="accent5">
                      <a:lumMod val="75000"/>
                    </a:schemeClr>
                  </a:solidFill>
                  <a:latin typeface="Arial" pitchFamily="34" charset="0"/>
                  <a:cs typeface="Arial" pitchFamily="34" charset="0"/>
                </a:rPr>
                <a:t>S Shareholder</a:t>
              </a:r>
            </a:p>
          </p:txBody>
        </p:sp>
        <p:grpSp>
          <p:nvGrpSpPr>
            <p:cNvPr id="23" name="Group 10"/>
            <p:cNvGrpSpPr/>
            <p:nvPr/>
          </p:nvGrpSpPr>
          <p:grpSpPr>
            <a:xfrm>
              <a:off x="5400675" y="2082800"/>
              <a:ext cx="2686050" cy="852488"/>
              <a:chOff x="6115" y="3497"/>
              <a:chExt cx="2992" cy="935"/>
            </a:xfrm>
            <a:solidFill>
              <a:schemeClr val="bg2">
                <a:lumMod val="40000"/>
                <a:lumOff val="60000"/>
              </a:schemeClr>
            </a:solidFill>
          </p:grpSpPr>
          <p:sp>
            <p:nvSpPr>
              <p:cNvPr id="38" name="Oval 11"/>
              <p:cNvSpPr>
                <a:spLocks noChangeArrowheads="1"/>
              </p:cNvSpPr>
              <p:nvPr/>
            </p:nvSpPr>
            <p:spPr bwMode="auto">
              <a:xfrm>
                <a:off x="6676" y="3497"/>
                <a:ext cx="2431" cy="935"/>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endParaRPr lang="en-US" sz="1100" b="0">
                  <a:solidFill>
                    <a:schemeClr val="accent5">
                      <a:lumMod val="75000"/>
                    </a:schemeClr>
                  </a:solidFill>
                  <a:latin typeface="Arial"/>
                </a:endParaRPr>
              </a:p>
            </p:txBody>
          </p:sp>
          <p:sp>
            <p:nvSpPr>
              <p:cNvPr id="39" name="Oval 12"/>
              <p:cNvSpPr>
                <a:spLocks noChangeArrowheads="1"/>
              </p:cNvSpPr>
              <p:nvPr/>
            </p:nvSpPr>
            <p:spPr bwMode="auto">
              <a:xfrm>
                <a:off x="6489" y="3497"/>
                <a:ext cx="2431" cy="935"/>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endParaRPr lang="en-US" sz="1100" b="0">
                  <a:solidFill>
                    <a:schemeClr val="accent5">
                      <a:lumMod val="75000"/>
                    </a:schemeClr>
                  </a:solidFill>
                  <a:latin typeface="Arial"/>
                </a:endParaRPr>
              </a:p>
            </p:txBody>
          </p:sp>
          <p:sp>
            <p:nvSpPr>
              <p:cNvPr id="40" name="Oval 13"/>
              <p:cNvSpPr>
                <a:spLocks noChangeArrowheads="1"/>
              </p:cNvSpPr>
              <p:nvPr/>
            </p:nvSpPr>
            <p:spPr bwMode="auto">
              <a:xfrm>
                <a:off x="6302" y="3497"/>
                <a:ext cx="2431" cy="935"/>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endParaRPr lang="en-US" sz="1100" b="0">
                  <a:solidFill>
                    <a:schemeClr val="accent5">
                      <a:lumMod val="75000"/>
                    </a:schemeClr>
                  </a:solidFill>
                  <a:latin typeface="Arial"/>
                </a:endParaRPr>
              </a:p>
            </p:txBody>
          </p:sp>
          <p:sp>
            <p:nvSpPr>
              <p:cNvPr id="41" name="Oval 14"/>
              <p:cNvSpPr>
                <a:spLocks noChangeArrowheads="1"/>
              </p:cNvSpPr>
              <p:nvPr/>
            </p:nvSpPr>
            <p:spPr bwMode="auto">
              <a:xfrm>
                <a:off x="6115" y="3497"/>
                <a:ext cx="2431" cy="935"/>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100">
                    <a:solidFill>
                      <a:schemeClr val="accent5">
                        <a:lumMod val="75000"/>
                      </a:schemeClr>
                    </a:solidFill>
                    <a:latin typeface="Arial" pitchFamily="34" charset="0"/>
                    <a:cs typeface="Arial" pitchFamily="34" charset="0"/>
                  </a:rPr>
                  <a:t>Target Management Group</a:t>
                </a:r>
              </a:p>
            </p:txBody>
          </p:sp>
        </p:grpSp>
        <p:sp>
          <p:nvSpPr>
            <p:cNvPr id="24" name="Rectangle 15"/>
            <p:cNvSpPr>
              <a:spLocks noChangeArrowheads="1"/>
            </p:cNvSpPr>
            <p:nvPr/>
          </p:nvSpPr>
          <p:spPr bwMode="auto">
            <a:xfrm>
              <a:off x="1203325" y="4114800"/>
              <a:ext cx="2517775" cy="681038"/>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100">
                  <a:solidFill>
                    <a:schemeClr val="accent5">
                      <a:lumMod val="75000"/>
                    </a:schemeClr>
                  </a:solidFill>
                  <a:latin typeface="Arial" pitchFamily="34" charset="0"/>
                  <a:cs typeface="Arial" pitchFamily="34" charset="0"/>
                </a:rPr>
                <a:t>Acquisitions, Inc.</a:t>
              </a:r>
            </a:p>
            <a:p>
              <a:pPr algn="ctr" eaLnBrk="0" hangingPunct="0">
                <a:spcBef>
                  <a:spcPct val="0"/>
                </a:spcBef>
              </a:pPr>
              <a:r>
                <a:rPr lang="en-US" sz="1100">
                  <a:solidFill>
                    <a:schemeClr val="accent5">
                      <a:lumMod val="75000"/>
                    </a:schemeClr>
                  </a:solidFill>
                  <a:latin typeface="Arial" pitchFamily="34" charset="0"/>
                  <a:cs typeface="Arial" pitchFamily="34" charset="0"/>
                </a:rPr>
                <a:t>(S Corporation)</a:t>
              </a:r>
            </a:p>
          </p:txBody>
        </p:sp>
        <p:sp>
          <p:nvSpPr>
            <p:cNvPr id="25" name="Rectangle 16"/>
            <p:cNvSpPr>
              <a:spLocks noChangeArrowheads="1"/>
            </p:cNvSpPr>
            <p:nvPr/>
          </p:nvSpPr>
          <p:spPr bwMode="auto">
            <a:xfrm>
              <a:off x="1305281" y="5493738"/>
              <a:ext cx="2182813" cy="851979"/>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100">
                  <a:solidFill>
                    <a:schemeClr val="accent5">
                      <a:lumMod val="75000"/>
                    </a:schemeClr>
                  </a:solidFill>
                  <a:latin typeface="Arial" pitchFamily="34" charset="0"/>
                  <a:cs typeface="Arial" pitchFamily="34" charset="0"/>
                </a:rPr>
                <a:t>Target Company</a:t>
              </a:r>
            </a:p>
            <a:p>
              <a:pPr algn="ctr" eaLnBrk="0" hangingPunct="0">
                <a:spcBef>
                  <a:spcPct val="0"/>
                </a:spcBef>
              </a:pPr>
              <a:r>
                <a:rPr lang="en-US" sz="1100">
                  <a:solidFill>
                    <a:schemeClr val="accent5">
                      <a:lumMod val="75000"/>
                    </a:schemeClr>
                  </a:solidFill>
                  <a:latin typeface="Arial" pitchFamily="34" charset="0"/>
                  <a:cs typeface="Arial" pitchFamily="34" charset="0"/>
                </a:rPr>
                <a:t>(QSub)</a:t>
              </a:r>
            </a:p>
          </p:txBody>
        </p:sp>
        <p:sp>
          <p:nvSpPr>
            <p:cNvPr id="26" name="Rectangle 17"/>
            <p:cNvSpPr>
              <a:spLocks noChangeArrowheads="1"/>
            </p:cNvSpPr>
            <p:nvPr/>
          </p:nvSpPr>
          <p:spPr bwMode="auto">
            <a:xfrm>
              <a:off x="5736431" y="5503069"/>
              <a:ext cx="2172494" cy="851979"/>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sz="1100">
                  <a:solidFill>
                    <a:schemeClr val="accent5">
                      <a:lumMod val="75000"/>
                    </a:schemeClr>
                  </a:solidFill>
                  <a:latin typeface="Arial" pitchFamily="34" charset="0"/>
                  <a:cs typeface="Arial" pitchFamily="34" charset="0"/>
                </a:rPr>
                <a:t>Target Company</a:t>
              </a:r>
            </a:p>
            <a:p>
              <a:pPr algn="ctr" eaLnBrk="0" hangingPunct="0">
                <a:spcBef>
                  <a:spcPct val="0"/>
                </a:spcBef>
              </a:pPr>
              <a:r>
                <a:rPr lang="en-US" sz="1100">
                  <a:solidFill>
                    <a:schemeClr val="accent5">
                      <a:lumMod val="75000"/>
                    </a:schemeClr>
                  </a:solidFill>
                  <a:latin typeface="Arial" pitchFamily="34" charset="0"/>
                  <a:cs typeface="Arial" pitchFamily="34" charset="0"/>
                </a:rPr>
                <a:t>(S Corporation)</a:t>
              </a:r>
            </a:p>
          </p:txBody>
        </p:sp>
        <p:sp>
          <p:nvSpPr>
            <p:cNvPr id="27" name="Text Box 18"/>
            <p:cNvSpPr txBox="1">
              <a:spLocks noChangeArrowheads="1"/>
            </p:cNvSpPr>
            <p:nvPr/>
          </p:nvSpPr>
          <p:spPr bwMode="auto">
            <a:xfrm>
              <a:off x="2833688" y="3028950"/>
              <a:ext cx="671512" cy="339725"/>
            </a:xfrm>
            <a:prstGeom prst="rect">
              <a:avLst/>
            </a:prstGeom>
            <a:noFill/>
            <a:ln w="9525">
              <a:noFill/>
              <a:miter lim="800000"/>
            </a:ln>
          </p:spPr>
          <p:txBody>
            <a:bodyPr/>
            <a:lstStyle/>
            <a:p>
              <a:pPr eaLnBrk="0" hangingPunct="0"/>
              <a:r>
                <a:rPr lang="en-US" sz="1200" i="0">
                  <a:solidFill>
                    <a:schemeClr val="accent5">
                      <a:lumMod val="75000"/>
                    </a:schemeClr>
                  </a:solidFill>
                  <a:latin typeface="Arial"/>
                </a:rPr>
                <a:t>80%</a:t>
              </a:r>
            </a:p>
          </p:txBody>
        </p:sp>
        <p:sp>
          <p:nvSpPr>
            <p:cNvPr id="28" name="Text Box 19"/>
            <p:cNvSpPr txBox="1">
              <a:spLocks noChangeArrowheads="1"/>
            </p:cNvSpPr>
            <p:nvPr/>
          </p:nvSpPr>
          <p:spPr bwMode="auto">
            <a:xfrm>
              <a:off x="3491852" y="2699295"/>
              <a:ext cx="1464971" cy="762000"/>
            </a:xfrm>
            <a:prstGeom prst="rect">
              <a:avLst/>
            </a:prstGeom>
            <a:noFill/>
            <a:ln w="9525">
              <a:noFill/>
              <a:miter lim="800000"/>
            </a:ln>
          </p:spPr>
          <p:txBody>
            <a:bodyPr lIns="45720"/>
            <a:lstStyle/>
            <a:p>
              <a:pPr algn="ctr" eaLnBrk="0" hangingPunct="0"/>
              <a:r>
                <a:rPr lang="en-US" sz="1200" i="0">
                  <a:solidFill>
                    <a:schemeClr val="accent5">
                      <a:lumMod val="75000"/>
                    </a:schemeClr>
                  </a:solidFill>
                  <a:latin typeface="Arial"/>
                </a:rPr>
                <a:t>20%</a:t>
              </a:r>
            </a:p>
            <a:p>
              <a:pPr algn="ctr" eaLnBrk="0" hangingPunct="0"/>
              <a:r>
                <a:rPr lang="en-US" sz="1200" i="0">
                  <a:solidFill>
                    <a:schemeClr val="accent5">
                      <a:lumMod val="75000"/>
                    </a:schemeClr>
                  </a:solidFill>
                  <a:latin typeface="Arial"/>
                </a:rPr>
                <a:t>(Restricted Stock)</a:t>
              </a:r>
            </a:p>
          </p:txBody>
        </p:sp>
        <p:sp>
          <p:nvSpPr>
            <p:cNvPr id="29" name="Text Box 20"/>
            <p:cNvSpPr txBox="1">
              <a:spLocks noChangeArrowheads="1"/>
            </p:cNvSpPr>
            <p:nvPr/>
          </p:nvSpPr>
          <p:spPr bwMode="auto">
            <a:xfrm>
              <a:off x="1908175" y="3309938"/>
              <a:ext cx="1006475" cy="339725"/>
            </a:xfrm>
            <a:prstGeom prst="rect">
              <a:avLst/>
            </a:prstGeom>
            <a:noFill/>
            <a:ln w="9525">
              <a:noFill/>
              <a:miter lim="800000"/>
            </a:ln>
          </p:spPr>
          <p:txBody>
            <a:bodyPr lIns="45720"/>
            <a:lstStyle/>
            <a:p>
              <a:pPr algn="l" eaLnBrk="0" hangingPunct="0"/>
              <a:r>
                <a:rPr lang="en-US" sz="1200" i="0">
                  <a:solidFill>
                    <a:schemeClr val="accent5">
                      <a:lumMod val="75000"/>
                    </a:schemeClr>
                  </a:solidFill>
                  <a:latin typeface="Arial"/>
                </a:rPr>
                <a:t>$1 million</a:t>
              </a:r>
            </a:p>
          </p:txBody>
        </p:sp>
        <p:sp>
          <p:nvSpPr>
            <p:cNvPr id="30" name="Line 21"/>
            <p:cNvSpPr>
              <a:spLocks noChangeShapeType="1"/>
            </p:cNvSpPr>
            <p:nvPr/>
          </p:nvSpPr>
          <p:spPr bwMode="auto">
            <a:xfrm flipH="1">
              <a:off x="6746875" y="2935288"/>
              <a:ext cx="0" cy="2555875"/>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31" name="Oval 22"/>
            <p:cNvSpPr>
              <a:spLocks noChangeArrowheads="1"/>
            </p:cNvSpPr>
            <p:nvPr/>
          </p:nvSpPr>
          <p:spPr bwMode="auto">
            <a:xfrm>
              <a:off x="6573838" y="4979988"/>
              <a:ext cx="336550" cy="339725"/>
            </a:xfrm>
            <a:prstGeom prst="ellipse">
              <a:avLst/>
            </a:prstGeom>
            <a:noFill/>
            <a:ln w="9525">
              <a:solidFill>
                <a:schemeClr val="tx1"/>
              </a:solidFill>
              <a:round/>
            </a:ln>
          </p:spPr>
          <p:txBody>
            <a:bodyPr/>
            <a:lstStyle/>
            <a:p>
              <a:endParaRPr lang="en-US">
                <a:solidFill>
                  <a:schemeClr val="accent5">
                    <a:lumMod val="75000"/>
                  </a:schemeClr>
                </a:solidFill>
              </a:endParaRPr>
            </a:p>
          </p:txBody>
        </p:sp>
        <p:sp>
          <p:nvSpPr>
            <p:cNvPr id="32" name="Line 23"/>
            <p:cNvSpPr>
              <a:spLocks noChangeShapeType="1"/>
            </p:cNvSpPr>
            <p:nvPr/>
          </p:nvSpPr>
          <p:spPr bwMode="auto">
            <a:xfrm flipH="1">
              <a:off x="2381250" y="4808538"/>
              <a:ext cx="0" cy="682625"/>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33" name="Line 24"/>
            <p:cNvSpPr>
              <a:spLocks noChangeShapeType="1"/>
            </p:cNvSpPr>
            <p:nvPr/>
          </p:nvSpPr>
          <p:spPr bwMode="auto">
            <a:xfrm>
              <a:off x="2381249" y="5030788"/>
              <a:ext cx="2338389" cy="0"/>
            </a:xfrm>
            <a:prstGeom prst="line">
              <a:avLst/>
            </a:prstGeom>
            <a:noFill/>
            <a:ln w="9525">
              <a:solidFill>
                <a:schemeClr val="tx1"/>
              </a:solidFill>
              <a:round/>
            </a:ln>
          </p:spPr>
          <p:txBody>
            <a:bodyPr/>
            <a:lstStyle/>
            <a:p>
              <a:endParaRPr lang="en-US">
                <a:solidFill>
                  <a:schemeClr val="accent5">
                    <a:lumMod val="75000"/>
                  </a:schemeClr>
                </a:solidFill>
              </a:endParaRPr>
            </a:p>
          </p:txBody>
        </p:sp>
        <p:sp>
          <p:nvSpPr>
            <p:cNvPr id="34" name="Line 25"/>
            <p:cNvSpPr>
              <a:spLocks noChangeShapeType="1"/>
            </p:cNvSpPr>
            <p:nvPr/>
          </p:nvSpPr>
          <p:spPr bwMode="auto">
            <a:xfrm flipV="1">
              <a:off x="4719638" y="2986088"/>
              <a:ext cx="1677987" cy="2044700"/>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35" name="Text Box 26"/>
            <p:cNvSpPr txBox="1">
              <a:spLocks noChangeArrowheads="1"/>
            </p:cNvSpPr>
            <p:nvPr/>
          </p:nvSpPr>
          <p:spPr bwMode="auto">
            <a:xfrm>
              <a:off x="5032375" y="3241675"/>
              <a:ext cx="1174750" cy="339725"/>
            </a:xfrm>
            <a:prstGeom prst="rect">
              <a:avLst/>
            </a:prstGeom>
            <a:noFill/>
            <a:ln w="9525">
              <a:noFill/>
              <a:miter lim="800000"/>
            </a:ln>
          </p:spPr>
          <p:txBody>
            <a:bodyPr/>
            <a:lstStyle/>
            <a:p>
              <a:pPr eaLnBrk="0" hangingPunct="0"/>
              <a:r>
                <a:rPr lang="en-US" sz="1200" i="0">
                  <a:solidFill>
                    <a:schemeClr val="accent5">
                      <a:lumMod val="75000"/>
                    </a:schemeClr>
                  </a:solidFill>
                  <a:latin typeface="Arial"/>
                </a:rPr>
                <a:t>$30 million</a:t>
              </a:r>
            </a:p>
          </p:txBody>
        </p:sp>
        <p:sp>
          <p:nvSpPr>
            <p:cNvPr id="36" name="Line 27"/>
            <p:cNvSpPr>
              <a:spLocks noChangeShapeType="1"/>
            </p:cNvSpPr>
            <p:nvPr/>
          </p:nvSpPr>
          <p:spPr bwMode="auto">
            <a:xfrm flipH="1">
              <a:off x="3497359" y="5843588"/>
              <a:ext cx="2228753" cy="12268"/>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sp>
          <p:nvSpPr>
            <p:cNvPr id="37" name="Line 28"/>
            <p:cNvSpPr>
              <a:spLocks noChangeShapeType="1"/>
            </p:cNvSpPr>
            <p:nvPr/>
          </p:nvSpPr>
          <p:spPr bwMode="auto">
            <a:xfrm flipH="1">
              <a:off x="2381248" y="5181600"/>
              <a:ext cx="4192589" cy="0"/>
            </a:xfrm>
            <a:prstGeom prst="line">
              <a:avLst/>
            </a:prstGeom>
            <a:noFill/>
            <a:ln w="9525">
              <a:solidFill>
                <a:schemeClr val="tx1"/>
              </a:solidFill>
              <a:round/>
              <a:tailEnd type="triangle" w="med" len="med"/>
            </a:ln>
          </p:spPr>
          <p:txBody>
            <a:bodyPr/>
            <a:lstStyle/>
            <a:p>
              <a:endParaRPr lang="en-US">
                <a:solidFill>
                  <a:schemeClr val="accent5">
                    <a:lumMod val="75000"/>
                  </a:schemeClr>
                </a:solidFill>
              </a:endParaRPr>
            </a:p>
          </p:txBody>
        </p:sp>
      </p:grpSp>
    </p:spTree>
    <p:extLst>
      <p:ext uri="{BB962C8B-B14F-4D97-AF65-F5344CB8AC3E}">
        <p14:creationId xmlns:p14="http://schemas.microsoft.com/office/powerpoint/2010/main" val="1460786189"/>
      </p:ext>
    </p:extLst>
  </p:cSld>
  <p:clrMapOvr>
    <a:masterClrMapping/>
  </p:clrMapOvr>
  <p:transition spd="med">
    <p:pull dir="lu"/>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sz="2600" b="1" dirty="0"/>
              <a:t>Case Study IX-Use of Section 351 to Structure Rollover of Minority Shareholder Equity into Acquiring Corporation – National Starch Structure </a:t>
            </a:r>
          </a:p>
        </p:txBody>
      </p:sp>
      <p:sp>
        <p:nvSpPr>
          <p:cNvPr id="13" name="Slide Number Placeholder 12"/>
          <p:cNvSpPr>
            <a:spLocks noGrp="1"/>
          </p:cNvSpPr>
          <p:nvPr>
            <p:ph type="sldNum" sz="quarter" idx="12"/>
          </p:nvPr>
        </p:nvSpPr>
        <p:spPr/>
        <p:txBody>
          <a:bodyPr/>
          <a:lstStyle/>
          <a:p>
            <a:pPr>
              <a:defRPr/>
            </a:pPr>
            <a:fld id="{98D9E0F9-1353-4396-8242-919E34D7C3F7}" type="slidenum">
              <a:rPr lang="en-US" smtClean="0"/>
              <a:pPr>
                <a:defRPr/>
              </a:pPr>
              <a:t>94</a:t>
            </a:fld>
            <a:endParaRPr lang="en-US"/>
          </a:p>
        </p:txBody>
      </p:sp>
      <p:grpSp>
        <p:nvGrpSpPr>
          <p:cNvPr id="3" name="Group 56"/>
          <p:cNvGrpSpPr/>
          <p:nvPr/>
        </p:nvGrpSpPr>
        <p:grpSpPr>
          <a:xfrm>
            <a:off x="2929812" y="1521555"/>
            <a:ext cx="3206669" cy="4464051"/>
            <a:chOff x="1554213" y="1752600"/>
            <a:chExt cx="3206669" cy="4464051"/>
          </a:xfrm>
        </p:grpSpPr>
        <p:grpSp>
          <p:nvGrpSpPr>
            <p:cNvPr id="4" name="Group 24"/>
            <p:cNvGrpSpPr/>
            <p:nvPr/>
          </p:nvGrpSpPr>
          <p:grpSpPr>
            <a:xfrm>
              <a:off x="2216119" y="5048251"/>
              <a:ext cx="1738313" cy="636588"/>
              <a:chOff x="2562" y="8733"/>
              <a:chExt cx="2805" cy="1122"/>
            </a:xfrm>
          </p:grpSpPr>
          <p:sp>
            <p:nvSpPr>
              <p:cNvPr id="6" name="Line 25"/>
              <p:cNvSpPr>
                <a:spLocks noChangeShapeType="1"/>
              </p:cNvSpPr>
              <p:nvPr/>
            </p:nvSpPr>
            <p:spPr bwMode="auto">
              <a:xfrm flipH="1">
                <a:off x="2562" y="8733"/>
                <a:ext cx="1683" cy="1122"/>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7" name="Line 26"/>
              <p:cNvSpPr>
                <a:spLocks noChangeShapeType="1"/>
              </p:cNvSpPr>
              <p:nvPr/>
            </p:nvSpPr>
            <p:spPr bwMode="auto">
              <a:xfrm flipH="1">
                <a:off x="2908" y="8733"/>
                <a:ext cx="1337" cy="1015"/>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8" name="Line 27"/>
              <p:cNvSpPr>
                <a:spLocks noChangeShapeType="1"/>
              </p:cNvSpPr>
              <p:nvPr/>
            </p:nvSpPr>
            <p:spPr bwMode="auto">
              <a:xfrm flipH="1">
                <a:off x="3185" y="8733"/>
                <a:ext cx="1060" cy="904"/>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9" name="Line 28"/>
              <p:cNvSpPr>
                <a:spLocks noChangeShapeType="1"/>
              </p:cNvSpPr>
              <p:nvPr/>
            </p:nvSpPr>
            <p:spPr bwMode="auto">
              <a:xfrm flipH="1">
                <a:off x="3558" y="8733"/>
                <a:ext cx="687" cy="793"/>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10" name="Line 29"/>
              <p:cNvSpPr>
                <a:spLocks noChangeShapeType="1"/>
              </p:cNvSpPr>
              <p:nvPr/>
            </p:nvSpPr>
            <p:spPr bwMode="auto">
              <a:xfrm flipH="1">
                <a:off x="3871" y="8733"/>
                <a:ext cx="374" cy="748"/>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11" name="Line 30"/>
              <p:cNvSpPr>
                <a:spLocks noChangeShapeType="1"/>
              </p:cNvSpPr>
              <p:nvPr/>
            </p:nvSpPr>
            <p:spPr bwMode="auto">
              <a:xfrm>
                <a:off x="4245" y="8733"/>
                <a:ext cx="374" cy="561"/>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12" name="Line 31"/>
              <p:cNvSpPr>
                <a:spLocks noChangeShapeType="1"/>
              </p:cNvSpPr>
              <p:nvPr/>
            </p:nvSpPr>
            <p:spPr bwMode="auto">
              <a:xfrm>
                <a:off x="4245" y="8733"/>
                <a:ext cx="1122" cy="374"/>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grpSp>
        <p:sp>
          <p:nvSpPr>
            <p:cNvPr id="21" name="Line 40"/>
            <p:cNvSpPr>
              <a:spLocks noChangeShapeType="1"/>
            </p:cNvSpPr>
            <p:nvPr/>
          </p:nvSpPr>
          <p:spPr bwMode="auto">
            <a:xfrm flipH="1">
              <a:off x="3260694" y="3775075"/>
              <a:ext cx="0" cy="1601788"/>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23" name="Line 42"/>
            <p:cNvSpPr>
              <a:spLocks noChangeShapeType="1"/>
            </p:cNvSpPr>
            <p:nvPr/>
          </p:nvSpPr>
          <p:spPr bwMode="auto">
            <a:xfrm flipH="1">
              <a:off x="3374994" y="2292350"/>
              <a:ext cx="695325" cy="1060450"/>
            </a:xfrm>
            <a:prstGeom prst="line">
              <a:avLst/>
            </a:prstGeom>
            <a:noFill/>
            <a:ln w="9525">
              <a:solidFill>
                <a:schemeClr val="tx1"/>
              </a:solidFill>
              <a:round/>
            </a:ln>
          </p:spPr>
          <p:txBody>
            <a:bodyPr/>
            <a:lstStyle/>
            <a:p>
              <a:endParaRPr lang="en-US">
                <a:solidFill>
                  <a:schemeClr val="accent5">
                    <a:lumMod val="75000"/>
                  </a:schemeClr>
                </a:solidFill>
                <a:latin typeface="Arial" pitchFamily="34" charset="0"/>
                <a:cs typeface="Arial" pitchFamily="34" charset="0"/>
              </a:endParaRPr>
            </a:p>
          </p:txBody>
        </p:sp>
        <p:sp>
          <p:nvSpPr>
            <p:cNvPr id="24" name="Line 43"/>
            <p:cNvSpPr>
              <a:spLocks noChangeShapeType="1"/>
            </p:cNvSpPr>
            <p:nvPr/>
          </p:nvSpPr>
          <p:spPr bwMode="auto">
            <a:xfrm>
              <a:off x="2332007" y="2185988"/>
              <a:ext cx="811213" cy="1166813"/>
            </a:xfrm>
            <a:prstGeom prst="line">
              <a:avLst/>
            </a:prstGeom>
            <a:noFill/>
            <a:ln w="9525">
              <a:solidFill>
                <a:schemeClr val="tx1"/>
              </a:solidFill>
              <a:round/>
            </a:ln>
          </p:spPr>
          <p:txBody>
            <a:bodyPr/>
            <a:lstStyle/>
            <a:p>
              <a:endParaRPr lang="en-US">
                <a:solidFill>
                  <a:schemeClr val="accent5">
                    <a:lumMod val="75000"/>
                  </a:schemeClr>
                </a:solidFill>
                <a:latin typeface="Arial" pitchFamily="34" charset="0"/>
                <a:cs typeface="Arial" pitchFamily="34" charset="0"/>
              </a:endParaRPr>
            </a:p>
          </p:txBody>
        </p:sp>
        <p:sp>
          <p:nvSpPr>
            <p:cNvPr id="25" name="Oval 44"/>
            <p:cNvSpPr>
              <a:spLocks noChangeArrowheads="1"/>
            </p:cNvSpPr>
            <p:nvPr/>
          </p:nvSpPr>
          <p:spPr bwMode="auto">
            <a:xfrm>
              <a:off x="1554213" y="1752600"/>
              <a:ext cx="1584244" cy="608013"/>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91440" tIns="45720" rIns="45720" anchor="ctr" anchorCtr="0"/>
            <a:lstStyle/>
            <a:p>
              <a:pPr algn="ctr" eaLnBrk="0" hangingPunct="0">
                <a:spcBef>
                  <a:spcPts val="600"/>
                </a:spcBef>
              </a:pPr>
              <a:r>
                <a:rPr lang="en-US">
                  <a:solidFill>
                    <a:schemeClr val="accent5">
                      <a:lumMod val="75000"/>
                    </a:schemeClr>
                  </a:solidFill>
                  <a:latin typeface="Arial"/>
                </a:rPr>
                <a:t>Cash-Out Shareholders</a:t>
              </a:r>
            </a:p>
          </p:txBody>
        </p:sp>
        <p:sp>
          <p:nvSpPr>
            <p:cNvPr id="26" name="Oval 45"/>
            <p:cNvSpPr>
              <a:spLocks noChangeArrowheads="1"/>
            </p:cNvSpPr>
            <p:nvPr/>
          </p:nvSpPr>
          <p:spPr bwMode="auto">
            <a:xfrm>
              <a:off x="3254344" y="1752600"/>
              <a:ext cx="1506538" cy="646113"/>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0" tIns="45720" rIns="0" anchor="ctr" anchorCtr="0"/>
            <a:lstStyle/>
            <a:p>
              <a:pPr algn="ctr" eaLnBrk="0" hangingPunct="0">
                <a:spcBef>
                  <a:spcPts val="600"/>
                </a:spcBef>
              </a:pPr>
              <a:r>
                <a:rPr lang="en-US">
                  <a:solidFill>
                    <a:schemeClr val="accent5">
                      <a:lumMod val="75000"/>
                    </a:schemeClr>
                  </a:solidFill>
                  <a:latin typeface="Arial"/>
                </a:rPr>
                <a:t>Rollover Shareholders</a:t>
              </a:r>
            </a:p>
          </p:txBody>
        </p:sp>
        <p:sp>
          <p:nvSpPr>
            <p:cNvPr id="28" name="Rectangle 47"/>
            <p:cNvSpPr>
              <a:spLocks noChangeArrowheads="1"/>
            </p:cNvSpPr>
            <p:nvPr/>
          </p:nvSpPr>
          <p:spPr bwMode="auto">
            <a:xfrm>
              <a:off x="2358994" y="3349625"/>
              <a:ext cx="1738313"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45720" anchor="ctr" anchorCtr="0"/>
            <a:lstStyle/>
            <a:p>
              <a:pPr algn="ctr" eaLnBrk="0" hangingPunct="0">
                <a:spcBef>
                  <a:spcPct val="0"/>
                </a:spcBef>
              </a:pPr>
              <a:r>
                <a:rPr lang="en-US">
                  <a:solidFill>
                    <a:schemeClr val="accent5">
                      <a:lumMod val="75000"/>
                    </a:schemeClr>
                  </a:solidFill>
                  <a:latin typeface="Arial"/>
                </a:rPr>
                <a:t>Target </a:t>
              </a:r>
            </a:p>
            <a:p>
              <a:pPr algn="ctr" eaLnBrk="0" hangingPunct="0">
                <a:spcBef>
                  <a:spcPct val="0"/>
                </a:spcBef>
              </a:pPr>
              <a:r>
                <a:rPr lang="en-US">
                  <a:solidFill>
                    <a:schemeClr val="accent5">
                      <a:lumMod val="75000"/>
                    </a:schemeClr>
                  </a:solidFill>
                  <a:latin typeface="Arial"/>
                </a:rPr>
                <a:t>(S corporation)</a:t>
              </a:r>
            </a:p>
          </p:txBody>
        </p:sp>
        <p:grpSp>
          <p:nvGrpSpPr>
            <p:cNvPr id="5" name="Group 51"/>
            <p:cNvGrpSpPr/>
            <p:nvPr/>
          </p:nvGrpSpPr>
          <p:grpSpPr>
            <a:xfrm>
              <a:off x="2058298" y="5240338"/>
              <a:ext cx="2286660" cy="976313"/>
              <a:chOff x="1799" y="9071"/>
              <a:chExt cx="4316" cy="1719"/>
            </a:xfrm>
          </p:grpSpPr>
          <p:sp>
            <p:nvSpPr>
              <p:cNvPr id="33" name="Rectangle 52"/>
              <p:cNvSpPr>
                <a:spLocks noChangeArrowheads="1"/>
              </p:cNvSpPr>
              <p:nvPr/>
            </p:nvSpPr>
            <p:spPr bwMode="auto">
              <a:xfrm>
                <a:off x="4619" y="907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91440"/>
              <a:lstStyle/>
              <a:p>
                <a:pPr algn="ctr" eaLnBrk="0" hangingPunct="0">
                  <a:spcBef>
                    <a:spcPts val="600"/>
                  </a:spcBef>
                </a:pPr>
                <a:endParaRPr lang="en-US" sz="800" b="0">
                  <a:solidFill>
                    <a:schemeClr val="accent5">
                      <a:lumMod val="75000"/>
                    </a:schemeClr>
                  </a:solidFill>
                  <a:latin typeface="Arial"/>
                </a:endParaRPr>
              </a:p>
            </p:txBody>
          </p:sp>
          <p:sp>
            <p:nvSpPr>
              <p:cNvPr id="34" name="Rectangle 53"/>
              <p:cNvSpPr>
                <a:spLocks noChangeArrowheads="1"/>
              </p:cNvSpPr>
              <p:nvPr/>
            </p:nvSpPr>
            <p:spPr bwMode="auto">
              <a:xfrm>
                <a:off x="4245" y="918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91440"/>
              <a:lstStyle/>
              <a:p>
                <a:pPr algn="ctr" eaLnBrk="0" hangingPunct="0">
                  <a:spcBef>
                    <a:spcPts val="600"/>
                  </a:spcBef>
                </a:pPr>
                <a:endParaRPr lang="en-US" sz="800" b="0">
                  <a:solidFill>
                    <a:schemeClr val="accent5">
                      <a:lumMod val="75000"/>
                    </a:schemeClr>
                  </a:solidFill>
                  <a:latin typeface="Arial"/>
                </a:endParaRPr>
              </a:p>
            </p:txBody>
          </p:sp>
          <p:sp>
            <p:nvSpPr>
              <p:cNvPr id="35" name="Rectangle 54"/>
              <p:cNvSpPr>
                <a:spLocks noChangeArrowheads="1"/>
              </p:cNvSpPr>
              <p:nvPr/>
            </p:nvSpPr>
            <p:spPr bwMode="auto">
              <a:xfrm>
                <a:off x="3871" y="9295"/>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91440"/>
              <a:lstStyle/>
              <a:p>
                <a:pPr algn="ctr" eaLnBrk="0" hangingPunct="0">
                  <a:spcBef>
                    <a:spcPts val="600"/>
                  </a:spcBef>
                </a:pPr>
                <a:endParaRPr lang="en-US" sz="800" b="0">
                  <a:solidFill>
                    <a:schemeClr val="accent5">
                      <a:lumMod val="75000"/>
                    </a:schemeClr>
                  </a:solidFill>
                  <a:latin typeface="Arial"/>
                </a:endParaRPr>
              </a:p>
            </p:txBody>
          </p:sp>
          <p:sp>
            <p:nvSpPr>
              <p:cNvPr id="36" name="Rectangle 55"/>
              <p:cNvSpPr>
                <a:spLocks noChangeArrowheads="1"/>
              </p:cNvSpPr>
              <p:nvPr/>
            </p:nvSpPr>
            <p:spPr bwMode="auto">
              <a:xfrm>
                <a:off x="3497" y="9407"/>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91440"/>
              <a:lstStyle/>
              <a:p>
                <a:pPr algn="ctr" eaLnBrk="0" hangingPunct="0">
                  <a:spcBef>
                    <a:spcPts val="600"/>
                  </a:spcBef>
                </a:pPr>
                <a:endParaRPr lang="en-US" sz="800" b="0">
                  <a:solidFill>
                    <a:schemeClr val="accent5">
                      <a:lumMod val="75000"/>
                    </a:schemeClr>
                  </a:solidFill>
                  <a:latin typeface="Arial"/>
                </a:endParaRPr>
              </a:p>
            </p:txBody>
          </p:sp>
          <p:sp>
            <p:nvSpPr>
              <p:cNvPr id="37" name="Rectangle 56"/>
              <p:cNvSpPr>
                <a:spLocks noChangeArrowheads="1"/>
              </p:cNvSpPr>
              <p:nvPr/>
            </p:nvSpPr>
            <p:spPr bwMode="auto">
              <a:xfrm>
                <a:off x="3123" y="9519"/>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91440"/>
              <a:lstStyle/>
              <a:p>
                <a:pPr algn="ctr" eaLnBrk="0" hangingPunct="0">
                  <a:spcBef>
                    <a:spcPts val="600"/>
                  </a:spcBef>
                </a:pPr>
                <a:endParaRPr lang="en-US" sz="800" b="0">
                  <a:solidFill>
                    <a:schemeClr val="accent5">
                      <a:lumMod val="75000"/>
                    </a:schemeClr>
                  </a:solidFill>
                  <a:latin typeface="Arial"/>
                </a:endParaRPr>
              </a:p>
            </p:txBody>
          </p:sp>
          <p:sp>
            <p:nvSpPr>
              <p:cNvPr id="38" name="Rectangle 57"/>
              <p:cNvSpPr>
                <a:spLocks noChangeArrowheads="1"/>
              </p:cNvSpPr>
              <p:nvPr/>
            </p:nvSpPr>
            <p:spPr bwMode="auto">
              <a:xfrm>
                <a:off x="2749" y="963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91440"/>
              <a:lstStyle/>
              <a:p>
                <a:pPr algn="ctr" eaLnBrk="0" hangingPunct="0">
                  <a:spcBef>
                    <a:spcPts val="600"/>
                  </a:spcBef>
                </a:pPr>
                <a:endParaRPr lang="en-US" sz="800" b="0">
                  <a:solidFill>
                    <a:schemeClr val="accent5">
                      <a:lumMod val="75000"/>
                    </a:schemeClr>
                  </a:solidFill>
                  <a:latin typeface="Arial"/>
                </a:endParaRPr>
              </a:p>
            </p:txBody>
          </p:sp>
          <p:sp>
            <p:nvSpPr>
              <p:cNvPr id="39" name="Rectangle 58"/>
              <p:cNvSpPr>
                <a:spLocks noChangeArrowheads="1"/>
              </p:cNvSpPr>
              <p:nvPr/>
            </p:nvSpPr>
            <p:spPr bwMode="auto">
              <a:xfrm>
                <a:off x="2375" y="974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tIns="91440"/>
              <a:lstStyle/>
              <a:p>
                <a:pPr algn="ctr" eaLnBrk="0" hangingPunct="0">
                  <a:spcBef>
                    <a:spcPts val="600"/>
                  </a:spcBef>
                </a:pPr>
                <a:endParaRPr lang="en-US" sz="800" b="0">
                  <a:solidFill>
                    <a:schemeClr val="accent5">
                      <a:lumMod val="75000"/>
                    </a:schemeClr>
                  </a:solidFill>
                  <a:latin typeface="Arial"/>
                </a:endParaRPr>
              </a:p>
            </p:txBody>
          </p:sp>
          <p:sp>
            <p:nvSpPr>
              <p:cNvPr id="40" name="Rectangle 59"/>
              <p:cNvSpPr>
                <a:spLocks noChangeArrowheads="1"/>
              </p:cNvSpPr>
              <p:nvPr/>
            </p:nvSpPr>
            <p:spPr bwMode="auto">
              <a:xfrm>
                <a:off x="1799" y="9855"/>
                <a:ext cx="1698"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27432" tIns="45720" rIns="27432" anchor="ctr" anchorCtr="0"/>
              <a:lstStyle/>
              <a:p>
                <a:pPr algn="ctr" eaLnBrk="0" hangingPunct="0">
                  <a:spcBef>
                    <a:spcPct val="0"/>
                  </a:spcBef>
                </a:pPr>
                <a:r>
                  <a:rPr lang="en-US" sz="1050">
                    <a:solidFill>
                      <a:schemeClr val="accent5">
                        <a:lumMod val="75000"/>
                      </a:schemeClr>
                    </a:solidFill>
                    <a:latin typeface="Arial"/>
                  </a:rPr>
                  <a:t>Operating Subsidiaries</a:t>
                </a:r>
              </a:p>
            </p:txBody>
          </p:sp>
        </p:grpSp>
        <p:sp>
          <p:nvSpPr>
            <p:cNvPr id="50" name="Text Box 69"/>
            <p:cNvSpPr txBox="1">
              <a:spLocks noChangeArrowheads="1"/>
            </p:cNvSpPr>
            <p:nvPr/>
          </p:nvSpPr>
          <p:spPr bwMode="auto">
            <a:xfrm>
              <a:off x="2199434" y="2453076"/>
              <a:ext cx="463550" cy="212725"/>
            </a:xfrm>
            <a:prstGeom prst="rect">
              <a:avLst/>
            </a:prstGeom>
            <a:noFill/>
            <a:ln w="9525">
              <a:noFill/>
              <a:miter lim="800000"/>
            </a:ln>
          </p:spPr>
          <p:txBody>
            <a:bodyPr/>
            <a:lstStyle/>
            <a:p>
              <a:pPr algn="l"/>
              <a:r>
                <a:rPr lang="en-US" sz="1100" i="0">
                  <a:solidFill>
                    <a:schemeClr val="accent5">
                      <a:lumMod val="75000"/>
                    </a:schemeClr>
                  </a:solidFill>
                  <a:latin typeface="Arial" pitchFamily="34" charset="0"/>
                  <a:cs typeface="Arial" pitchFamily="34" charset="0"/>
                </a:rPr>
                <a:t>80%</a:t>
              </a:r>
            </a:p>
          </p:txBody>
        </p:sp>
        <p:sp>
          <p:nvSpPr>
            <p:cNvPr id="51" name="Text Box 70"/>
            <p:cNvSpPr txBox="1">
              <a:spLocks noChangeArrowheads="1"/>
            </p:cNvSpPr>
            <p:nvPr/>
          </p:nvSpPr>
          <p:spPr bwMode="auto">
            <a:xfrm>
              <a:off x="3863944" y="2441186"/>
              <a:ext cx="463550" cy="212725"/>
            </a:xfrm>
            <a:prstGeom prst="rect">
              <a:avLst/>
            </a:prstGeom>
            <a:noFill/>
            <a:ln w="9525">
              <a:noFill/>
              <a:miter lim="800000"/>
            </a:ln>
          </p:spPr>
          <p:txBody>
            <a:bodyPr/>
            <a:lstStyle/>
            <a:p>
              <a:pPr algn="l"/>
              <a:r>
                <a:rPr lang="en-US" sz="1100">
                  <a:solidFill>
                    <a:schemeClr val="accent5">
                      <a:lumMod val="75000"/>
                    </a:schemeClr>
                  </a:solidFill>
                  <a:latin typeface="Arial" pitchFamily="34" charset="0"/>
                  <a:cs typeface="Arial" pitchFamily="34" charset="0"/>
                </a:rPr>
                <a:t>20%</a:t>
              </a:r>
            </a:p>
            <a:p>
              <a:pPr algn="l"/>
              <a:endParaRPr lang="en-US" sz="900" i="0">
                <a:solidFill>
                  <a:schemeClr val="accent5">
                    <a:lumMod val="75000"/>
                  </a:schemeClr>
                </a:solidFill>
                <a:latin typeface="Arial" pitchFamily="34" charset="0"/>
                <a:cs typeface="Arial" pitchFamily="34" charset="0"/>
              </a:endParaRPr>
            </a:p>
          </p:txBody>
        </p:sp>
      </p:grpSp>
    </p:spTree>
    <p:extLst>
      <p:ext uri="{BB962C8B-B14F-4D97-AF65-F5344CB8AC3E}">
        <p14:creationId xmlns:p14="http://schemas.microsoft.com/office/powerpoint/2010/main" val="3933423334"/>
      </p:ext>
    </p:extLst>
  </p:cSld>
  <p:clrMapOvr>
    <a:masterClrMapping/>
  </p:clrMapOvr>
  <p:transition spd="med">
    <p:pull dir="lu"/>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42"/>
          <p:cNvSpPr>
            <a:spLocks noChangeShapeType="1"/>
          </p:cNvSpPr>
          <p:nvPr/>
        </p:nvSpPr>
        <p:spPr bwMode="auto">
          <a:xfrm flipH="1">
            <a:off x="5638800" y="2769581"/>
            <a:ext cx="762000" cy="990600"/>
          </a:xfrm>
          <a:prstGeom prst="line">
            <a:avLst/>
          </a:prstGeom>
          <a:noFill/>
          <a:ln w="9525">
            <a:solidFill>
              <a:schemeClr val="tx1"/>
            </a:solidFill>
            <a:round/>
          </a:ln>
        </p:spPr>
        <p:txBody>
          <a:bodyPr/>
          <a:lstStyle/>
          <a:p>
            <a:endParaRPr lang="en-US">
              <a:solidFill>
                <a:schemeClr val="accent5">
                  <a:lumMod val="75000"/>
                </a:schemeClr>
              </a:solidFill>
              <a:latin typeface="Arial" pitchFamily="34" charset="0"/>
              <a:cs typeface="Arial" pitchFamily="34" charset="0"/>
            </a:endParaRPr>
          </a:p>
        </p:txBody>
      </p:sp>
      <p:sp>
        <p:nvSpPr>
          <p:cNvPr id="2" name="Title 1"/>
          <p:cNvSpPr>
            <a:spLocks noGrp="1"/>
          </p:cNvSpPr>
          <p:nvPr>
            <p:ph type="title"/>
          </p:nvPr>
        </p:nvSpPr>
        <p:spPr/>
        <p:txBody>
          <a:bodyPr/>
          <a:lstStyle/>
          <a:p>
            <a:r>
              <a:rPr lang="en-US" sz="2600" b="1"/>
              <a:t>Use of Section 351 to Structure Rollover into Acquiring Corporation – National Starch Structure </a:t>
            </a:r>
          </a:p>
        </p:txBody>
      </p:sp>
      <p:sp>
        <p:nvSpPr>
          <p:cNvPr id="13" name="Slide Number Placeholder 12"/>
          <p:cNvSpPr>
            <a:spLocks noGrp="1"/>
          </p:cNvSpPr>
          <p:nvPr>
            <p:ph type="sldNum" sz="quarter" idx="12"/>
          </p:nvPr>
        </p:nvSpPr>
        <p:spPr/>
        <p:txBody>
          <a:bodyPr/>
          <a:lstStyle/>
          <a:p>
            <a:pPr>
              <a:defRPr/>
            </a:pPr>
            <a:fld id="{98D9E0F9-1353-4396-8242-919E34D7C3F7}" type="slidenum">
              <a:rPr lang="en-US" smtClean="0"/>
              <a:pPr>
                <a:defRPr/>
              </a:pPr>
              <a:t>95</a:t>
            </a:fld>
            <a:endParaRPr lang="en-US"/>
          </a:p>
        </p:txBody>
      </p:sp>
      <p:grpSp>
        <p:nvGrpSpPr>
          <p:cNvPr id="3" name="Group 56"/>
          <p:cNvGrpSpPr/>
          <p:nvPr/>
        </p:nvGrpSpPr>
        <p:grpSpPr>
          <a:xfrm>
            <a:off x="1631919" y="1550381"/>
            <a:ext cx="3128963" cy="4464051"/>
            <a:chOff x="1631919" y="1752600"/>
            <a:chExt cx="3128963" cy="4464051"/>
          </a:xfrm>
        </p:grpSpPr>
        <p:grpSp>
          <p:nvGrpSpPr>
            <p:cNvPr id="4" name="Group 24"/>
            <p:cNvGrpSpPr/>
            <p:nvPr/>
          </p:nvGrpSpPr>
          <p:grpSpPr>
            <a:xfrm>
              <a:off x="2216119" y="5048251"/>
              <a:ext cx="1738313" cy="636588"/>
              <a:chOff x="2562" y="8733"/>
              <a:chExt cx="2805" cy="1122"/>
            </a:xfrm>
          </p:grpSpPr>
          <p:sp>
            <p:nvSpPr>
              <p:cNvPr id="6" name="Line 25"/>
              <p:cNvSpPr>
                <a:spLocks noChangeShapeType="1"/>
              </p:cNvSpPr>
              <p:nvPr/>
            </p:nvSpPr>
            <p:spPr bwMode="auto">
              <a:xfrm flipH="1">
                <a:off x="2562" y="8733"/>
                <a:ext cx="1683" cy="1122"/>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7" name="Line 26"/>
              <p:cNvSpPr>
                <a:spLocks noChangeShapeType="1"/>
              </p:cNvSpPr>
              <p:nvPr/>
            </p:nvSpPr>
            <p:spPr bwMode="auto">
              <a:xfrm flipH="1">
                <a:off x="2908" y="8733"/>
                <a:ext cx="1337" cy="1015"/>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8" name="Line 27"/>
              <p:cNvSpPr>
                <a:spLocks noChangeShapeType="1"/>
              </p:cNvSpPr>
              <p:nvPr/>
            </p:nvSpPr>
            <p:spPr bwMode="auto">
              <a:xfrm flipH="1">
                <a:off x="3185" y="8733"/>
                <a:ext cx="1060" cy="904"/>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9" name="Line 28"/>
              <p:cNvSpPr>
                <a:spLocks noChangeShapeType="1"/>
              </p:cNvSpPr>
              <p:nvPr/>
            </p:nvSpPr>
            <p:spPr bwMode="auto">
              <a:xfrm flipH="1">
                <a:off x="3558" y="8733"/>
                <a:ext cx="687" cy="793"/>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10" name="Line 29"/>
              <p:cNvSpPr>
                <a:spLocks noChangeShapeType="1"/>
              </p:cNvSpPr>
              <p:nvPr/>
            </p:nvSpPr>
            <p:spPr bwMode="auto">
              <a:xfrm flipH="1">
                <a:off x="3871" y="8733"/>
                <a:ext cx="374" cy="748"/>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11" name="Line 30"/>
              <p:cNvSpPr>
                <a:spLocks noChangeShapeType="1"/>
              </p:cNvSpPr>
              <p:nvPr/>
            </p:nvSpPr>
            <p:spPr bwMode="auto">
              <a:xfrm>
                <a:off x="4245" y="8733"/>
                <a:ext cx="374" cy="561"/>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12" name="Line 31"/>
              <p:cNvSpPr>
                <a:spLocks noChangeShapeType="1"/>
              </p:cNvSpPr>
              <p:nvPr/>
            </p:nvSpPr>
            <p:spPr bwMode="auto">
              <a:xfrm>
                <a:off x="4245" y="8733"/>
                <a:ext cx="1122" cy="374"/>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grpSp>
        <p:sp>
          <p:nvSpPr>
            <p:cNvPr id="21" name="Line 40"/>
            <p:cNvSpPr>
              <a:spLocks noChangeShapeType="1"/>
            </p:cNvSpPr>
            <p:nvPr/>
          </p:nvSpPr>
          <p:spPr bwMode="auto">
            <a:xfrm flipH="1">
              <a:off x="3260694" y="3775075"/>
              <a:ext cx="0" cy="1601788"/>
            </a:xfrm>
            <a:prstGeom prst="line">
              <a:avLst/>
            </a:prstGeom>
            <a:noFill/>
            <a:ln w="9525">
              <a:solidFill>
                <a:schemeClr val="tx1"/>
              </a:solidFill>
              <a:prstDash val="lgDash"/>
              <a:round/>
            </a:ln>
          </p:spPr>
          <p:txBody>
            <a:bodyPr/>
            <a:lstStyle/>
            <a:p>
              <a:endParaRPr lang="en-US">
                <a:solidFill>
                  <a:schemeClr val="accent5">
                    <a:lumMod val="75000"/>
                  </a:schemeClr>
                </a:solidFill>
                <a:latin typeface="Arial" pitchFamily="34" charset="0"/>
                <a:cs typeface="Arial" pitchFamily="34" charset="0"/>
              </a:endParaRPr>
            </a:p>
          </p:txBody>
        </p:sp>
        <p:sp>
          <p:nvSpPr>
            <p:cNvPr id="23" name="Line 42"/>
            <p:cNvSpPr>
              <a:spLocks noChangeShapeType="1"/>
            </p:cNvSpPr>
            <p:nvPr/>
          </p:nvSpPr>
          <p:spPr bwMode="auto">
            <a:xfrm flipH="1">
              <a:off x="3374994" y="2292350"/>
              <a:ext cx="695325" cy="1060450"/>
            </a:xfrm>
            <a:prstGeom prst="line">
              <a:avLst/>
            </a:prstGeom>
            <a:noFill/>
            <a:ln w="9525">
              <a:solidFill>
                <a:schemeClr val="tx1"/>
              </a:solidFill>
              <a:round/>
            </a:ln>
          </p:spPr>
          <p:txBody>
            <a:bodyPr/>
            <a:lstStyle/>
            <a:p>
              <a:endParaRPr lang="en-US">
                <a:solidFill>
                  <a:schemeClr val="accent5">
                    <a:lumMod val="75000"/>
                  </a:schemeClr>
                </a:solidFill>
                <a:latin typeface="Arial" pitchFamily="34" charset="0"/>
                <a:cs typeface="Arial" pitchFamily="34" charset="0"/>
              </a:endParaRPr>
            </a:p>
          </p:txBody>
        </p:sp>
        <p:sp>
          <p:nvSpPr>
            <p:cNvPr id="24" name="Line 43"/>
            <p:cNvSpPr>
              <a:spLocks noChangeShapeType="1"/>
            </p:cNvSpPr>
            <p:nvPr/>
          </p:nvSpPr>
          <p:spPr bwMode="auto">
            <a:xfrm>
              <a:off x="2332007" y="2185988"/>
              <a:ext cx="811213" cy="1166813"/>
            </a:xfrm>
            <a:prstGeom prst="line">
              <a:avLst/>
            </a:prstGeom>
            <a:noFill/>
            <a:ln w="9525">
              <a:solidFill>
                <a:schemeClr val="tx1"/>
              </a:solidFill>
              <a:round/>
            </a:ln>
          </p:spPr>
          <p:txBody>
            <a:bodyPr/>
            <a:lstStyle/>
            <a:p>
              <a:endParaRPr lang="en-US">
                <a:solidFill>
                  <a:schemeClr val="accent5">
                    <a:lumMod val="75000"/>
                  </a:schemeClr>
                </a:solidFill>
                <a:latin typeface="Arial" pitchFamily="34" charset="0"/>
                <a:cs typeface="Arial" pitchFamily="34" charset="0"/>
              </a:endParaRPr>
            </a:p>
          </p:txBody>
        </p:sp>
        <p:sp>
          <p:nvSpPr>
            <p:cNvPr id="25" name="Oval 44"/>
            <p:cNvSpPr>
              <a:spLocks noChangeArrowheads="1"/>
            </p:cNvSpPr>
            <p:nvPr/>
          </p:nvSpPr>
          <p:spPr bwMode="auto">
            <a:xfrm>
              <a:off x="1631919" y="1752600"/>
              <a:ext cx="1506538" cy="608013"/>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pitchFamily="34" charset="0"/>
                  <a:cs typeface="Arial" pitchFamily="34" charset="0"/>
                </a:rPr>
                <a:t>Cash-Out Shareholders</a:t>
              </a:r>
            </a:p>
          </p:txBody>
        </p:sp>
        <p:sp>
          <p:nvSpPr>
            <p:cNvPr id="26" name="Oval 45"/>
            <p:cNvSpPr>
              <a:spLocks noChangeArrowheads="1"/>
            </p:cNvSpPr>
            <p:nvPr/>
          </p:nvSpPr>
          <p:spPr bwMode="auto">
            <a:xfrm>
              <a:off x="3254344" y="1752600"/>
              <a:ext cx="1506538" cy="646113"/>
            </a:xfrm>
            <a:prstGeom prst="ellipse">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pitchFamily="34" charset="0"/>
                  <a:cs typeface="Arial" pitchFamily="34" charset="0"/>
                </a:rPr>
                <a:t>Rollover Shareholders</a:t>
              </a:r>
            </a:p>
          </p:txBody>
        </p:sp>
        <p:sp>
          <p:nvSpPr>
            <p:cNvPr id="28" name="Rectangle 47"/>
            <p:cNvSpPr>
              <a:spLocks noChangeArrowheads="1"/>
            </p:cNvSpPr>
            <p:nvPr/>
          </p:nvSpPr>
          <p:spPr bwMode="auto">
            <a:xfrm>
              <a:off x="2358994" y="3349625"/>
              <a:ext cx="1738313"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pitchFamily="34" charset="0"/>
                  <a:cs typeface="Arial" pitchFamily="34" charset="0"/>
                </a:rPr>
                <a:t>Target </a:t>
              </a:r>
            </a:p>
            <a:p>
              <a:pPr algn="ctr" eaLnBrk="0" hangingPunct="0">
                <a:spcBef>
                  <a:spcPct val="0"/>
                </a:spcBef>
              </a:pPr>
              <a:r>
                <a:rPr lang="en-US" sz="1000">
                  <a:solidFill>
                    <a:schemeClr val="accent5">
                      <a:lumMod val="75000"/>
                    </a:schemeClr>
                  </a:solidFill>
                  <a:latin typeface="Arial" pitchFamily="34" charset="0"/>
                  <a:cs typeface="Arial" pitchFamily="34" charset="0"/>
                </a:rPr>
                <a:t>(S corporation)</a:t>
              </a:r>
            </a:p>
          </p:txBody>
        </p:sp>
        <p:grpSp>
          <p:nvGrpSpPr>
            <p:cNvPr id="5" name="Group 51"/>
            <p:cNvGrpSpPr/>
            <p:nvPr/>
          </p:nvGrpSpPr>
          <p:grpSpPr>
            <a:xfrm>
              <a:off x="2062006" y="5240338"/>
              <a:ext cx="2282951" cy="976313"/>
              <a:chOff x="1806" y="9071"/>
              <a:chExt cx="4309" cy="1719"/>
            </a:xfrm>
          </p:grpSpPr>
          <p:sp>
            <p:nvSpPr>
              <p:cNvPr id="33" name="Rectangle 52"/>
              <p:cNvSpPr>
                <a:spLocks noChangeArrowheads="1"/>
              </p:cNvSpPr>
              <p:nvPr/>
            </p:nvSpPr>
            <p:spPr bwMode="auto">
              <a:xfrm>
                <a:off x="4619" y="907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solidFill>
                    <a:schemeClr val="accent5">
                      <a:lumMod val="75000"/>
                    </a:schemeClr>
                  </a:solidFill>
                  <a:latin typeface="Arial"/>
                </a:endParaRPr>
              </a:p>
            </p:txBody>
          </p:sp>
          <p:sp>
            <p:nvSpPr>
              <p:cNvPr id="34" name="Rectangle 53"/>
              <p:cNvSpPr>
                <a:spLocks noChangeArrowheads="1"/>
              </p:cNvSpPr>
              <p:nvPr/>
            </p:nvSpPr>
            <p:spPr bwMode="auto">
              <a:xfrm>
                <a:off x="4245" y="918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solidFill>
                    <a:schemeClr val="accent5">
                      <a:lumMod val="75000"/>
                    </a:schemeClr>
                  </a:solidFill>
                  <a:latin typeface="Arial"/>
                </a:endParaRPr>
              </a:p>
            </p:txBody>
          </p:sp>
          <p:sp>
            <p:nvSpPr>
              <p:cNvPr id="35" name="Rectangle 54"/>
              <p:cNvSpPr>
                <a:spLocks noChangeArrowheads="1"/>
              </p:cNvSpPr>
              <p:nvPr/>
            </p:nvSpPr>
            <p:spPr bwMode="auto">
              <a:xfrm>
                <a:off x="3871" y="9295"/>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solidFill>
                    <a:schemeClr val="accent5">
                      <a:lumMod val="75000"/>
                    </a:schemeClr>
                  </a:solidFill>
                  <a:latin typeface="Arial"/>
                </a:endParaRPr>
              </a:p>
            </p:txBody>
          </p:sp>
          <p:sp>
            <p:nvSpPr>
              <p:cNvPr id="36" name="Rectangle 55"/>
              <p:cNvSpPr>
                <a:spLocks noChangeArrowheads="1"/>
              </p:cNvSpPr>
              <p:nvPr/>
            </p:nvSpPr>
            <p:spPr bwMode="auto">
              <a:xfrm>
                <a:off x="3497" y="9407"/>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solidFill>
                    <a:schemeClr val="accent5">
                      <a:lumMod val="75000"/>
                    </a:schemeClr>
                  </a:solidFill>
                  <a:latin typeface="Arial"/>
                </a:endParaRPr>
              </a:p>
            </p:txBody>
          </p:sp>
          <p:sp>
            <p:nvSpPr>
              <p:cNvPr id="37" name="Rectangle 56"/>
              <p:cNvSpPr>
                <a:spLocks noChangeArrowheads="1"/>
              </p:cNvSpPr>
              <p:nvPr/>
            </p:nvSpPr>
            <p:spPr bwMode="auto">
              <a:xfrm>
                <a:off x="3123" y="9519"/>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solidFill>
                    <a:schemeClr val="accent5">
                      <a:lumMod val="75000"/>
                    </a:schemeClr>
                  </a:solidFill>
                  <a:latin typeface="Arial"/>
                </a:endParaRPr>
              </a:p>
            </p:txBody>
          </p:sp>
          <p:sp>
            <p:nvSpPr>
              <p:cNvPr id="38" name="Rectangle 57"/>
              <p:cNvSpPr>
                <a:spLocks noChangeArrowheads="1"/>
              </p:cNvSpPr>
              <p:nvPr/>
            </p:nvSpPr>
            <p:spPr bwMode="auto">
              <a:xfrm>
                <a:off x="2749" y="9631"/>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solidFill>
                    <a:schemeClr val="accent5">
                      <a:lumMod val="75000"/>
                    </a:schemeClr>
                  </a:solidFill>
                  <a:latin typeface="Arial"/>
                </a:endParaRPr>
              </a:p>
            </p:txBody>
          </p:sp>
          <p:sp>
            <p:nvSpPr>
              <p:cNvPr id="39" name="Rectangle 58"/>
              <p:cNvSpPr>
                <a:spLocks noChangeArrowheads="1"/>
              </p:cNvSpPr>
              <p:nvPr/>
            </p:nvSpPr>
            <p:spPr bwMode="auto">
              <a:xfrm>
                <a:off x="2375" y="9743"/>
                <a:ext cx="1496"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endParaRPr lang="en-US" sz="1000" b="0">
                  <a:solidFill>
                    <a:schemeClr val="accent5">
                      <a:lumMod val="75000"/>
                    </a:schemeClr>
                  </a:solidFill>
                  <a:latin typeface="Arial"/>
                </a:endParaRPr>
              </a:p>
            </p:txBody>
          </p:sp>
          <p:sp>
            <p:nvSpPr>
              <p:cNvPr id="40" name="Rectangle 59"/>
              <p:cNvSpPr>
                <a:spLocks noChangeArrowheads="1"/>
              </p:cNvSpPr>
              <p:nvPr/>
            </p:nvSpPr>
            <p:spPr bwMode="auto">
              <a:xfrm>
                <a:off x="1806" y="9855"/>
                <a:ext cx="1691" cy="93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anchor="ctr" anchorCtr="0"/>
              <a:lstStyle/>
              <a:p>
                <a:pPr algn="ctr" eaLnBrk="0" hangingPunct="0">
                  <a:spcBef>
                    <a:spcPct val="0"/>
                  </a:spcBef>
                </a:pPr>
                <a:r>
                  <a:rPr lang="en-US" sz="1000">
                    <a:solidFill>
                      <a:schemeClr val="accent5">
                        <a:lumMod val="75000"/>
                      </a:schemeClr>
                    </a:solidFill>
                    <a:latin typeface="Arial"/>
                  </a:rPr>
                  <a:t>Operating Subsidiaries</a:t>
                </a:r>
              </a:p>
            </p:txBody>
          </p:sp>
        </p:grpSp>
        <p:sp>
          <p:nvSpPr>
            <p:cNvPr id="50" name="Text Box 69"/>
            <p:cNvSpPr txBox="1">
              <a:spLocks noChangeArrowheads="1"/>
            </p:cNvSpPr>
            <p:nvPr/>
          </p:nvSpPr>
          <p:spPr bwMode="auto">
            <a:xfrm>
              <a:off x="2236757" y="2471738"/>
              <a:ext cx="463550" cy="212725"/>
            </a:xfrm>
            <a:prstGeom prst="rect">
              <a:avLst/>
            </a:prstGeom>
            <a:noFill/>
            <a:ln w="9525">
              <a:noFill/>
              <a:miter lim="800000"/>
            </a:ln>
          </p:spPr>
          <p:txBody>
            <a:bodyPr/>
            <a:lstStyle/>
            <a:p>
              <a:pPr algn="l"/>
              <a:r>
                <a:rPr lang="en-US" sz="1000">
                  <a:solidFill>
                    <a:schemeClr val="accent5">
                      <a:lumMod val="75000"/>
                    </a:schemeClr>
                  </a:solidFill>
                  <a:latin typeface="Arial" pitchFamily="34" charset="0"/>
                  <a:cs typeface="Arial" pitchFamily="34" charset="0"/>
                </a:rPr>
                <a:t>80</a:t>
              </a:r>
              <a:r>
                <a:rPr lang="en-US" sz="1000" i="0">
                  <a:solidFill>
                    <a:schemeClr val="accent5">
                      <a:lumMod val="75000"/>
                    </a:schemeClr>
                  </a:solidFill>
                  <a:latin typeface="Arial" pitchFamily="34" charset="0"/>
                  <a:cs typeface="Arial" pitchFamily="34" charset="0"/>
                </a:rPr>
                <a:t>%</a:t>
              </a:r>
            </a:p>
          </p:txBody>
        </p:sp>
        <p:sp>
          <p:nvSpPr>
            <p:cNvPr id="51" name="Text Box 70"/>
            <p:cNvSpPr txBox="1">
              <a:spLocks noChangeArrowheads="1"/>
            </p:cNvSpPr>
            <p:nvPr/>
          </p:nvSpPr>
          <p:spPr bwMode="auto">
            <a:xfrm>
              <a:off x="3895530" y="2485053"/>
              <a:ext cx="463550" cy="212725"/>
            </a:xfrm>
            <a:prstGeom prst="rect">
              <a:avLst/>
            </a:prstGeom>
            <a:noFill/>
            <a:ln w="9525">
              <a:noFill/>
              <a:miter lim="800000"/>
            </a:ln>
          </p:spPr>
          <p:txBody>
            <a:bodyPr/>
            <a:lstStyle/>
            <a:p>
              <a:pPr algn="l"/>
              <a:r>
                <a:rPr lang="en-US" sz="1000">
                  <a:solidFill>
                    <a:schemeClr val="accent5">
                      <a:lumMod val="75000"/>
                    </a:schemeClr>
                  </a:solidFill>
                  <a:latin typeface="Arial" pitchFamily="34" charset="0"/>
                  <a:cs typeface="Arial" pitchFamily="34" charset="0"/>
                </a:rPr>
                <a:t>20%</a:t>
              </a:r>
            </a:p>
            <a:p>
              <a:pPr algn="l"/>
              <a:endParaRPr lang="en-US" sz="900" i="0">
                <a:solidFill>
                  <a:schemeClr val="accent5">
                    <a:lumMod val="75000"/>
                  </a:schemeClr>
                </a:solidFill>
                <a:latin typeface="Arial" pitchFamily="34" charset="0"/>
                <a:cs typeface="Arial" pitchFamily="34" charset="0"/>
              </a:endParaRPr>
            </a:p>
          </p:txBody>
        </p:sp>
      </p:grpSp>
      <p:sp>
        <p:nvSpPr>
          <p:cNvPr id="31" name="Rectangle 48"/>
          <p:cNvSpPr>
            <a:spLocks noChangeArrowheads="1"/>
          </p:cNvSpPr>
          <p:nvPr/>
        </p:nvSpPr>
        <p:spPr bwMode="auto">
          <a:xfrm>
            <a:off x="5105400" y="3760181"/>
            <a:ext cx="1158875" cy="425450"/>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bIns="45720" anchor="ctr" anchorCtr="0"/>
          <a:lstStyle/>
          <a:p>
            <a:pPr algn="ctr" eaLnBrk="0" hangingPunct="0">
              <a:spcBef>
                <a:spcPct val="0"/>
              </a:spcBef>
            </a:pPr>
            <a:r>
              <a:rPr lang="en-US" sz="1000">
                <a:solidFill>
                  <a:schemeClr val="accent5">
                    <a:lumMod val="75000"/>
                  </a:schemeClr>
                </a:solidFill>
                <a:latin typeface="Arial" pitchFamily="34" charset="0"/>
                <a:cs typeface="Arial" pitchFamily="34" charset="0"/>
              </a:rPr>
              <a:t>Acquisition</a:t>
            </a:r>
          </a:p>
          <a:p>
            <a:pPr algn="ctr" eaLnBrk="0" hangingPunct="0">
              <a:spcBef>
                <a:spcPct val="0"/>
              </a:spcBef>
            </a:pPr>
            <a:r>
              <a:rPr lang="en-US" sz="1000">
                <a:solidFill>
                  <a:schemeClr val="accent5">
                    <a:lumMod val="75000"/>
                  </a:schemeClr>
                </a:solidFill>
                <a:latin typeface="Arial" pitchFamily="34" charset="0"/>
                <a:cs typeface="Arial" pitchFamily="34" charset="0"/>
              </a:rPr>
              <a:t>Sub</a:t>
            </a:r>
            <a:r>
              <a:rPr lang="en-US" sz="1000" b="0">
                <a:solidFill>
                  <a:schemeClr val="accent5">
                    <a:lumMod val="75000"/>
                  </a:schemeClr>
                </a:solidFill>
                <a:latin typeface="Arial"/>
              </a:rPr>
              <a:t> </a:t>
            </a:r>
          </a:p>
        </p:txBody>
      </p:sp>
      <p:sp>
        <p:nvSpPr>
          <p:cNvPr id="99" name="Line 72"/>
          <p:cNvSpPr>
            <a:spLocks noChangeShapeType="1"/>
          </p:cNvSpPr>
          <p:nvPr/>
        </p:nvSpPr>
        <p:spPr bwMode="auto">
          <a:xfrm flipV="1">
            <a:off x="3962400" y="2236181"/>
            <a:ext cx="1905000" cy="0"/>
          </a:xfrm>
          <a:prstGeom prst="line">
            <a:avLst/>
          </a:prstGeom>
          <a:noFill/>
          <a:ln w="9525">
            <a:solidFill>
              <a:schemeClr val="tx1"/>
            </a:solidFill>
            <a:round/>
            <a:tailEnd type="triangle" w="med" len="med"/>
          </a:ln>
        </p:spPr>
        <p:txBody>
          <a:bodyPr/>
          <a:lstStyle/>
          <a:p>
            <a:endParaRPr lang="en-US">
              <a:solidFill>
                <a:schemeClr val="accent5">
                  <a:lumMod val="75000"/>
                </a:schemeClr>
              </a:solidFill>
              <a:latin typeface="Arial" pitchFamily="34" charset="0"/>
              <a:cs typeface="Arial" pitchFamily="34" charset="0"/>
            </a:endParaRPr>
          </a:p>
        </p:txBody>
      </p:sp>
      <p:sp>
        <p:nvSpPr>
          <p:cNvPr id="100" name="Rectangle 99"/>
          <p:cNvSpPr/>
          <p:nvPr/>
        </p:nvSpPr>
        <p:spPr>
          <a:xfrm>
            <a:off x="4859276" y="1550381"/>
            <a:ext cx="1371600" cy="707886"/>
          </a:xfrm>
          <a:prstGeom prst="rect">
            <a:avLst/>
          </a:prstGeom>
        </p:spPr>
        <p:txBody>
          <a:bodyPr wrap="square">
            <a:spAutoFit/>
          </a:bodyPr>
          <a:lstStyle/>
          <a:p>
            <a:r>
              <a:rPr lang="en-US" sz="1000">
                <a:solidFill>
                  <a:schemeClr val="accent5">
                    <a:lumMod val="75000"/>
                  </a:schemeClr>
                </a:solidFill>
                <a:latin typeface="Arial" pitchFamily="34" charset="0"/>
                <a:cs typeface="Arial" pitchFamily="34" charset="0"/>
              </a:rPr>
              <a:t>Rollover shares contributed to Newco by Rollover Shareholders</a:t>
            </a:r>
          </a:p>
        </p:txBody>
      </p:sp>
      <p:sp>
        <p:nvSpPr>
          <p:cNvPr id="101" name="Rectangle 100"/>
          <p:cNvSpPr/>
          <p:nvPr/>
        </p:nvSpPr>
        <p:spPr>
          <a:xfrm>
            <a:off x="4198775" y="2693382"/>
            <a:ext cx="1576873" cy="707886"/>
          </a:xfrm>
          <a:prstGeom prst="rect">
            <a:avLst/>
          </a:prstGeom>
        </p:spPr>
        <p:txBody>
          <a:bodyPr wrap="square">
            <a:spAutoFit/>
          </a:bodyPr>
          <a:lstStyle/>
          <a:p>
            <a:r>
              <a:rPr lang="en-US" sz="1000">
                <a:solidFill>
                  <a:schemeClr val="accent5">
                    <a:lumMod val="75000"/>
                  </a:schemeClr>
                </a:solidFill>
                <a:latin typeface="Arial" pitchFamily="34" charset="0"/>
                <a:cs typeface="Arial" pitchFamily="34" charset="0"/>
              </a:rPr>
              <a:t>Reverse Subsidiary Merger with cash or debentures to Cash-Out shareholders</a:t>
            </a:r>
          </a:p>
        </p:txBody>
      </p:sp>
      <p:sp>
        <p:nvSpPr>
          <p:cNvPr id="102" name="Line 72"/>
          <p:cNvSpPr>
            <a:spLocks noChangeShapeType="1"/>
          </p:cNvSpPr>
          <p:nvPr/>
        </p:nvSpPr>
        <p:spPr bwMode="auto">
          <a:xfrm flipH="1" flipV="1">
            <a:off x="4191000" y="3531581"/>
            <a:ext cx="914400" cy="228600"/>
          </a:xfrm>
          <a:prstGeom prst="line">
            <a:avLst/>
          </a:prstGeom>
          <a:noFill/>
          <a:ln w="9525">
            <a:solidFill>
              <a:schemeClr val="tx1"/>
            </a:solidFill>
            <a:round/>
            <a:tailEnd type="triangle" w="med" len="med"/>
          </a:ln>
        </p:spPr>
        <p:txBody>
          <a:bodyPr/>
          <a:lstStyle/>
          <a:p>
            <a:endParaRPr lang="en-US">
              <a:solidFill>
                <a:schemeClr val="accent5">
                  <a:lumMod val="75000"/>
                </a:schemeClr>
              </a:solidFill>
              <a:latin typeface="Arial" pitchFamily="34" charset="0"/>
              <a:cs typeface="Arial" pitchFamily="34" charset="0"/>
            </a:endParaRPr>
          </a:p>
        </p:txBody>
      </p:sp>
      <p:sp>
        <p:nvSpPr>
          <p:cNvPr id="103" name="Line 72"/>
          <p:cNvSpPr>
            <a:spLocks noChangeShapeType="1"/>
          </p:cNvSpPr>
          <p:nvPr/>
        </p:nvSpPr>
        <p:spPr bwMode="auto">
          <a:xfrm flipH="1" flipV="1">
            <a:off x="2667000" y="2159981"/>
            <a:ext cx="609600" cy="990600"/>
          </a:xfrm>
          <a:prstGeom prst="line">
            <a:avLst/>
          </a:prstGeom>
          <a:noFill/>
          <a:ln w="9525">
            <a:solidFill>
              <a:schemeClr val="tx1"/>
            </a:solidFill>
            <a:round/>
            <a:tailEnd type="triangle" w="med" len="med"/>
          </a:ln>
        </p:spPr>
        <p:txBody>
          <a:bodyPr/>
          <a:lstStyle/>
          <a:p>
            <a:endParaRPr lang="en-US">
              <a:solidFill>
                <a:schemeClr val="accent5">
                  <a:lumMod val="75000"/>
                </a:schemeClr>
              </a:solidFill>
              <a:latin typeface="Arial" pitchFamily="34" charset="0"/>
              <a:cs typeface="Arial" pitchFamily="34" charset="0"/>
            </a:endParaRPr>
          </a:p>
        </p:txBody>
      </p:sp>
      <p:sp>
        <p:nvSpPr>
          <p:cNvPr id="104" name="Rectangle 103"/>
          <p:cNvSpPr/>
          <p:nvPr/>
        </p:nvSpPr>
        <p:spPr>
          <a:xfrm>
            <a:off x="2819399" y="2159981"/>
            <a:ext cx="950167" cy="400110"/>
          </a:xfrm>
          <a:prstGeom prst="rect">
            <a:avLst/>
          </a:prstGeom>
        </p:spPr>
        <p:txBody>
          <a:bodyPr wrap="square">
            <a:spAutoFit/>
          </a:bodyPr>
          <a:lstStyle/>
          <a:p>
            <a:pPr marL="60325"/>
            <a:r>
              <a:rPr lang="en-US" sz="1000">
                <a:solidFill>
                  <a:schemeClr val="accent5">
                    <a:lumMod val="75000"/>
                  </a:schemeClr>
                </a:solidFill>
                <a:latin typeface="Arial" pitchFamily="34" charset="0"/>
                <a:cs typeface="Arial" pitchFamily="34" charset="0"/>
              </a:rPr>
              <a:t>Cash or debentures</a:t>
            </a:r>
          </a:p>
        </p:txBody>
      </p:sp>
      <p:sp>
        <p:nvSpPr>
          <p:cNvPr id="105" name="Rectangle 104"/>
          <p:cNvSpPr/>
          <p:nvPr/>
        </p:nvSpPr>
        <p:spPr>
          <a:xfrm>
            <a:off x="7239000" y="1618633"/>
            <a:ext cx="1219200" cy="1015663"/>
          </a:xfrm>
          <a:prstGeom prst="rect">
            <a:avLst/>
          </a:prstGeom>
        </p:spPr>
        <p:txBody>
          <a:bodyPr wrap="square">
            <a:spAutoFit/>
          </a:bodyPr>
          <a:lstStyle/>
          <a:p>
            <a:r>
              <a:rPr lang="en-US" sz="1000">
                <a:solidFill>
                  <a:schemeClr val="accent5">
                    <a:lumMod val="75000"/>
                  </a:schemeClr>
                </a:solidFill>
                <a:latin typeface="Arial" pitchFamily="34" charset="0"/>
                <a:cs typeface="Arial" pitchFamily="34" charset="0"/>
              </a:rPr>
              <a:t>Cash infusion by Purchaser Group  (Section 351 control with Rollover Shareholders)</a:t>
            </a:r>
          </a:p>
        </p:txBody>
      </p:sp>
      <p:sp>
        <p:nvSpPr>
          <p:cNvPr id="106" name="Line 72"/>
          <p:cNvSpPr>
            <a:spLocks noChangeShapeType="1"/>
          </p:cNvSpPr>
          <p:nvPr/>
        </p:nvSpPr>
        <p:spPr bwMode="auto">
          <a:xfrm flipH="1">
            <a:off x="6553200" y="1702781"/>
            <a:ext cx="685800" cy="457200"/>
          </a:xfrm>
          <a:prstGeom prst="line">
            <a:avLst/>
          </a:prstGeom>
          <a:noFill/>
          <a:ln w="9525">
            <a:solidFill>
              <a:schemeClr val="tx1"/>
            </a:solidFill>
            <a:round/>
            <a:tailEnd type="triangle" w="med" len="med"/>
          </a:ln>
        </p:spPr>
        <p:txBody>
          <a:bodyPr/>
          <a:lstStyle/>
          <a:p>
            <a:endParaRPr lang="en-US">
              <a:solidFill>
                <a:schemeClr val="accent5">
                  <a:lumMod val="75000"/>
                </a:schemeClr>
              </a:solidFill>
              <a:latin typeface="Arial" pitchFamily="34" charset="0"/>
              <a:cs typeface="Arial" pitchFamily="34" charset="0"/>
            </a:endParaRPr>
          </a:p>
        </p:txBody>
      </p:sp>
      <p:sp>
        <p:nvSpPr>
          <p:cNvPr id="30" name="Rectangle 46"/>
          <p:cNvSpPr>
            <a:spLocks noChangeArrowheads="1"/>
          </p:cNvSpPr>
          <p:nvPr/>
        </p:nvSpPr>
        <p:spPr bwMode="auto">
          <a:xfrm>
            <a:off x="5867400" y="2159981"/>
            <a:ext cx="1158875" cy="638175"/>
          </a:xfrm>
          <a:prstGeom prst="rect">
            <a:avLst/>
          </a:prstGeom>
          <a:solidFill>
            <a:schemeClr val="bg1"/>
          </a:solidFill>
          <a:ln w="9525">
            <a:solidFill>
              <a:srgbClr val="000000"/>
            </a:solidFill>
            <a:miter lim="800000"/>
          </a:ln>
          <a:effectLst>
            <a:outerShdw blurRad="50800" dist="88900" dir="2700000" algn="tl" rotWithShape="0">
              <a:srgbClr val="000000">
                <a:alpha val="40000"/>
              </a:srgbClr>
            </a:outerShdw>
          </a:effectLst>
          <a:scene3d>
            <a:camera prst="orthographicFront"/>
            <a:lightRig rig="threePt" dir="t"/>
          </a:scene3d>
          <a:sp3d>
            <a:bevelT w="0" h="0" prst="angle"/>
          </a:sp3d>
        </p:spPr>
        <p:txBody>
          <a:bodyPr lIns="45720" tIns="45720" rIns="45720" bIns="45720" anchor="ctr" anchorCtr="0"/>
          <a:lstStyle/>
          <a:p>
            <a:pPr algn="ctr" eaLnBrk="0" hangingPunct="0">
              <a:spcBef>
                <a:spcPct val="0"/>
              </a:spcBef>
            </a:pPr>
            <a:endParaRPr lang="en-US" sz="1000" b="0">
              <a:solidFill>
                <a:schemeClr val="accent5">
                  <a:lumMod val="75000"/>
                </a:schemeClr>
              </a:solidFill>
              <a:latin typeface="Arial"/>
            </a:endParaRPr>
          </a:p>
          <a:p>
            <a:pPr algn="ctr" eaLnBrk="0" hangingPunct="0">
              <a:spcBef>
                <a:spcPct val="0"/>
              </a:spcBef>
            </a:pPr>
            <a:r>
              <a:rPr lang="en-US" sz="1000">
                <a:solidFill>
                  <a:schemeClr val="accent5">
                    <a:lumMod val="75000"/>
                  </a:schemeClr>
                </a:solidFill>
                <a:latin typeface="Arial" pitchFamily="34" charset="0"/>
                <a:cs typeface="Arial" pitchFamily="34" charset="0"/>
              </a:rPr>
              <a:t>Newco</a:t>
            </a:r>
          </a:p>
          <a:p>
            <a:pPr algn="ctr" eaLnBrk="0" hangingPunct="0">
              <a:spcBef>
                <a:spcPct val="0"/>
              </a:spcBef>
            </a:pPr>
            <a:endParaRPr lang="en-US" sz="1000" b="0">
              <a:solidFill>
                <a:schemeClr val="accent5">
                  <a:lumMod val="75000"/>
                </a:schemeClr>
              </a:solidFill>
              <a:latin typeface="Arial"/>
            </a:endParaRPr>
          </a:p>
        </p:txBody>
      </p:sp>
    </p:spTree>
    <p:extLst>
      <p:ext uri="{BB962C8B-B14F-4D97-AF65-F5344CB8AC3E}">
        <p14:creationId xmlns:p14="http://schemas.microsoft.com/office/powerpoint/2010/main" val="1588179726"/>
      </p:ext>
    </p:extLst>
  </p:cSld>
  <p:clrMapOvr>
    <a:masterClrMapping/>
  </p:clrMapOvr>
  <p:transition spd="med">
    <p:pull dir="lu"/>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03.22"/>
  <p:tag name="AS_TITLE" val="Aspose.Slides for .NET 4.0"/>
  <p:tag name="AS_VERSION" val="17.3"/>
</p:tagLst>
</file>

<file path=ppt/theme/theme1.xml><?xml version="1.0" encoding="utf-8"?>
<a:theme xmlns:a="http://schemas.openxmlformats.org/drawingml/2006/main" name="Blank">
  <a:themeElements>
    <a:clrScheme name="Blue Block">
      <a:dk1>
        <a:srgbClr val="414042"/>
      </a:dk1>
      <a:lt1>
        <a:srgbClr val="FFFFFF"/>
      </a:lt1>
      <a:dk2>
        <a:srgbClr val="005A8C"/>
      </a:dk2>
      <a:lt2>
        <a:srgbClr val="C9CAC8"/>
      </a:lt2>
      <a:accent1>
        <a:srgbClr val="005A8C"/>
      </a:accent1>
      <a:accent2>
        <a:srgbClr val="CE8E00"/>
      </a:accent2>
      <a:accent3>
        <a:srgbClr val="008998"/>
      </a:accent3>
      <a:accent4>
        <a:srgbClr val="D2492A"/>
      </a:accent4>
      <a:accent5>
        <a:srgbClr val="614D7D"/>
      </a:accent5>
      <a:accent6>
        <a:srgbClr val="5A8E22"/>
      </a:accent6>
      <a:hlink>
        <a:srgbClr val="263F6A"/>
      </a:hlink>
      <a:folHlink>
        <a:srgbClr val="00B0F0"/>
      </a:folHlink>
    </a:clrScheme>
    <a:fontScheme name="Blue Block">
      <a:majorFont>
        <a:latin typeface="Georgia"/>
        <a:ea typeface="Georgia"/>
        <a:cs typeface="Georgia"/>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Calibri"/>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lue Blo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9995</Words>
  <Application>Microsoft Office PowerPoint</Application>
  <PresentationFormat>On-screen Show (4:3)</PresentationFormat>
  <Paragraphs>867</Paragraphs>
  <Slides>95</Slides>
  <Notes>95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95</vt:i4>
      </vt:variant>
    </vt:vector>
  </HeadingPairs>
  <TitlesOfParts>
    <vt:vector size="106" baseType="lpstr">
      <vt:lpstr>Aparajita</vt:lpstr>
      <vt:lpstr>Arial</vt:lpstr>
      <vt:lpstr>Calibri</vt:lpstr>
      <vt:lpstr>Calibri (body)</vt:lpstr>
      <vt:lpstr>Century</vt:lpstr>
      <vt:lpstr>Century Schoolbook</vt:lpstr>
      <vt:lpstr>CG Times</vt:lpstr>
      <vt:lpstr>Georgia</vt:lpstr>
      <vt:lpstr>Times New Roman</vt:lpstr>
      <vt:lpstr>Verdana</vt:lpstr>
      <vt:lpstr>Blank</vt:lpstr>
      <vt:lpstr>Structuring Mergers, Acquisitions, and  Private Equity Recaps When the Target  is an S Corporation  </vt:lpstr>
      <vt:lpstr>Structuring Mergers, Acquisitions, and Private Equity Recaps When the Target is an S Corporation  </vt:lpstr>
      <vt:lpstr>Structuring Mergers, Acquisitions, and Private Equity Recaps When the Target is an S Corporations –TCJA Income Tax Rate Changes</vt:lpstr>
      <vt:lpstr>Structuring Mergers, Acquisitions, and Private Equity Recaps When the Target is an S Corporation - Dividends Received Deduction</vt:lpstr>
      <vt:lpstr>Structuring Mergers, Acquisitions, and Private Equity Recaps When the Target is an S Corporation  - The Corporate AMT</vt:lpstr>
      <vt:lpstr>Structuring Mergers, Acquisitions, and Private Equity Recaps When the Target is an S Corporation – Repeal of the Corporate AMT</vt:lpstr>
      <vt:lpstr>Structuring Mergers, Acquisitions, and Private Equity Recaps When the Target is an S Corporation – the BEAT</vt:lpstr>
      <vt:lpstr>Structuring Mergers, Acquisitions, and Private Equity Recaps When the Target is an S Corporation – the BEAT (cont’d)</vt:lpstr>
      <vt:lpstr>POLLING QUESTION #1  </vt:lpstr>
      <vt:lpstr>Special Deduction for Qualified Business Income of Non-Corporate Entities (New Section 199A)</vt:lpstr>
      <vt:lpstr>Qualified Business Income</vt:lpstr>
      <vt:lpstr>Qualified Business Income - Exclusions</vt:lpstr>
      <vt:lpstr>The QBI 20% Pass-Thru Tax Deduction</vt:lpstr>
      <vt:lpstr>The QBI 20% Pass-Thru Tax Deduction</vt:lpstr>
      <vt:lpstr>The QBI 20% Pass-Thru Tax Deduction</vt:lpstr>
      <vt:lpstr>The QBI 20% Pass-Thru Tax Deduction</vt:lpstr>
      <vt:lpstr>The QBI 20% Pass-Thru Tax Deduction</vt:lpstr>
      <vt:lpstr>The QBI 20% Pass-Thru Tax Deduction</vt:lpstr>
      <vt:lpstr>Pass-Thru Still Advantageous over C Corporation – With One Exception</vt:lpstr>
      <vt:lpstr>Limitation on the Deduction of Business Interest – Section 163(j)</vt:lpstr>
      <vt:lpstr>Limitation on the Deduction of Business Interest – Section 163(j)</vt:lpstr>
      <vt:lpstr>Limitation on the Deduction of Business Interest- Exclusions</vt:lpstr>
      <vt:lpstr>Limitation on the Deduction of Business Interest-Exclusions</vt:lpstr>
      <vt:lpstr>Limitation on the Deduction of Business Interest-Exclusions</vt:lpstr>
      <vt:lpstr>Limitation on the Deduction of Business Interest – Pass-Through Entities</vt:lpstr>
      <vt:lpstr>Limitation on the Deduction of Business Interest – Pass-Through Entities</vt:lpstr>
      <vt:lpstr>Possible Responses to Section 163(j) Limitation</vt:lpstr>
      <vt:lpstr>POLLING QUESTION #2  </vt:lpstr>
      <vt:lpstr>Cost Recovery and Expensing of Business Assets</vt:lpstr>
      <vt:lpstr>Cost Recovery and Expensing of Business Assets</vt:lpstr>
      <vt:lpstr>Cost Recovery and Expensing of Business Assets</vt:lpstr>
      <vt:lpstr>Impact of Expensing of Business Assets on M&amp;A Transactions</vt:lpstr>
      <vt:lpstr>MACRS Continued for Nonresidential and Residential Real Property</vt:lpstr>
      <vt:lpstr>Cost Recovery and Expensing of Business Assets –Section 179 Limits Increased</vt:lpstr>
      <vt:lpstr>NOL Carryforwards Indefinite, But No Carrybacks under 2017 Tax Act</vt:lpstr>
      <vt:lpstr>Other Income Tax Changes For Businesses</vt:lpstr>
      <vt:lpstr>POLLING QUESTION #3  </vt:lpstr>
      <vt:lpstr>Structuring Mergers, Acquisitions, and Private Equity Recaps When the Target is an S Corporation</vt:lpstr>
      <vt:lpstr>CARES Act - NOL Carrybacks </vt:lpstr>
      <vt:lpstr>CARES Act - NOL Carrybacks</vt:lpstr>
      <vt:lpstr>CARES Act -NOL Carrybacks</vt:lpstr>
      <vt:lpstr>CARES Act – AMT Credit Refunds</vt:lpstr>
      <vt:lpstr>CARES Act – Deductible Interest Expense</vt:lpstr>
      <vt:lpstr>CARES Act – Deductible Interest Expense</vt:lpstr>
      <vt:lpstr>CARES Act - Qualified Improvement Property</vt:lpstr>
      <vt:lpstr>POLLING QUESTION #4  </vt:lpstr>
      <vt:lpstr>S Corporation Mergers and Acquisitions – Basic Structures Covered in Webinar</vt:lpstr>
      <vt:lpstr>S Corporation Mergers and Acquisitions – Basic Structures Covered in Webinar </vt:lpstr>
      <vt:lpstr>Tax Free Reorganizations</vt:lpstr>
      <vt:lpstr>Forward Triangular Merger Under Section 368(a)(2)(D) –Target Merges into Acquisition Sub and Target Shareholders Receive Stock in Parent Company </vt:lpstr>
      <vt:lpstr>Reverse Triangular Merger Under Section 368(a)(2)(E) –Acquisition Sub Merges into Target and Target Shareholders Receive Stock in Parent Company </vt:lpstr>
      <vt:lpstr>Mergers Involving DREs – 2000 Proposed Regulations</vt:lpstr>
      <vt:lpstr>Mergers Involving DREs – 2003 Final Regulations</vt:lpstr>
      <vt:lpstr>Merger involving DREs – Example: Type A Merger</vt:lpstr>
      <vt:lpstr>S Corporation Mergers and Acquisitions – Basic Structures Covered in Webinar </vt:lpstr>
      <vt:lpstr>Taxable Asset Sale – S Corp Seller</vt:lpstr>
      <vt:lpstr> Taxable Asset Sale – Case Study I –C Corporation with Significant Goodwill or S Corporation with Built-in Gain Tax Exposure  </vt:lpstr>
      <vt:lpstr>Taxable Asset Sale – Case Study I –C Corporation with Significant Goodwill or S Corporation with Built-in Gain Tax Exposure </vt:lpstr>
      <vt:lpstr>Case Study II–Maximizing Expensing of Qualified Property under 2017 Tax Act </vt:lpstr>
      <vt:lpstr>Cost Recovery and Expensing of Business Assets</vt:lpstr>
      <vt:lpstr>POLLING QUESTION #5  </vt:lpstr>
      <vt:lpstr>Overview of New Section 168(k) &amp; Proposed Regulations </vt:lpstr>
      <vt:lpstr>Overview of New Section 168(k) Expensing Rules </vt:lpstr>
      <vt:lpstr>Case Study II –Maximizing Expensing of Qualified Property under 2017 Tax Act </vt:lpstr>
      <vt:lpstr>Taxable Stock Acquisition – No 338(h)(10) Election</vt:lpstr>
      <vt:lpstr>History Lesson: Qualified Stock Purchase Involving S Corporations?</vt:lpstr>
      <vt:lpstr>Taxable Acquisition of Stock Treated as Purchase of Assets- Section 338(h)(10)</vt:lpstr>
      <vt:lpstr>Taxable Acquisition of Stock of S Corp  Target – Qualified Stock Purchase under 338(h)(10)</vt:lpstr>
      <vt:lpstr>POLLING QUESTION #6  </vt:lpstr>
      <vt:lpstr>Taxable Acquisition of S Corp Target –  Section 338(h)(10)</vt:lpstr>
      <vt:lpstr>Taxable Acquisition of S Corp Target –  Section 338(h)(10) (cont’d)</vt:lpstr>
      <vt:lpstr>Taxable Acquisition of S Corp Target –  Section 338(h)(10) (cont’d)</vt:lpstr>
      <vt:lpstr>Taxable Acquisition of S Corp Target – Section 338(h)(10)  – Drafting the Purchase Agreement; Post Closing Matters</vt:lpstr>
      <vt:lpstr>Section 338(h)(10) or Asset Sale vs. Traditional Stock Sale – Pro - Seller Purchase Price Adjustments</vt:lpstr>
      <vt:lpstr>Seller Financing of QSP -Sections 453(h) and 453B(h)</vt:lpstr>
      <vt:lpstr>Case Study III- QSP and Installment Sale-Sections 453(h) and 453B(h) – the One Day Note Strategy</vt:lpstr>
      <vt:lpstr>History Lesson -Step Transaction Doctrine Does Not Apply to QSP and Valid Section 338(h)(10) Election</vt:lpstr>
      <vt:lpstr>Taxable Acquisition of Stock of S Corp  Target –Qualified Stock Disposition under 336(e)</vt:lpstr>
      <vt:lpstr>Case Study IV - Section 336(e) and Section 336(h)(10) </vt:lpstr>
      <vt:lpstr>Case Study V– Selective Section 336(h)(10) Election for Parent and Subsidiaries </vt:lpstr>
      <vt:lpstr>POLLING QUESTION #7  </vt:lpstr>
      <vt:lpstr>S Election Must be Valid for QSP or QSD to Apply to Target Corporation </vt:lpstr>
      <vt:lpstr>Case Study VI–S Corporation Target  With Eligibility Issues Discovered Through Due Diligence </vt:lpstr>
      <vt:lpstr>Case Study VI -Transfer of S Corporation Shares of Target to New S Corporation (F Reorg) and Conversion of Target to LLC, Followed by Sale of Membership Interests in LLC (Treated as Sale of Assets) .</vt:lpstr>
      <vt:lpstr>F Reorganization and Conversions From Corporation to Qsub or LLC Taxed as Disregarded Entity</vt:lpstr>
      <vt:lpstr>Conversion of QSub to SMLLC To Maintain Pass-Through Treatment after Sale of Interest - Reg.§1.1361-5(b)(3), Example 2</vt:lpstr>
      <vt:lpstr>Sale of QSub Treated as Sale of Assets Followed by Transfer to New Corporation - Reg.§1.1361-5(b)(3), Example 9</vt:lpstr>
      <vt:lpstr>Case Study VI - Transfer of S Corporation Shares of Target to New S Corporation and Conversion of Target to LLC, Followed by Sale of Membership Interests in LLC (Treated as Sale of Assets) </vt:lpstr>
      <vt:lpstr>PowerPoint Presentation</vt:lpstr>
      <vt:lpstr>Corporate Acquisitions and Dispositions – Basic Structures </vt:lpstr>
      <vt:lpstr>Equity Recapitalization with Private Equity Investment in Operating Company</vt:lpstr>
      <vt:lpstr>Case Study VIII-  Equity Recapitalization of S Corporation By Issuing Minority Interest in Operating Business to Private Equity Group under Rev. Rul. 94-43</vt:lpstr>
      <vt:lpstr>Equity Recapitalization through Leveraged Purchase of 80 Percent of Operating Business </vt:lpstr>
      <vt:lpstr>Case Study IX-Use of Section 351 to Structure Rollover of Minority Shareholder Equity into Acquiring Corporation – National Starch Structure </vt:lpstr>
      <vt:lpstr>Use of Section 351 to Structure Rollover into Acquiring Corporation – National Starch Structure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2020-07-22T12:23:24Z</dcterms:modified>
</cp:coreProperties>
</file>