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42" r:id="rId2"/>
    <p:sldId id="284" r:id="rId3"/>
    <p:sldId id="256" r:id="rId4"/>
    <p:sldId id="315" r:id="rId5"/>
    <p:sldId id="332" r:id="rId6"/>
    <p:sldId id="317" r:id="rId7"/>
    <p:sldId id="320" r:id="rId8"/>
    <p:sldId id="321" r:id="rId9"/>
    <p:sldId id="322" r:id="rId10"/>
    <p:sldId id="341" r:id="rId11"/>
    <p:sldId id="319" r:id="rId12"/>
    <p:sldId id="335" r:id="rId13"/>
    <p:sldId id="323" r:id="rId14"/>
    <p:sldId id="324" r:id="rId15"/>
    <p:sldId id="325" r:id="rId16"/>
    <p:sldId id="326" r:id="rId17"/>
    <p:sldId id="314" r:id="rId18"/>
    <p:sldId id="327" r:id="rId19"/>
    <p:sldId id="333" r:id="rId20"/>
    <p:sldId id="328" r:id="rId21"/>
    <p:sldId id="331" r:id="rId22"/>
    <p:sldId id="330" r:id="rId23"/>
    <p:sldId id="336" r:id="rId24"/>
    <p:sldId id="338" r:id="rId25"/>
    <p:sldId id="339" r:id="rId26"/>
    <p:sldId id="340" r:id="rId27"/>
    <p:sldId id="329" r:id="rId28"/>
    <p:sldId id="337" r:id="rId29"/>
    <p:sldId id="334" r:id="rId30"/>
    <p:sldId id="312" r:id="rId31"/>
    <p:sldId id="282" r:id="rId32"/>
    <p:sldId id="343"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D39"/>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snapToGrid="0">
      <p:cViewPr varScale="1">
        <p:scale>
          <a:sx n="38" d="100"/>
          <a:sy n="38" d="100"/>
        </p:scale>
        <p:origin x="61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49"/>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2DC9E6-32A9-4843-B44D-A30A540B7770}" type="datetimeFigureOut">
              <a:rPr lang="en-US" smtClean="0"/>
              <a:t>4/22/2020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DDE21A-5CEC-415F-ADA0-AEC082BA671E}" type="slidenum">
              <a:rPr lang="en-US" smtClean="0"/>
              <a:t>‹#›</a:t>
            </a:fld>
            <a:endParaRPr lang="en-US" dirty="0"/>
          </a:p>
        </p:txBody>
      </p:sp>
    </p:spTree>
    <p:extLst>
      <p:ext uri="{BB962C8B-B14F-4D97-AF65-F5344CB8AC3E}">
        <p14:creationId xmlns:p14="http://schemas.microsoft.com/office/powerpoint/2010/main" val="583837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E64C3-5C84-4C7B-B8F8-D0976064EC16}" type="datetimeFigureOut">
              <a:rPr lang="en-US" smtClean="0"/>
              <a:t>4/22/2020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AE6AC-50A5-4698-BF66-04166D3EB940}" type="slidenum">
              <a:rPr lang="en-US" smtClean="0"/>
              <a:t>‹#›</a:t>
            </a:fld>
            <a:endParaRPr lang="en-US" dirty="0"/>
          </a:p>
        </p:txBody>
      </p:sp>
    </p:spTree>
    <p:extLst>
      <p:ext uri="{BB962C8B-B14F-4D97-AF65-F5344CB8AC3E}">
        <p14:creationId xmlns:p14="http://schemas.microsoft.com/office/powerpoint/2010/main" val="214322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9AE6AC-50A5-4698-BF66-04166D3EB940}" type="slidenum">
              <a:rPr lang="en-US" smtClean="0"/>
              <a:t>2</a:t>
            </a:fld>
            <a:endParaRPr lang="en-US" dirty="0"/>
          </a:p>
        </p:txBody>
      </p:sp>
    </p:spTree>
    <p:extLst>
      <p:ext uri="{BB962C8B-B14F-4D97-AF65-F5344CB8AC3E}">
        <p14:creationId xmlns:p14="http://schemas.microsoft.com/office/powerpoint/2010/main" val="365431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229AE6AC-50A5-4698-BF66-04166D3EB940}" type="slidenum">
              <a:rPr lang="en-US" smtClean="0"/>
              <a:t>4</a:t>
            </a:fld>
            <a:endParaRPr lang="en-US" dirty="0"/>
          </a:p>
        </p:txBody>
      </p:sp>
    </p:spTree>
    <p:extLst>
      <p:ext uri="{BB962C8B-B14F-4D97-AF65-F5344CB8AC3E}">
        <p14:creationId xmlns:p14="http://schemas.microsoft.com/office/powerpoint/2010/main" val="288192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229AE6AC-50A5-4698-BF66-04166D3EB940}" type="slidenum">
              <a:rPr lang="en-US" smtClean="0"/>
              <a:t>5</a:t>
            </a:fld>
            <a:endParaRPr lang="en-US" dirty="0"/>
          </a:p>
        </p:txBody>
      </p:sp>
    </p:spTree>
    <p:extLst>
      <p:ext uri="{BB962C8B-B14F-4D97-AF65-F5344CB8AC3E}">
        <p14:creationId xmlns:p14="http://schemas.microsoft.com/office/powerpoint/2010/main" val="5099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29AE6AC-50A5-4698-BF66-04166D3EB940}" type="slidenum">
              <a:rPr lang="en-US" smtClean="0"/>
              <a:t>17</a:t>
            </a:fld>
            <a:endParaRPr lang="en-US" dirty="0"/>
          </a:p>
        </p:txBody>
      </p:sp>
    </p:spTree>
    <p:extLst>
      <p:ext uri="{BB962C8B-B14F-4D97-AF65-F5344CB8AC3E}">
        <p14:creationId xmlns:p14="http://schemas.microsoft.com/office/powerpoint/2010/main" val="167215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9AE6AC-50A5-4698-BF66-04166D3EB940}" type="slidenum">
              <a:rPr lang="en-US" smtClean="0"/>
              <a:t>30</a:t>
            </a:fld>
            <a:endParaRPr lang="en-US" dirty="0"/>
          </a:p>
        </p:txBody>
      </p:sp>
    </p:spTree>
    <p:extLst>
      <p:ext uri="{BB962C8B-B14F-4D97-AF65-F5344CB8AC3E}">
        <p14:creationId xmlns:p14="http://schemas.microsoft.com/office/powerpoint/2010/main" val="262275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for Disease</a:t>
            </a:r>
            <a:r>
              <a:rPr lang="en-US" baseline="0" dirty="0" smtClean="0"/>
              <a:t> Control and Prevention</a:t>
            </a:r>
          </a:p>
          <a:p>
            <a:endParaRPr lang="en-US" baseline="0" dirty="0" smtClean="0"/>
          </a:p>
          <a:p>
            <a:r>
              <a:rPr lang="en-US" baseline="0" dirty="0" smtClean="0"/>
              <a:t>World Health Organization</a:t>
            </a:r>
          </a:p>
          <a:p>
            <a:endParaRPr lang="en-US" baseline="0" dirty="0" smtClean="0"/>
          </a:p>
          <a:p>
            <a:r>
              <a:rPr lang="en-US" baseline="0" dirty="0" smtClean="0"/>
              <a:t>Questions – Okay to drink Corona beer?</a:t>
            </a:r>
            <a:endParaRPr lang="en-US" dirty="0"/>
          </a:p>
        </p:txBody>
      </p:sp>
      <p:sp>
        <p:nvSpPr>
          <p:cNvPr id="4" name="Slide Number Placeholder 3"/>
          <p:cNvSpPr>
            <a:spLocks noGrp="1"/>
          </p:cNvSpPr>
          <p:nvPr>
            <p:ph type="sldNum" sz="quarter" idx="10"/>
          </p:nvPr>
        </p:nvSpPr>
        <p:spPr/>
        <p:txBody>
          <a:bodyPr/>
          <a:lstStyle/>
          <a:p>
            <a:fld id="{229AE6AC-50A5-4698-BF66-04166D3EB940}" type="slidenum">
              <a:rPr lang="en-US" smtClean="0"/>
              <a:t>31</a:t>
            </a:fld>
            <a:endParaRPr lang="en-US" dirty="0"/>
          </a:p>
        </p:txBody>
      </p:sp>
    </p:spTree>
    <p:extLst>
      <p:ext uri="{BB962C8B-B14F-4D97-AF65-F5344CB8AC3E}">
        <p14:creationId xmlns:p14="http://schemas.microsoft.com/office/powerpoint/2010/main" val="1209412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4356"/>
            <a:ext cx="9144000" cy="2387600"/>
          </a:xfrm>
        </p:spPr>
        <p:txBody>
          <a:bodyPr anchor="ctr">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881956"/>
            <a:ext cx="9144000" cy="1655762"/>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 Esq.</a:t>
            </a:r>
            <a:endParaRPr lang="en-US" dirty="0"/>
          </a:p>
        </p:txBody>
      </p:sp>
      <p:sp>
        <p:nvSpPr>
          <p:cNvPr id="4" name="Date Placeholder 3"/>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
        <p:nvSpPr>
          <p:cNvPr id="7" name="Text Box 9"/>
          <p:cNvSpPr txBox="1">
            <a:spLocks noChangeArrowheads="1"/>
          </p:cNvSpPr>
          <p:nvPr userDrawn="1"/>
        </p:nvSpPr>
        <p:spPr bwMode="auto">
          <a:xfrm>
            <a:off x="7923213" y="6386041"/>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pPr>
            <a:r>
              <a:rPr lang="en-US" sz="1200" dirty="0">
                <a:solidFill>
                  <a:schemeClr val="bg1"/>
                </a:solidFill>
                <a:latin typeface="Calibri" charset="0"/>
                <a:cs typeface="Arial" charset="0"/>
              </a:rPr>
              <a:t>© </a:t>
            </a:r>
            <a:r>
              <a:rPr lang="en-US" sz="1200" dirty="0" smtClean="0">
                <a:solidFill>
                  <a:schemeClr val="bg1"/>
                </a:solidFill>
                <a:latin typeface="Calibri" charset="0"/>
                <a:cs typeface="Arial" charset="0"/>
              </a:rPr>
              <a:t>2020  </a:t>
            </a:r>
            <a:r>
              <a:rPr lang="en-US" sz="1200" dirty="0">
                <a:solidFill>
                  <a:schemeClr val="bg1"/>
                </a:solidFill>
                <a:latin typeface="Calibri" charset="0"/>
                <a:cs typeface="Arial" charset="0"/>
              </a:rPr>
              <a:t>Fox Rothschild</a:t>
            </a:r>
          </a:p>
        </p:txBody>
      </p:sp>
    </p:spTree>
    <p:extLst>
      <p:ext uri="{BB962C8B-B14F-4D97-AF65-F5344CB8AC3E}">
        <p14:creationId xmlns:p14="http://schemas.microsoft.com/office/powerpoint/2010/main" val="224494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04921"/>
          </a:xfrm>
        </p:spPr>
        <p:txBody>
          <a:bodyPr/>
          <a:lstStyle>
            <a:lvl1pPr marL="0" indent="0">
              <a:buNone/>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4" name="Text Placeholder 3"/>
          <p:cNvSpPr>
            <a:spLocks noGrp="1"/>
          </p:cNvSpPr>
          <p:nvPr>
            <p:ph type="body" sz="half" idx="2"/>
          </p:nvPr>
        </p:nvSpPr>
        <p:spPr>
          <a:xfrm>
            <a:off x="839788" y="2057400"/>
            <a:ext cx="3932237" cy="3634946"/>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5835775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9598" y="4750573"/>
            <a:ext cx="9793202" cy="533400"/>
          </a:xfrm>
        </p:spPr>
        <p:txBody>
          <a:bodyPr anchor="b">
            <a:normAutofit/>
          </a:bodyPr>
          <a:lstStyle>
            <a:lvl1pPr>
              <a:defRPr sz="2000"/>
            </a:lvl1pPr>
          </a:lstStyle>
          <a:p>
            <a:r>
              <a:rPr lang="en-US" smtClean="0"/>
              <a:t>Click to edit Master title style</a:t>
            </a:r>
            <a:endParaRPr lang="en-US" dirty="0"/>
          </a:p>
        </p:txBody>
      </p:sp>
      <p:sp>
        <p:nvSpPr>
          <p:cNvPr id="3" name="Picture Placeholder 2"/>
          <p:cNvSpPr>
            <a:spLocks noGrp="1"/>
          </p:cNvSpPr>
          <p:nvPr>
            <p:ph type="pic" idx="1"/>
          </p:nvPr>
        </p:nvSpPr>
        <p:spPr>
          <a:xfrm>
            <a:off x="1179598" y="402540"/>
            <a:ext cx="9793202" cy="43424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79598" y="5315230"/>
            <a:ext cx="9793202" cy="410067"/>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1490333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3866721"/>
          </a:xfrm>
        </p:spPr>
        <p:txBody>
          <a:bodyPr vert="horz"/>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3258407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18983"/>
          </a:xfrm>
        </p:spPr>
        <p:txBody>
          <a:bodyPr vert="eaVert"/>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318983"/>
          </a:xfrm>
        </p:spPr>
        <p:txBody>
          <a:bodyPr vert="horz"/>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6614555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432822"/>
            <a:ext cx="10515600" cy="1719048"/>
          </a:xfrm>
        </p:spPr>
        <p:txBody>
          <a:bodyPr/>
          <a:lstStyle>
            <a:lvl1pPr algn="ctr">
              <a:defRPr sz="2800" baseline="0">
                <a:solidFill>
                  <a:srgbClr val="439D39"/>
                </a:solidFill>
                <a:latin typeface="Arial Black" panose="020B0A04020102020204" pitchFamily="34" charset="0"/>
                <a:cs typeface="Arial" panose="020B0604020202020204" pitchFamily="34" charset="0"/>
              </a:defRPr>
            </a:lvl1pPr>
          </a:lstStyle>
          <a:p>
            <a:r>
              <a:rPr lang="en-US" dirty="0" smtClean="0"/>
              <a:t>Contact Name, Esq.</a:t>
            </a:r>
            <a:br>
              <a:rPr lang="en-US" dirty="0" smtClean="0"/>
            </a:br>
            <a:r>
              <a:rPr lang="en-US" dirty="0" smtClean="0"/>
              <a:t>###.###.####</a:t>
            </a:r>
            <a:br>
              <a:rPr lang="en-US" dirty="0" smtClean="0"/>
            </a:br>
            <a:r>
              <a:rPr lang="en-US" dirty="0" smtClean="0"/>
              <a:t>name@foxrothschild.com</a:t>
            </a:r>
            <a:endParaRPr lang="en-US" dirty="0"/>
          </a:p>
        </p:txBody>
      </p:sp>
      <p:sp>
        <p:nvSpPr>
          <p:cNvPr id="3" name="Date Placeholder 2"/>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3338046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ree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4356"/>
            <a:ext cx="9144000" cy="2387600"/>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524000" y="3881956"/>
            <a:ext cx="9144000" cy="1655762"/>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 Esq.</a:t>
            </a:r>
            <a:endParaRPr lang="en-US" dirty="0"/>
          </a:p>
        </p:txBody>
      </p:sp>
      <p:sp>
        <p:nvSpPr>
          <p:cNvPr id="4" name="Date Placeholder 3"/>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
        <p:nvSpPr>
          <p:cNvPr id="7" name="Text Box 9"/>
          <p:cNvSpPr txBox="1">
            <a:spLocks noChangeArrowheads="1"/>
          </p:cNvSpPr>
          <p:nvPr userDrawn="1"/>
        </p:nvSpPr>
        <p:spPr bwMode="auto">
          <a:xfrm>
            <a:off x="7923213" y="6356350"/>
            <a:ext cx="2744787" cy="277812"/>
          </a:xfrm>
          <a:prstGeom prst="rect">
            <a:avLst/>
          </a:prstGeom>
          <a:noFill/>
          <a:ln>
            <a:noFill/>
          </a:ln>
          <a:effectLs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pPr>
            <a:r>
              <a:rPr lang="en-US" sz="1200" dirty="0">
                <a:solidFill>
                  <a:schemeClr val="bg1"/>
                </a:solidFill>
                <a:latin typeface="Calibri" charset="0"/>
                <a:cs typeface="Arial" charset="0"/>
              </a:rPr>
              <a:t>© </a:t>
            </a:r>
            <a:r>
              <a:rPr lang="en-US" sz="1200" dirty="0" smtClean="0">
                <a:solidFill>
                  <a:schemeClr val="bg1"/>
                </a:solidFill>
                <a:latin typeface="Calibri" charset="0"/>
                <a:cs typeface="Arial" charset="0"/>
              </a:rPr>
              <a:t>2020  </a:t>
            </a:r>
            <a:r>
              <a:rPr lang="en-US" sz="1200" dirty="0">
                <a:solidFill>
                  <a:schemeClr val="bg1"/>
                </a:solidFill>
                <a:latin typeface="Calibri" charset="0"/>
                <a:cs typeface="Arial" charset="0"/>
              </a:rPr>
              <a:t>Fox Rothschild</a:t>
            </a:r>
          </a:p>
        </p:txBody>
      </p:sp>
    </p:spTree>
    <p:extLst>
      <p:ext uri="{BB962C8B-B14F-4D97-AF65-F5344CB8AC3E}">
        <p14:creationId xmlns:p14="http://schemas.microsoft.com/office/powerpoint/2010/main" val="23921188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385024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5939459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2466" y="4761471"/>
            <a:ext cx="10515600" cy="954302"/>
          </a:xfrm>
        </p:spPr>
        <p:txBody>
          <a:bodyPr anchor="b">
            <a:normAutofit/>
          </a:bodyPr>
          <a:lstStyle>
            <a:lvl1pPr>
              <a:defRPr sz="360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22466" y="3261284"/>
            <a:ext cx="10515600" cy="150018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118560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761388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58483"/>
          </a:xfrm>
        </p:spPr>
        <p:txBody>
          <a:bodyPr/>
          <a:lstStyle>
            <a:lvl1pPr>
              <a:defRPr sz="2200"/>
            </a:lvl1pPr>
            <a:lvl2pPr>
              <a:defRPr sz="2000"/>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3858483"/>
          </a:xfrm>
        </p:spPr>
        <p:txBody>
          <a:bodyPr/>
          <a:lstStyle>
            <a:lvl1pPr>
              <a:defRPr sz="2200"/>
            </a:lvl1pPr>
            <a:lvl2pPr>
              <a:defRPr sz="2000"/>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8479642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87271"/>
          </a:xfrm>
        </p:spPr>
        <p:txBody>
          <a:bodyPr/>
          <a:lstStyle>
            <a:lvl1pPr>
              <a:defRPr sz="2000"/>
            </a:lvl1pPr>
            <a:lvl2pPr>
              <a:defRPr sz="2000"/>
            </a:lvl2pPr>
            <a:lvl3pPr>
              <a:defRPr sz="1800"/>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187271"/>
          </a:xfrm>
        </p:spPr>
        <p:txBody>
          <a:bodyPr/>
          <a:lstStyle>
            <a:lvl1pPr>
              <a:defRPr sz="2000"/>
            </a:lvl1pPr>
            <a:lvl2pPr>
              <a:defRPr sz="2000"/>
            </a:lvl2pPr>
            <a:lvl3pPr>
              <a:defRPr sz="1800"/>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42178649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1334127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ABDF2-BF47-4426-9BCB-7995FC47CCB6}" type="datetimeFigureOut">
              <a:rPr lang="en-US" smtClean="0"/>
              <a:t>4/22/2020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20697299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ABDF2-BF47-4426-9BCB-7995FC47CCB6}" type="datetimeFigureOut">
              <a:rPr lang="en-US" smtClean="0"/>
              <a:t>4/22/2020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6F486-0CFC-44B8-ABC6-7675E0B75693}" type="slidenum">
              <a:rPr lang="en-US" smtClean="0"/>
              <a:t>‹#›</a:t>
            </a:fld>
            <a:endParaRPr lang="en-US" dirty="0"/>
          </a:p>
        </p:txBody>
      </p:sp>
    </p:spTree>
    <p:extLst>
      <p:ext uri="{BB962C8B-B14F-4D97-AF65-F5344CB8AC3E}">
        <p14:creationId xmlns:p14="http://schemas.microsoft.com/office/powerpoint/2010/main" val="22710487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rgbClr val="439D39"/>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foxrothschild.com/coronavirus-resources/" TargetMode="External"/><Relationship Id="rId7" Type="http://schemas.openxmlformats.org/officeDocument/2006/relationships/hyperlink" Target="https://www.cdc.gov/coronavirus/2019-ncov/community/organizations/businesses-employer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eeoc.gov/eeoc/newsroom/wysk/wysk_ada_rehabilitaion_act_coronavirus.cfm" TargetMode="External"/><Relationship Id="rId5" Type="http://schemas.openxmlformats.org/officeDocument/2006/relationships/hyperlink" Target="http://www.osha.gov/SLTC/covid-19/" TargetMode="External"/><Relationship Id="rId4" Type="http://schemas.openxmlformats.org/officeDocument/2006/relationships/hyperlink" Target="https://www.dol.gov/agencies/whd/pandemic"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fbhoward@foxrothschild.com" TargetMode="External"/><Relationship Id="rId2" Type="http://schemas.openxmlformats.org/officeDocument/2006/relationships/hyperlink" Target="mailto:Jpolsky@foxrothschild.com"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7873"/>
            <a:ext cx="10515600" cy="2284174"/>
          </a:xfrm>
        </p:spPr>
        <p:txBody>
          <a:bodyPr>
            <a:noAutofit/>
          </a:bodyPr>
          <a:lstStyle/>
          <a:p>
            <a:pPr marL="0" indent="0">
              <a:lnSpc>
                <a:spcPct val="120000"/>
              </a:lnSpc>
              <a:buNone/>
            </a:pPr>
            <a:r>
              <a:rPr lang="en-US" sz="1800" dirty="0"/>
              <a:t>Welcome and thank you for joining us for today's presentation. Our topic is </a:t>
            </a:r>
            <a:r>
              <a:rPr lang="en-US" sz="1800" b="1" dirty="0">
                <a:solidFill>
                  <a:srgbClr val="439D39"/>
                </a:solidFill>
              </a:rPr>
              <a:t>“Employer Practices to Combat </a:t>
            </a:r>
            <a:r>
              <a:rPr lang="en-US" sz="1800" b="1" dirty="0" err="1">
                <a:solidFill>
                  <a:srgbClr val="439D39"/>
                </a:solidFill>
              </a:rPr>
              <a:t>COVID</a:t>
            </a:r>
            <a:r>
              <a:rPr lang="en-US" sz="1800" b="1" dirty="0">
                <a:solidFill>
                  <a:srgbClr val="439D39"/>
                </a:solidFill>
              </a:rPr>
              <a:t>-19.”</a:t>
            </a:r>
            <a:endParaRPr lang="en-US" sz="1800" b="1" dirty="0" smtClean="0">
              <a:solidFill>
                <a:srgbClr val="439D39"/>
              </a:solidFill>
            </a:endParaRPr>
          </a:p>
          <a:p>
            <a:pPr marL="0" indent="0">
              <a:lnSpc>
                <a:spcPct val="120000"/>
              </a:lnSpc>
              <a:buNone/>
            </a:pPr>
            <a:r>
              <a:rPr lang="en-US" sz="1800" dirty="0"/>
              <a:t>We recommend selecting “Use computer for audio,” which will allow the presentation to be heard through your computer via the speakers or a headset. This is the default audio connection type. Visit help.webex.com for help in connection to a WebEx </a:t>
            </a:r>
            <a:r>
              <a:rPr lang="en-US" sz="1800" dirty="0" smtClean="0"/>
              <a:t>Event.</a:t>
            </a:r>
            <a:endParaRPr lang="en-US" sz="1800" dirty="0"/>
          </a:p>
        </p:txBody>
      </p:sp>
      <p:pic>
        <p:nvPicPr>
          <p:cNvPr id="1026" name="Picture 2" descr="Select the audio connection option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330" t="11986" r="22869" b="7022"/>
          <a:stretch/>
        </p:blipFill>
        <p:spPr bwMode="auto">
          <a:xfrm>
            <a:off x="1320800" y="2582047"/>
            <a:ext cx="3403600" cy="29560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oose how you want to connect to audi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44" t="11340" r="22016" b="5366"/>
          <a:stretch/>
        </p:blipFill>
        <p:spPr bwMode="auto">
          <a:xfrm>
            <a:off x="6629400" y="2582047"/>
            <a:ext cx="3234267" cy="287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6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FFCRA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Which </a:t>
            </a:r>
            <a:r>
              <a:rPr lang="en-US" b="1" dirty="0"/>
              <a:t>employers are required to provide paid sick and family leave?</a:t>
            </a:r>
            <a:endParaRPr lang="en-US" dirty="0"/>
          </a:p>
          <a:p>
            <a:pPr lvl="1"/>
            <a:r>
              <a:rPr lang="en-US" dirty="0"/>
              <a:t>Private employers with fewer than 500 employees (including not for profit employers) and governmental employers (regardless of the number of employees)</a:t>
            </a:r>
          </a:p>
          <a:p>
            <a:pPr lvl="1"/>
            <a:r>
              <a:rPr lang="en-US" dirty="0"/>
              <a:t>NOTE: this </a:t>
            </a:r>
            <a:r>
              <a:rPr lang="en-US" u="sng" dirty="0"/>
              <a:t>includes</a:t>
            </a:r>
            <a:r>
              <a:rPr lang="en-US" dirty="0"/>
              <a:t> employers who are otherwise exempt from the </a:t>
            </a:r>
            <a:r>
              <a:rPr lang="en-US" dirty="0" err="1"/>
              <a:t>FMLA</a:t>
            </a:r>
            <a:r>
              <a:rPr lang="en-US" dirty="0"/>
              <a:t> who have fewer than 50 employees</a:t>
            </a:r>
          </a:p>
          <a:p>
            <a:r>
              <a:rPr lang="en-US" b="1" dirty="0"/>
              <a:t>Are certain employees </a:t>
            </a:r>
            <a:r>
              <a:rPr lang="en-US" b="1" dirty="0" smtClean="0"/>
              <a:t>exempt?</a:t>
            </a:r>
            <a:endParaRPr lang="en-US" dirty="0"/>
          </a:p>
          <a:p>
            <a:pPr lvl="1"/>
            <a:r>
              <a:rPr lang="en-US" dirty="0"/>
              <a:t>The benefits do not apply to certain federal government employees.  Employers also may </a:t>
            </a:r>
            <a:r>
              <a:rPr lang="en-US" u="sng" dirty="0"/>
              <a:t>exclude employees who are health care providers and emergency responders.</a:t>
            </a:r>
          </a:p>
        </p:txBody>
      </p:sp>
    </p:spTree>
    <p:extLst>
      <p:ext uri="{BB962C8B-B14F-4D97-AF65-F5344CB8AC3E}">
        <p14:creationId xmlns:p14="http://schemas.microsoft.com/office/powerpoint/2010/main" val="233210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that trigger Paid Sick Leave for employees</a:t>
            </a:r>
            <a:endParaRPr lang="en-US" dirty="0"/>
          </a:p>
        </p:txBody>
      </p:sp>
      <p:sp>
        <p:nvSpPr>
          <p:cNvPr id="3" name="Content Placeholder 2"/>
          <p:cNvSpPr>
            <a:spLocks noGrp="1"/>
          </p:cNvSpPr>
          <p:nvPr>
            <p:ph idx="1"/>
          </p:nvPr>
        </p:nvSpPr>
        <p:spPr>
          <a:xfrm>
            <a:off x="838200" y="1825625"/>
            <a:ext cx="10515600" cy="3850245"/>
          </a:xfrm>
        </p:spPr>
        <p:txBody>
          <a:bodyPr>
            <a:normAutofit fontScale="85000" lnSpcReduction="10000"/>
          </a:bodyPr>
          <a:lstStyle/>
          <a:p>
            <a:pPr marL="0" indent="0">
              <a:buNone/>
            </a:pPr>
            <a:r>
              <a:rPr lang="en-US" u="sng" dirty="0" smtClean="0"/>
              <a:t>Unable to work or telework because Employee</a:t>
            </a:r>
            <a:r>
              <a:rPr lang="en-US" dirty="0" smtClean="0"/>
              <a:t>:</a:t>
            </a:r>
          </a:p>
          <a:p>
            <a:pPr marL="0" indent="0">
              <a:buNone/>
            </a:pPr>
            <a:r>
              <a:rPr lang="en-US" dirty="0" smtClean="0"/>
              <a:t>1. Subject to a federal, state, or local quarantine or isolation related to 	</a:t>
            </a:r>
            <a:r>
              <a:rPr lang="en-US" dirty="0" err="1" smtClean="0"/>
              <a:t>Covid</a:t>
            </a:r>
            <a:r>
              <a:rPr lang="en-US" dirty="0" smtClean="0"/>
              <a:t>-19</a:t>
            </a:r>
          </a:p>
          <a:p>
            <a:pPr marL="0" indent="0">
              <a:buNone/>
            </a:pPr>
            <a:r>
              <a:rPr lang="en-US" dirty="0" smtClean="0"/>
              <a:t>2. Advised by HCP to self-quarantine due to concerns related to </a:t>
            </a:r>
            <a:r>
              <a:rPr lang="en-US" dirty="0" err="1" smtClean="0"/>
              <a:t>Covid</a:t>
            </a:r>
            <a:r>
              <a:rPr lang="en-US" dirty="0" smtClean="0"/>
              <a:t>-19</a:t>
            </a:r>
          </a:p>
          <a:p>
            <a:pPr marL="0" indent="0">
              <a:buNone/>
            </a:pPr>
            <a:r>
              <a:rPr lang="en-US" dirty="0" smtClean="0"/>
              <a:t>3. Experiencing symptoms of </a:t>
            </a:r>
            <a:r>
              <a:rPr lang="en-US" dirty="0" err="1" smtClean="0"/>
              <a:t>Covid</a:t>
            </a:r>
            <a:r>
              <a:rPr lang="en-US" dirty="0" smtClean="0"/>
              <a:t>-19 and seeking medical diagnosis</a:t>
            </a:r>
          </a:p>
          <a:p>
            <a:pPr marL="0" indent="0">
              <a:buNone/>
            </a:pPr>
            <a:r>
              <a:rPr lang="en-US" dirty="0" smtClean="0"/>
              <a:t>4. Caring for an individual who is subject to (1) or (2)</a:t>
            </a:r>
          </a:p>
          <a:p>
            <a:pPr marL="0" indent="0">
              <a:buNone/>
            </a:pPr>
            <a:r>
              <a:rPr lang="en-US" dirty="0" smtClean="0"/>
              <a:t>5. Caring for his/her child because school or place of care is closed or child 	care provider of child is unable to care due to </a:t>
            </a:r>
            <a:r>
              <a:rPr lang="en-US" dirty="0" err="1" smtClean="0"/>
              <a:t>COVID</a:t>
            </a:r>
            <a:r>
              <a:rPr lang="en-US" dirty="0" smtClean="0"/>
              <a:t>-19 precautions</a:t>
            </a:r>
          </a:p>
          <a:p>
            <a:pPr marL="0" indent="0">
              <a:buNone/>
            </a:pPr>
            <a:r>
              <a:rPr lang="en-US" dirty="0" smtClean="0"/>
              <a:t>6. Experiencing any other substantially similar condition specified by 	Secretary of Health &amp; Human Services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75390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that trigger Extended Family Leave for employees</a:t>
            </a:r>
            <a:endParaRPr lang="en-US" dirty="0"/>
          </a:p>
        </p:txBody>
      </p:sp>
      <p:sp>
        <p:nvSpPr>
          <p:cNvPr id="3" name="Content Placeholder 2"/>
          <p:cNvSpPr>
            <a:spLocks noGrp="1"/>
          </p:cNvSpPr>
          <p:nvPr>
            <p:ph idx="1"/>
          </p:nvPr>
        </p:nvSpPr>
        <p:spPr>
          <a:xfrm>
            <a:off x="838200" y="1825625"/>
            <a:ext cx="10515600" cy="3850245"/>
          </a:xfrm>
        </p:spPr>
        <p:txBody>
          <a:bodyPr>
            <a:normAutofit/>
          </a:bodyPr>
          <a:lstStyle/>
          <a:p>
            <a:pPr marL="0" indent="0">
              <a:buNone/>
            </a:pPr>
            <a:r>
              <a:rPr lang="en-US" u="sng" dirty="0" smtClean="0"/>
              <a:t>Only One Reason:</a:t>
            </a:r>
            <a:endParaRPr lang="en-US" dirty="0" smtClean="0"/>
          </a:p>
          <a:p>
            <a:pPr marL="0" indent="0">
              <a:buNone/>
            </a:pPr>
            <a:r>
              <a:rPr lang="en-US" dirty="0" smtClean="0"/>
              <a:t>#5 -- Caring for employee’s child whose school or childcare provider is closed or unavailable for </a:t>
            </a:r>
            <a:r>
              <a:rPr lang="en-US" dirty="0" err="1" smtClean="0"/>
              <a:t>COVID</a:t>
            </a:r>
            <a:r>
              <a:rPr lang="en-US" dirty="0" smtClean="0"/>
              <a:t>-19 reasons. </a:t>
            </a:r>
          </a:p>
          <a:p>
            <a:pPr marL="0" indent="0">
              <a:buNone/>
            </a:pPr>
            <a:endParaRPr lang="en-US" dirty="0" smtClean="0"/>
          </a:p>
        </p:txBody>
      </p:sp>
    </p:spTree>
    <p:extLst>
      <p:ext uri="{BB962C8B-B14F-4D97-AF65-F5344CB8AC3E}">
        <p14:creationId xmlns:p14="http://schemas.microsoft.com/office/powerpoint/2010/main" val="1530806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t>
            </a:r>
            <a:r>
              <a:rPr lang="en-US" b="1" dirty="0" smtClean="0"/>
              <a:t>Type </a:t>
            </a:r>
            <a:r>
              <a:rPr lang="en-US" b="1" dirty="0"/>
              <a:t>of </a:t>
            </a:r>
            <a:r>
              <a:rPr lang="en-US" b="1" dirty="0" smtClean="0"/>
              <a:t>Paid </a:t>
            </a:r>
            <a:r>
              <a:rPr lang="en-US" b="1" dirty="0"/>
              <a:t>S</a:t>
            </a:r>
            <a:r>
              <a:rPr lang="en-US" b="1" dirty="0" smtClean="0"/>
              <a:t>ick </a:t>
            </a:r>
            <a:r>
              <a:rPr lang="en-US" b="1" dirty="0"/>
              <a:t>L</a:t>
            </a:r>
            <a:r>
              <a:rPr lang="en-US" b="1" dirty="0" smtClean="0"/>
              <a:t>eave </a:t>
            </a:r>
            <a:r>
              <a:rPr lang="en-US" b="1" dirty="0"/>
              <a:t>is </a:t>
            </a:r>
            <a:r>
              <a:rPr lang="en-US" b="1" dirty="0" smtClean="0"/>
              <a:t>Available (</a:t>
            </a:r>
            <a:r>
              <a:rPr lang="en-US" b="1" dirty="0" err="1" smtClean="0"/>
              <a:t>EPSLA</a:t>
            </a:r>
            <a:r>
              <a:rPr lang="en-US" b="1" dirty="0" smtClean="0"/>
              <a:t>)?</a:t>
            </a:r>
            <a:endParaRPr lang="en-US" dirty="0"/>
          </a:p>
        </p:txBody>
      </p:sp>
      <p:sp>
        <p:nvSpPr>
          <p:cNvPr id="3" name="Content Placeholder 2"/>
          <p:cNvSpPr>
            <a:spLocks noGrp="1"/>
          </p:cNvSpPr>
          <p:nvPr>
            <p:ph idx="1"/>
          </p:nvPr>
        </p:nvSpPr>
        <p:spPr>
          <a:xfrm>
            <a:off x="838200" y="1690689"/>
            <a:ext cx="10515600" cy="3985182"/>
          </a:xfrm>
        </p:spPr>
        <p:txBody>
          <a:bodyPr>
            <a:normAutofit/>
          </a:bodyPr>
          <a:lstStyle/>
          <a:p>
            <a:pPr marL="0" indent="0">
              <a:buNone/>
            </a:pPr>
            <a:r>
              <a:rPr lang="en-US" dirty="0" smtClean="0"/>
              <a:t>Generally:</a:t>
            </a:r>
          </a:p>
          <a:p>
            <a:r>
              <a:rPr lang="en-US" dirty="0" smtClean="0"/>
              <a:t>Two </a:t>
            </a:r>
            <a:r>
              <a:rPr lang="en-US" dirty="0"/>
              <a:t>weeks (up to 80 hours) of paid sick time at the regular rate of pay </a:t>
            </a:r>
            <a:r>
              <a:rPr lang="en-US" dirty="0" smtClean="0"/>
              <a:t>for reasons #1-3</a:t>
            </a:r>
          </a:p>
          <a:p>
            <a:pPr marL="0" indent="0">
              <a:buNone/>
            </a:pPr>
            <a:r>
              <a:rPr lang="en-US" dirty="0" smtClean="0"/>
              <a:t> </a:t>
            </a:r>
          </a:p>
          <a:p>
            <a:pPr marL="0" indent="0">
              <a:buNone/>
            </a:pPr>
            <a:r>
              <a:rPr lang="en-US" dirty="0" smtClean="0"/>
              <a:t>OR</a:t>
            </a:r>
          </a:p>
          <a:p>
            <a:pPr marL="0" indent="0">
              <a:buNone/>
            </a:pPr>
            <a:endParaRPr lang="en-US" dirty="0"/>
          </a:p>
          <a:p>
            <a:r>
              <a:rPr lang="en-US" dirty="0"/>
              <a:t> Two weeks (up to 80 hours) of paid sick time at two-thirds the regular rate of pay </a:t>
            </a:r>
            <a:r>
              <a:rPr lang="en-US" dirty="0" smtClean="0"/>
              <a:t>for reasons # 4-5</a:t>
            </a:r>
            <a:endParaRPr lang="en-US" dirty="0"/>
          </a:p>
        </p:txBody>
      </p:sp>
    </p:spTree>
    <p:extLst>
      <p:ext uri="{BB962C8B-B14F-4D97-AF65-F5344CB8AC3E}">
        <p14:creationId xmlns:p14="http://schemas.microsoft.com/office/powerpoint/2010/main" val="144804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T</a:t>
            </a:r>
            <a:r>
              <a:rPr lang="en-US" b="1" dirty="0" smtClean="0"/>
              <a:t>ype </a:t>
            </a:r>
            <a:r>
              <a:rPr lang="en-US" b="1" dirty="0"/>
              <a:t>of </a:t>
            </a:r>
            <a:r>
              <a:rPr lang="en-US" b="1" dirty="0" smtClean="0"/>
              <a:t>Paid </a:t>
            </a:r>
            <a:r>
              <a:rPr lang="en-US" b="1" dirty="0"/>
              <a:t>F</a:t>
            </a:r>
            <a:r>
              <a:rPr lang="en-US" b="1" dirty="0" smtClean="0"/>
              <a:t>amily </a:t>
            </a:r>
            <a:r>
              <a:rPr lang="en-US" b="1" dirty="0"/>
              <a:t>L</a:t>
            </a:r>
            <a:r>
              <a:rPr lang="en-US" b="1" dirty="0" smtClean="0"/>
              <a:t>eave </a:t>
            </a:r>
            <a:r>
              <a:rPr lang="en-US" b="1" dirty="0"/>
              <a:t>is </a:t>
            </a:r>
            <a:r>
              <a:rPr lang="en-US" b="1" dirty="0" smtClean="0"/>
              <a:t>Available (</a:t>
            </a:r>
            <a:r>
              <a:rPr lang="en-US" b="1" dirty="0" err="1" smtClean="0"/>
              <a:t>EFMLEA</a:t>
            </a:r>
            <a:r>
              <a:rPr lang="en-US" b="1" dirty="0" smtClean="0"/>
              <a: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Up </a:t>
            </a:r>
            <a:r>
              <a:rPr lang="en-US" dirty="0"/>
              <a:t>to an additional 10 weeks of paid family leave at two-thirds </a:t>
            </a:r>
            <a:r>
              <a:rPr lang="en-US" dirty="0" smtClean="0"/>
              <a:t>the regular </a:t>
            </a:r>
            <a:r>
              <a:rPr lang="en-US" dirty="0"/>
              <a:t>rate of </a:t>
            </a:r>
            <a:r>
              <a:rPr lang="en-US" dirty="0" smtClean="0"/>
              <a:t>pay for reason #5</a:t>
            </a:r>
          </a:p>
          <a:p>
            <a:pPr lvl="1"/>
            <a:r>
              <a:rPr lang="en-US" dirty="0" smtClean="0"/>
              <a:t>where EE </a:t>
            </a:r>
            <a:r>
              <a:rPr lang="en-US" dirty="0"/>
              <a:t>has been employed for at least 30 calendar </a:t>
            </a:r>
            <a:r>
              <a:rPr lang="en-US" dirty="0" smtClean="0"/>
              <a:t>days and is </a:t>
            </a:r>
            <a:r>
              <a:rPr lang="en-US" dirty="0"/>
              <a:t>unable to work due to a bona fide need for leave to care </a:t>
            </a:r>
            <a:r>
              <a:rPr lang="en-US" dirty="0" smtClean="0"/>
              <a:t>EE’s child, </a:t>
            </a:r>
            <a:r>
              <a:rPr lang="en-US" dirty="0"/>
              <a:t>whose school or child care provider is closed or unavailable for reasons related to </a:t>
            </a:r>
            <a:r>
              <a:rPr lang="en-US" dirty="0" smtClean="0"/>
              <a:t>COVID-19</a:t>
            </a:r>
            <a:endParaRPr lang="en-US" dirty="0"/>
          </a:p>
        </p:txBody>
      </p:sp>
    </p:spTree>
    <p:extLst>
      <p:ext uri="{BB962C8B-B14F-4D97-AF65-F5344CB8AC3E}">
        <p14:creationId xmlns:p14="http://schemas.microsoft.com/office/powerpoint/2010/main" val="351010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 of Leave </a:t>
            </a:r>
            <a:endParaRPr lang="en-US" dirty="0"/>
          </a:p>
        </p:txBody>
      </p:sp>
      <p:sp>
        <p:nvSpPr>
          <p:cNvPr id="3" name="Content Placeholder 2"/>
          <p:cNvSpPr>
            <a:spLocks noGrp="1"/>
          </p:cNvSpPr>
          <p:nvPr>
            <p:ph idx="1"/>
          </p:nvPr>
        </p:nvSpPr>
        <p:spPr>
          <a:xfrm>
            <a:off x="838200" y="1502229"/>
            <a:ext cx="10515600" cy="4173641"/>
          </a:xfrm>
        </p:spPr>
        <p:txBody>
          <a:bodyPr>
            <a:normAutofit lnSpcReduction="10000"/>
          </a:bodyPr>
          <a:lstStyle/>
          <a:p>
            <a:pPr marL="0" indent="0">
              <a:buNone/>
            </a:pPr>
            <a:r>
              <a:rPr lang="en-US" b="1" dirty="0"/>
              <a:t>For how long can an employee take </a:t>
            </a:r>
            <a:r>
              <a:rPr lang="en-US" b="1" u="sng" dirty="0"/>
              <a:t>paid sick leave</a:t>
            </a:r>
            <a:r>
              <a:rPr lang="en-US" b="1" dirty="0"/>
              <a:t>? </a:t>
            </a:r>
            <a:endParaRPr lang="en-US" dirty="0"/>
          </a:p>
          <a:p>
            <a:r>
              <a:rPr lang="en-US" dirty="0"/>
              <a:t>For </a:t>
            </a:r>
            <a:r>
              <a:rPr lang="en-US" dirty="0" smtClean="0"/>
              <a:t>reasons #1-4 – a F/T EE </a:t>
            </a:r>
            <a:r>
              <a:rPr lang="en-US" dirty="0"/>
              <a:t>is eligible for 80 hours of </a:t>
            </a:r>
            <a:r>
              <a:rPr lang="en-US" dirty="0" smtClean="0"/>
              <a:t>leave</a:t>
            </a:r>
          </a:p>
          <a:p>
            <a:pPr lvl="1"/>
            <a:r>
              <a:rPr lang="en-US" dirty="0" smtClean="0"/>
              <a:t>P/T EE is </a:t>
            </a:r>
            <a:r>
              <a:rPr lang="en-US" dirty="0"/>
              <a:t>eligible for the number of hours of leave that the </a:t>
            </a:r>
            <a:r>
              <a:rPr lang="en-US" dirty="0" smtClean="0"/>
              <a:t>EE </a:t>
            </a:r>
            <a:r>
              <a:rPr lang="en-US" dirty="0"/>
              <a:t>works on average over a two-week </a:t>
            </a:r>
            <a:r>
              <a:rPr lang="en-US" dirty="0" smtClean="0"/>
              <a:t>period</a:t>
            </a:r>
            <a:endParaRPr lang="en-US" dirty="0"/>
          </a:p>
          <a:p>
            <a:pPr marL="0" indent="0">
              <a:buNone/>
            </a:pPr>
            <a:r>
              <a:rPr lang="en-US" b="1" dirty="0"/>
              <a:t>For how long can an employee take </a:t>
            </a:r>
            <a:r>
              <a:rPr lang="en-US" b="1" u="sng" dirty="0"/>
              <a:t>paid family leave</a:t>
            </a:r>
            <a:r>
              <a:rPr lang="en-US" b="1" dirty="0"/>
              <a:t>? </a:t>
            </a:r>
            <a:endParaRPr lang="en-US" dirty="0"/>
          </a:p>
          <a:p>
            <a:r>
              <a:rPr lang="en-US" dirty="0"/>
              <a:t>For </a:t>
            </a:r>
            <a:r>
              <a:rPr lang="en-US" dirty="0" smtClean="0"/>
              <a:t>reason #5 – a F/T EE </a:t>
            </a:r>
            <a:r>
              <a:rPr lang="en-US" dirty="0"/>
              <a:t>is eligible for up to 12 weeks of leave (two weeks of paid sick leave followed by up to 10 weeks of paid expanded family </a:t>
            </a:r>
            <a:r>
              <a:rPr lang="en-US" dirty="0" smtClean="0"/>
              <a:t>and </a:t>
            </a:r>
            <a:r>
              <a:rPr lang="en-US" dirty="0"/>
              <a:t>medical leave) at 40 hours a </a:t>
            </a:r>
            <a:r>
              <a:rPr lang="en-US" dirty="0" smtClean="0"/>
              <a:t>week</a:t>
            </a:r>
          </a:p>
          <a:p>
            <a:pPr lvl="1"/>
            <a:r>
              <a:rPr lang="en-US" dirty="0" smtClean="0"/>
              <a:t>P/T EE </a:t>
            </a:r>
            <a:r>
              <a:rPr lang="en-US" dirty="0"/>
              <a:t>is eligible for leave for the number of hours that the employee is normally scheduled to work over that period.</a:t>
            </a:r>
          </a:p>
        </p:txBody>
      </p:sp>
    </p:spTree>
    <p:extLst>
      <p:ext uri="{BB962C8B-B14F-4D97-AF65-F5344CB8AC3E}">
        <p14:creationId xmlns:p14="http://schemas.microsoft.com/office/powerpoint/2010/main" val="769547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Amount </a:t>
            </a:r>
            <a:r>
              <a:rPr lang="en-US" b="1" dirty="0"/>
              <a:t>of </a:t>
            </a:r>
            <a:r>
              <a:rPr lang="en-US" b="1" dirty="0" smtClean="0"/>
              <a:t>Leave </a:t>
            </a:r>
            <a:r>
              <a:rPr lang="en-US" b="1" dirty="0"/>
              <a:t>P</a:t>
            </a:r>
            <a:r>
              <a:rPr lang="en-US" b="1" dirty="0" smtClean="0"/>
              <a:t>ay </a:t>
            </a:r>
            <a:r>
              <a:rPr lang="en-US" b="1" dirty="0"/>
              <a:t>an </a:t>
            </a:r>
            <a:r>
              <a:rPr lang="en-US" b="1" dirty="0" smtClean="0"/>
              <a:t>Employee </a:t>
            </a:r>
            <a:r>
              <a:rPr lang="en-US" b="1" dirty="0"/>
              <a:t>C</a:t>
            </a:r>
            <a:r>
              <a:rPr lang="en-US" b="1" dirty="0" smtClean="0"/>
              <a:t>an Receive</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There are daily and aggregate caps.  </a:t>
            </a:r>
          </a:p>
          <a:p>
            <a:r>
              <a:rPr lang="en-US" dirty="0"/>
              <a:t>For leave </a:t>
            </a:r>
            <a:r>
              <a:rPr lang="en-US" dirty="0" smtClean="0"/>
              <a:t>for reasons # 1-3</a:t>
            </a:r>
          </a:p>
          <a:p>
            <a:pPr lvl="1"/>
            <a:r>
              <a:rPr lang="en-US" dirty="0" smtClean="0"/>
              <a:t>sick </a:t>
            </a:r>
            <a:r>
              <a:rPr lang="en-US" dirty="0"/>
              <a:t>leave pay is at the regular rate or the applicable minimum wage, whichever is </a:t>
            </a:r>
            <a:r>
              <a:rPr lang="en-US" dirty="0" smtClean="0"/>
              <a:t>higher</a:t>
            </a:r>
          </a:p>
          <a:p>
            <a:pPr lvl="1"/>
            <a:r>
              <a:rPr lang="en-US" dirty="0" smtClean="0"/>
              <a:t>up </a:t>
            </a:r>
            <a:r>
              <a:rPr lang="en-US" dirty="0"/>
              <a:t>to $511 per day and $5,110 in the aggregate (over a 2-week period).</a:t>
            </a:r>
          </a:p>
          <a:p>
            <a:r>
              <a:rPr lang="en-US" dirty="0"/>
              <a:t>For leave </a:t>
            </a:r>
            <a:r>
              <a:rPr lang="en-US" dirty="0" smtClean="0"/>
              <a:t>for reason # 4</a:t>
            </a:r>
          </a:p>
          <a:p>
            <a:pPr lvl="1"/>
            <a:r>
              <a:rPr lang="en-US" dirty="0" smtClean="0"/>
              <a:t>sick </a:t>
            </a:r>
            <a:r>
              <a:rPr lang="en-US" dirty="0"/>
              <a:t>leave pay is at 2/3 the regular rate or 2/3 the applicable minimum wage, whichever is </a:t>
            </a:r>
            <a:r>
              <a:rPr lang="en-US" dirty="0" smtClean="0"/>
              <a:t>higher</a:t>
            </a:r>
          </a:p>
          <a:p>
            <a:pPr lvl="1"/>
            <a:r>
              <a:rPr lang="en-US" dirty="0" smtClean="0"/>
              <a:t>up </a:t>
            </a:r>
            <a:r>
              <a:rPr lang="en-US" dirty="0"/>
              <a:t>to $200 per day and $2,000 in the aggregate (over a 2-week period).</a:t>
            </a:r>
          </a:p>
          <a:p>
            <a:r>
              <a:rPr lang="en-US" dirty="0"/>
              <a:t>For leave </a:t>
            </a:r>
            <a:r>
              <a:rPr lang="en-US" dirty="0" smtClean="0"/>
              <a:t>for reason #5 </a:t>
            </a:r>
          </a:p>
          <a:p>
            <a:pPr lvl="1"/>
            <a:r>
              <a:rPr lang="en-US" dirty="0" smtClean="0"/>
              <a:t>leave </a:t>
            </a:r>
            <a:r>
              <a:rPr lang="en-US" dirty="0"/>
              <a:t>pay is </a:t>
            </a:r>
            <a:r>
              <a:rPr lang="en-US" dirty="0" smtClean="0"/>
              <a:t>at </a:t>
            </a:r>
            <a:r>
              <a:rPr lang="en-US" dirty="0"/>
              <a:t>2/3 the regular rate or 2/3 the applicable minimum wage, whichever is </a:t>
            </a:r>
            <a:r>
              <a:rPr lang="en-US" dirty="0" smtClean="0"/>
              <a:t>higher</a:t>
            </a:r>
          </a:p>
          <a:p>
            <a:pPr lvl="1"/>
            <a:r>
              <a:rPr lang="en-US" dirty="0" smtClean="0"/>
              <a:t>up </a:t>
            </a:r>
            <a:r>
              <a:rPr lang="en-US" dirty="0"/>
              <a:t>to $200 per day and $12,000 in the aggregate (over a 12-week period).</a:t>
            </a:r>
          </a:p>
        </p:txBody>
      </p:sp>
    </p:spTree>
    <p:extLst>
      <p:ext uri="{BB962C8B-B14F-4D97-AF65-F5344CB8AC3E}">
        <p14:creationId xmlns:p14="http://schemas.microsoft.com/office/powerpoint/2010/main" val="209464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Coronavirus Aid, Relief, and Economic Security (CARES) Act</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Modifies the Families First Coronavirus Response Act (</a:t>
            </a:r>
            <a:r>
              <a:rPr lang="en-US" dirty="0" err="1" smtClean="0"/>
              <a:t>FFCRA</a:t>
            </a:r>
            <a:r>
              <a:rPr lang="en-US" dirty="0" smtClean="0"/>
              <a:t>)</a:t>
            </a:r>
          </a:p>
          <a:p>
            <a:r>
              <a:rPr lang="en-US" dirty="0" smtClean="0"/>
              <a:t>Adds additional $600 weekly UI benefit, available if employee is eligible for at least $1 of state UI benefits</a:t>
            </a:r>
            <a:endParaRPr lang="en-US" dirty="0"/>
          </a:p>
          <a:p>
            <a:r>
              <a:rPr lang="en-US" dirty="0" smtClean="0"/>
              <a:t>Requires employer for file partial UI claim</a:t>
            </a:r>
          </a:p>
          <a:p>
            <a:r>
              <a:rPr lang="en-US" dirty="0" smtClean="0"/>
              <a:t>Removes job search requirement from UI eligibility</a:t>
            </a:r>
          </a:p>
          <a:p>
            <a:r>
              <a:rPr lang="en-US" dirty="0" smtClean="0"/>
              <a:t>Benefits paid for partial UI claims based on COVID-19 not charged to employer’s account</a:t>
            </a:r>
          </a:p>
          <a:p>
            <a:r>
              <a:rPr lang="en-US" dirty="0" smtClean="0"/>
              <a:t>$2.2 Trillion</a:t>
            </a:r>
          </a:p>
          <a:p>
            <a:r>
              <a:rPr lang="en-US" dirty="0" smtClean="0"/>
              <a:t>Smaller employers (&lt;500 employees) eligible for loans up to $10MM</a:t>
            </a:r>
          </a:p>
          <a:p>
            <a:endParaRPr lang="en-US" dirty="0"/>
          </a:p>
        </p:txBody>
      </p:sp>
      <p:sp>
        <p:nvSpPr>
          <p:cNvPr id="4" name="Rectangle 3"/>
          <p:cNvSpPr/>
          <p:nvPr/>
        </p:nvSpPr>
        <p:spPr>
          <a:xfrm>
            <a:off x="3048000" y="3105835"/>
            <a:ext cx="6096000" cy="369332"/>
          </a:xfrm>
          <a:prstGeom prst="rect">
            <a:avLst/>
          </a:prstGeom>
        </p:spPr>
        <p:txBody>
          <a:bodyPr>
            <a:spAutoFit/>
          </a:bodyPr>
          <a:lstStyle/>
          <a:p>
            <a:endParaRPr lang="en-US" b="1" i="0" dirty="0">
              <a:solidFill>
                <a:srgbClr val="323B4D"/>
              </a:solidFill>
              <a:effectLst/>
              <a:latin typeface="proxima-nova"/>
            </a:endParaRPr>
          </a:p>
        </p:txBody>
      </p:sp>
    </p:spTree>
    <p:extLst>
      <p:ext uri="{BB962C8B-B14F-4D97-AF65-F5344CB8AC3E}">
        <p14:creationId xmlns:p14="http://schemas.microsoft.com/office/powerpoint/2010/main" val="3763153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Employer Considerations</a:t>
            </a:r>
            <a:endParaRPr lang="en-US" dirty="0"/>
          </a:p>
        </p:txBody>
      </p:sp>
      <p:sp>
        <p:nvSpPr>
          <p:cNvPr id="3" name="Content Placeholder 2"/>
          <p:cNvSpPr>
            <a:spLocks noGrp="1"/>
          </p:cNvSpPr>
          <p:nvPr>
            <p:ph idx="1"/>
          </p:nvPr>
        </p:nvSpPr>
        <p:spPr>
          <a:xfrm>
            <a:off x="838200" y="1825626"/>
            <a:ext cx="10515600" cy="3334772"/>
          </a:xfrm>
        </p:spPr>
        <p:txBody>
          <a:bodyPr>
            <a:normAutofit fontScale="77500" lnSpcReduction="20000"/>
          </a:bodyPr>
          <a:lstStyle/>
          <a:p>
            <a:pPr marL="0" indent="0">
              <a:lnSpc>
                <a:spcPct val="120000"/>
              </a:lnSpc>
              <a:spcBef>
                <a:spcPts val="0"/>
              </a:spcBef>
              <a:buNone/>
            </a:pPr>
            <a:r>
              <a:rPr lang="en-US" b="1" dirty="0"/>
              <a:t>Can an employee take other paid leave instead on these new types of leave?</a:t>
            </a:r>
            <a:endParaRPr lang="en-US" dirty="0"/>
          </a:p>
          <a:p>
            <a:r>
              <a:rPr lang="en-US" dirty="0"/>
              <a:t>An employee may elect to substitute any accrued vacation leave, personal leave, or medical or sick </a:t>
            </a:r>
            <a:r>
              <a:rPr lang="en-US" dirty="0" smtClean="0"/>
              <a:t>leave, </a:t>
            </a:r>
            <a:r>
              <a:rPr lang="en-US" dirty="0"/>
              <a:t>as well as sick or family leave mandated by state and local </a:t>
            </a:r>
            <a:r>
              <a:rPr lang="en-US" dirty="0" smtClean="0"/>
              <a:t>governments</a:t>
            </a:r>
          </a:p>
          <a:p>
            <a:pPr lvl="1"/>
            <a:r>
              <a:rPr lang="en-US" dirty="0" smtClean="0"/>
              <a:t>ER cannot require</a:t>
            </a:r>
            <a:endParaRPr lang="en-US" dirty="0"/>
          </a:p>
          <a:p>
            <a:pPr marL="0" indent="0">
              <a:buNone/>
            </a:pPr>
            <a:endParaRPr lang="en-US" dirty="0"/>
          </a:p>
          <a:p>
            <a:pPr marL="0" indent="0">
              <a:buNone/>
            </a:pPr>
            <a:r>
              <a:rPr lang="en-US" b="1" dirty="0"/>
              <a:t>Is there an exemption for small businesses?</a:t>
            </a:r>
            <a:endParaRPr lang="en-US" dirty="0"/>
          </a:p>
          <a:p>
            <a:r>
              <a:rPr lang="en-US" dirty="0"/>
              <a:t>Employers with fewer than 50 employees may qualify for exemption </a:t>
            </a:r>
            <a:r>
              <a:rPr lang="en-US" dirty="0" smtClean="0"/>
              <a:t>if </a:t>
            </a:r>
            <a:r>
              <a:rPr lang="en-US" dirty="0"/>
              <a:t>the leave </a:t>
            </a:r>
            <a:r>
              <a:rPr lang="en-US" dirty="0" smtClean="0"/>
              <a:t>requirements </a:t>
            </a:r>
            <a:r>
              <a:rPr lang="en-US" dirty="0"/>
              <a:t>would jeopardize the viability of the business as a going </a:t>
            </a:r>
            <a:r>
              <a:rPr lang="en-US" dirty="0" smtClean="0"/>
              <a:t>concern</a:t>
            </a:r>
          </a:p>
          <a:p>
            <a:pPr lvl="1"/>
            <a:r>
              <a:rPr lang="en-US" dirty="0" smtClean="0"/>
              <a:t>USDOL is expected to publish regulations about this exemption in the future</a:t>
            </a:r>
            <a:endParaRPr lang="en-US" dirty="0"/>
          </a:p>
        </p:txBody>
      </p:sp>
    </p:spTree>
    <p:extLst>
      <p:ext uri="{BB962C8B-B14F-4D97-AF65-F5344CB8AC3E}">
        <p14:creationId xmlns:p14="http://schemas.microsoft.com/office/powerpoint/2010/main" val="11836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FFCRA</a:t>
            </a:r>
            <a:r>
              <a:rPr lang="en-US" dirty="0" smtClean="0"/>
              <a:t> leave interacts with existing </a:t>
            </a:r>
            <a:r>
              <a:rPr lang="en-US" dirty="0" err="1" smtClean="0"/>
              <a:t>FMLA</a:t>
            </a:r>
            <a:r>
              <a:rPr lang="en-US" dirty="0" smtClean="0"/>
              <a:t> laws</a:t>
            </a:r>
            <a:endParaRPr lang="en-US" dirty="0"/>
          </a:p>
        </p:txBody>
      </p:sp>
      <p:sp>
        <p:nvSpPr>
          <p:cNvPr id="3" name="Content Placeholder 2"/>
          <p:cNvSpPr>
            <a:spLocks noGrp="1"/>
          </p:cNvSpPr>
          <p:nvPr>
            <p:ph idx="1"/>
          </p:nvPr>
        </p:nvSpPr>
        <p:spPr>
          <a:xfrm>
            <a:off x="838200" y="1825626"/>
            <a:ext cx="10515600" cy="3334772"/>
          </a:xfrm>
        </p:spPr>
        <p:txBody>
          <a:bodyPr>
            <a:normAutofit/>
          </a:bodyPr>
          <a:lstStyle/>
          <a:p>
            <a:r>
              <a:rPr lang="en-US" dirty="0" smtClean="0"/>
              <a:t>Coverage</a:t>
            </a:r>
          </a:p>
          <a:p>
            <a:r>
              <a:rPr lang="en-US" dirty="0" smtClean="0"/>
              <a:t>12 weeks total</a:t>
            </a:r>
          </a:p>
          <a:p>
            <a:r>
              <a:rPr lang="en-US" dirty="0" smtClean="0"/>
              <a:t>Conditions otherwise covered by </a:t>
            </a:r>
            <a:r>
              <a:rPr lang="en-US" dirty="0" err="1" smtClean="0"/>
              <a:t>FMLA</a:t>
            </a:r>
            <a:endParaRPr lang="en-US" dirty="0"/>
          </a:p>
          <a:p>
            <a:pPr marL="0" indent="0">
              <a:buNone/>
            </a:pPr>
            <a:endParaRPr lang="en-US" dirty="0"/>
          </a:p>
        </p:txBody>
      </p:sp>
    </p:spTree>
    <p:extLst>
      <p:ext uri="{BB962C8B-B14F-4D97-AF65-F5344CB8AC3E}">
        <p14:creationId xmlns:p14="http://schemas.microsoft.com/office/powerpoint/2010/main" val="193852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98" y="4901299"/>
            <a:ext cx="9793202" cy="533400"/>
          </a:xfrm>
        </p:spPr>
        <p:txBody>
          <a:bodyPr>
            <a:normAutofit fontScale="90000"/>
          </a:bodyPr>
          <a:lstStyle/>
          <a:p>
            <a:r>
              <a:rPr lang="en-US" sz="3600" dirty="0" smtClean="0"/>
              <a:t>		</a:t>
            </a:r>
            <a:r>
              <a:rPr lang="en-US" sz="3600" dirty="0"/>
              <a:t> </a:t>
            </a:r>
            <a:r>
              <a:rPr lang="en-US" sz="3600" dirty="0" smtClean="0"/>
              <a:t>  SARS-Co</a:t>
            </a:r>
            <a:r>
              <a:rPr lang="en-US" sz="3600" dirty="0"/>
              <a:t>V</a:t>
            </a:r>
            <a:r>
              <a:rPr lang="en-US" sz="3600" dirty="0" smtClean="0"/>
              <a:t>-2 ►COVID-19</a:t>
            </a:r>
            <a:endParaRPr lang="en-US" dirty="0"/>
          </a:p>
        </p:txBody>
      </p:sp>
      <p:pic>
        <p:nvPicPr>
          <p:cNvPr id="2050" name="Picture 2" descr="3D Illustration of 2019-nCoV virus"/>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0099" b="100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88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Tax Credit</a:t>
            </a:r>
            <a:endParaRPr lang="en-US" dirty="0"/>
          </a:p>
        </p:txBody>
      </p:sp>
      <p:sp>
        <p:nvSpPr>
          <p:cNvPr id="3" name="Content Placeholder 2"/>
          <p:cNvSpPr>
            <a:spLocks noGrp="1"/>
          </p:cNvSpPr>
          <p:nvPr>
            <p:ph idx="1"/>
          </p:nvPr>
        </p:nvSpPr>
        <p:spPr/>
        <p:txBody>
          <a:bodyPr/>
          <a:lstStyle/>
          <a:p>
            <a:pPr marL="0" indent="0">
              <a:buNone/>
            </a:pPr>
            <a:r>
              <a:rPr lang="en-US" b="1" dirty="0"/>
              <a:t>Can an employer receive reimbursement for payment of </a:t>
            </a:r>
            <a:r>
              <a:rPr lang="en-US" b="1" dirty="0" smtClean="0"/>
              <a:t>FFCRA paid leaves?</a:t>
            </a:r>
            <a:endParaRPr lang="en-US" dirty="0"/>
          </a:p>
          <a:p>
            <a:r>
              <a:rPr lang="en-US" dirty="0"/>
              <a:t>Yes, 100% is refundable as a tax credit with reimbursement as a credit against Social Security and Medicare payroll taxes. The U.S. Treasury may develop a mechanism for more accelerated reimbursement to small businesses.</a:t>
            </a:r>
          </a:p>
        </p:txBody>
      </p:sp>
    </p:spTree>
    <p:extLst>
      <p:ext uri="{BB962C8B-B14F-4D97-AF65-F5344CB8AC3E}">
        <p14:creationId xmlns:p14="http://schemas.microsoft.com/office/powerpoint/2010/main" val="95859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Notice of Rights</a:t>
            </a:r>
            <a:endParaRPr lang="en-US" dirty="0"/>
          </a:p>
        </p:txBody>
      </p:sp>
      <p:sp>
        <p:nvSpPr>
          <p:cNvPr id="3" name="Content Placeholder 2"/>
          <p:cNvSpPr>
            <a:spLocks noGrp="1"/>
          </p:cNvSpPr>
          <p:nvPr>
            <p:ph idx="1"/>
          </p:nvPr>
        </p:nvSpPr>
        <p:spPr/>
        <p:txBody>
          <a:bodyPr>
            <a:normAutofit/>
          </a:bodyPr>
          <a:lstStyle/>
          <a:p>
            <a:r>
              <a:rPr lang="en-US" dirty="0"/>
              <a:t>Employers must conspicuously post a notice of employee rights in a form to be prepared by </a:t>
            </a:r>
            <a:r>
              <a:rPr lang="en-US" dirty="0" err="1"/>
              <a:t>DOL</a:t>
            </a:r>
            <a:r>
              <a:rPr lang="en-US" dirty="0"/>
              <a:t> </a:t>
            </a:r>
            <a:endParaRPr lang="en-US" dirty="0" smtClean="0"/>
          </a:p>
          <a:p>
            <a:r>
              <a:rPr lang="en-US" dirty="0"/>
              <a:t>Employers may not discriminate or retaliate against employees who use paid sick time or paid family leave, or who </a:t>
            </a:r>
            <a:r>
              <a:rPr lang="en-US" dirty="0" smtClean="0"/>
              <a:t>engage in </a:t>
            </a:r>
            <a:r>
              <a:rPr lang="en-US" dirty="0"/>
              <a:t>other protected </a:t>
            </a:r>
            <a:r>
              <a:rPr lang="en-US" dirty="0" smtClean="0"/>
              <a:t>activity</a:t>
            </a:r>
          </a:p>
          <a:p>
            <a:r>
              <a:rPr lang="en-US" dirty="0"/>
              <a:t>Remedies</a:t>
            </a:r>
          </a:p>
          <a:p>
            <a:pPr lvl="1"/>
            <a:r>
              <a:rPr lang="en-US" dirty="0"/>
              <a:t>For failure to provide paid sick time, </a:t>
            </a:r>
            <a:r>
              <a:rPr lang="en-US" dirty="0" err="1"/>
              <a:t>FLSA</a:t>
            </a:r>
            <a:r>
              <a:rPr lang="en-US" dirty="0"/>
              <a:t> remedies apply</a:t>
            </a:r>
          </a:p>
          <a:p>
            <a:pPr lvl="1"/>
            <a:r>
              <a:rPr lang="en-US" dirty="0"/>
              <a:t>For failure to provide paid family leave, </a:t>
            </a:r>
            <a:r>
              <a:rPr lang="en-US" dirty="0" err="1"/>
              <a:t>FMLA</a:t>
            </a:r>
            <a:r>
              <a:rPr lang="en-US" dirty="0"/>
              <a:t> remedies </a:t>
            </a:r>
            <a:r>
              <a:rPr lang="en-US" dirty="0" smtClean="0"/>
              <a:t>apply</a:t>
            </a:r>
            <a:endParaRPr lang="en-US" dirty="0"/>
          </a:p>
          <a:p>
            <a:endParaRPr lang="en-US" dirty="0"/>
          </a:p>
        </p:txBody>
      </p:sp>
    </p:spTree>
    <p:extLst>
      <p:ext uri="{BB962C8B-B14F-4D97-AF65-F5344CB8AC3E}">
        <p14:creationId xmlns:p14="http://schemas.microsoft.com/office/powerpoint/2010/main" val="160038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36980"/>
          </a:xfrm>
        </p:spPr>
        <p:txBody>
          <a:bodyPr/>
          <a:lstStyle/>
          <a:p>
            <a:r>
              <a:rPr lang="en-US" dirty="0" smtClean="0"/>
              <a:t>Best Practices for dealing with employees affected by </a:t>
            </a:r>
            <a:r>
              <a:rPr lang="en-US" dirty="0" err="1" smtClean="0"/>
              <a:t>COVID</a:t>
            </a:r>
            <a:r>
              <a:rPr lang="en-US" dirty="0" smtClean="0"/>
              <a:t>-19</a:t>
            </a:r>
            <a:endParaRPr lang="en-US" dirty="0"/>
          </a:p>
        </p:txBody>
      </p:sp>
      <p:sp>
        <p:nvSpPr>
          <p:cNvPr id="3" name="Content Placeholder 2"/>
          <p:cNvSpPr>
            <a:spLocks noGrp="1"/>
          </p:cNvSpPr>
          <p:nvPr>
            <p:ph idx="1"/>
          </p:nvPr>
        </p:nvSpPr>
        <p:spPr>
          <a:xfrm>
            <a:off x="838200" y="1602105"/>
            <a:ext cx="10515600" cy="3850245"/>
          </a:xfrm>
        </p:spPr>
        <p:txBody>
          <a:bodyPr/>
          <a:lstStyle/>
          <a:p>
            <a:r>
              <a:rPr lang="en-US" dirty="0" err="1" smtClean="0"/>
              <a:t>EEOC</a:t>
            </a:r>
            <a:r>
              <a:rPr lang="en-US" dirty="0" smtClean="0"/>
              <a:t>/ADA Guidance</a:t>
            </a:r>
          </a:p>
          <a:p>
            <a:r>
              <a:rPr lang="en-US" dirty="0" smtClean="0"/>
              <a:t>Medical Inquiries</a:t>
            </a:r>
          </a:p>
          <a:p>
            <a:r>
              <a:rPr lang="en-US" dirty="0" smtClean="0"/>
              <a:t>ADA accommodations</a:t>
            </a:r>
          </a:p>
          <a:p>
            <a:r>
              <a:rPr lang="en-US" dirty="0" err="1" smtClean="0"/>
              <a:t>HIPPA</a:t>
            </a:r>
            <a:r>
              <a:rPr lang="en-US" dirty="0" smtClean="0"/>
              <a:t> concerns</a:t>
            </a:r>
          </a:p>
          <a:p>
            <a:r>
              <a:rPr lang="en-US" dirty="0" smtClean="0"/>
              <a:t>CDC/OSHA Workplace Guidance</a:t>
            </a:r>
          </a:p>
          <a:p>
            <a:pPr marL="457200" lvl="1" indent="0">
              <a:buNone/>
            </a:pPr>
            <a:endParaRPr lang="en-US" dirty="0" smtClean="0"/>
          </a:p>
          <a:p>
            <a:endParaRPr lang="en-US" dirty="0"/>
          </a:p>
        </p:txBody>
      </p:sp>
    </p:spTree>
    <p:extLst>
      <p:ext uri="{BB962C8B-B14F-4D97-AF65-F5344CB8AC3E}">
        <p14:creationId xmlns:p14="http://schemas.microsoft.com/office/powerpoint/2010/main" val="4207494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EEOC</a:t>
            </a:r>
            <a:r>
              <a:rPr lang="en-US" dirty="0" smtClean="0"/>
              <a:t>/ADA Guidance</a:t>
            </a:r>
            <a:endParaRPr lang="en-US" dirty="0"/>
          </a:p>
        </p:txBody>
      </p:sp>
      <p:sp>
        <p:nvSpPr>
          <p:cNvPr id="3" name="Content Placeholder 2"/>
          <p:cNvSpPr>
            <a:spLocks noGrp="1"/>
          </p:cNvSpPr>
          <p:nvPr>
            <p:ph idx="1"/>
          </p:nvPr>
        </p:nvSpPr>
        <p:spPr>
          <a:xfrm>
            <a:off x="838200" y="1239520"/>
            <a:ext cx="10515600" cy="4439919"/>
          </a:xfrm>
        </p:spPr>
        <p:txBody>
          <a:bodyPr>
            <a:normAutofit/>
          </a:bodyPr>
          <a:lstStyle/>
          <a:p>
            <a:pPr marL="914400" lvl="1" indent="-457200">
              <a:buAutoNum type="arabicPeriod"/>
            </a:pPr>
            <a:endParaRPr lang="en-US" dirty="0" smtClean="0"/>
          </a:p>
          <a:p>
            <a:pPr marL="914400" lvl="1" indent="-457200">
              <a:buAutoNum type="arabicPeriod"/>
            </a:pPr>
            <a:r>
              <a:rPr lang="en-US" dirty="0" smtClean="0"/>
              <a:t>ADA and Rehabilitation Act continue to apply but do NOT prevent employers from following (evolving) CDC Guidelines</a:t>
            </a:r>
          </a:p>
          <a:p>
            <a:pPr marL="914400" lvl="1" indent="-457200">
              <a:buAutoNum type="arabicPeriod"/>
            </a:pPr>
            <a:endParaRPr lang="en-US" dirty="0"/>
          </a:p>
          <a:p>
            <a:pPr marL="914400" lvl="1" indent="-457200">
              <a:buAutoNum type="arabicPeriod"/>
            </a:pPr>
            <a:endParaRPr lang="en-US" dirty="0" smtClean="0"/>
          </a:p>
          <a:p>
            <a:pPr marL="457200" lvl="1" indent="0">
              <a:buNone/>
            </a:pPr>
            <a:r>
              <a:rPr lang="en-US" dirty="0" smtClean="0"/>
              <a:t>2.  </a:t>
            </a:r>
            <a:r>
              <a:rPr lang="en-US" dirty="0" err="1" smtClean="0"/>
              <a:t>EEOC</a:t>
            </a:r>
            <a:r>
              <a:rPr lang="en-US" dirty="0" smtClean="0"/>
              <a:t> Guidance “Pandemic Preparedness in the Workplace and the Americans with Disability Act” (originally issued in 2009 during </a:t>
            </a:r>
            <a:r>
              <a:rPr lang="en-US" dirty="0" err="1" smtClean="0"/>
              <a:t>H1N1</a:t>
            </a:r>
            <a:r>
              <a:rPr lang="en-US" dirty="0" smtClean="0"/>
              <a:t> virus; revised March 21, 2020)</a:t>
            </a:r>
          </a:p>
          <a:p>
            <a:pPr marL="457200" lvl="1" indent="0">
              <a:buNone/>
            </a:pPr>
            <a:endParaRPr lang="en-US" dirty="0" smtClean="0"/>
          </a:p>
          <a:p>
            <a:endParaRPr lang="en-US" dirty="0"/>
          </a:p>
        </p:txBody>
      </p:sp>
    </p:spTree>
    <p:extLst>
      <p:ext uri="{BB962C8B-B14F-4D97-AF65-F5344CB8AC3E}">
        <p14:creationId xmlns:p14="http://schemas.microsoft.com/office/powerpoint/2010/main" val="231437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EEOC</a:t>
            </a:r>
            <a:r>
              <a:rPr lang="en-US" dirty="0" smtClean="0"/>
              <a:t>/ADA Guidance</a:t>
            </a:r>
            <a:endParaRPr lang="en-US" dirty="0"/>
          </a:p>
        </p:txBody>
      </p:sp>
      <p:sp>
        <p:nvSpPr>
          <p:cNvPr id="3" name="Content Placeholder 2"/>
          <p:cNvSpPr>
            <a:spLocks noGrp="1"/>
          </p:cNvSpPr>
          <p:nvPr>
            <p:ph idx="1"/>
          </p:nvPr>
        </p:nvSpPr>
        <p:spPr>
          <a:xfrm>
            <a:off x="838200" y="1239520"/>
            <a:ext cx="10515600" cy="4439919"/>
          </a:xfrm>
        </p:spPr>
        <p:txBody>
          <a:bodyPr>
            <a:normAutofit/>
          </a:bodyPr>
          <a:lstStyle/>
          <a:p>
            <a:pPr marL="457200" lvl="1" indent="0">
              <a:buNone/>
            </a:pPr>
            <a:endParaRPr lang="en-US" dirty="0" smtClean="0"/>
          </a:p>
          <a:p>
            <a:pPr marL="457200" lvl="1" indent="0">
              <a:buNone/>
            </a:pPr>
            <a:r>
              <a:rPr lang="en-US" dirty="0" smtClean="0"/>
              <a:t>3. “Direct Threat Standard”: Employer may,</a:t>
            </a:r>
          </a:p>
          <a:p>
            <a:pPr lvl="1"/>
            <a:r>
              <a:rPr lang="en-US" dirty="0"/>
              <a:t>S</a:t>
            </a:r>
            <a:r>
              <a:rPr lang="en-US" dirty="0" smtClean="0"/>
              <a:t>creen applicants for symptoms of </a:t>
            </a:r>
            <a:r>
              <a:rPr lang="en-US" dirty="0" err="1" smtClean="0"/>
              <a:t>COVID</a:t>
            </a:r>
            <a:r>
              <a:rPr lang="en-US" dirty="0" smtClean="0"/>
              <a:t>-19</a:t>
            </a:r>
          </a:p>
          <a:p>
            <a:pPr lvl="1"/>
            <a:r>
              <a:rPr lang="en-US" dirty="0"/>
              <a:t>T</a:t>
            </a:r>
            <a:r>
              <a:rPr lang="en-US" dirty="0" smtClean="0"/>
              <a:t>ake an applicant’s temperature post-offer/pre-employment medical exam</a:t>
            </a:r>
          </a:p>
          <a:p>
            <a:pPr lvl="1"/>
            <a:r>
              <a:rPr lang="en-US" dirty="0"/>
              <a:t>D</a:t>
            </a:r>
            <a:r>
              <a:rPr lang="en-US" dirty="0" smtClean="0"/>
              <a:t>elay the start date for one who has </a:t>
            </a:r>
            <a:r>
              <a:rPr lang="en-US" dirty="0" err="1" smtClean="0"/>
              <a:t>COVID</a:t>
            </a:r>
            <a:r>
              <a:rPr lang="en-US" dirty="0" smtClean="0"/>
              <a:t>-19 or symptoms</a:t>
            </a:r>
          </a:p>
          <a:p>
            <a:pPr lvl="1"/>
            <a:r>
              <a:rPr lang="en-US" dirty="0" smtClean="0"/>
              <a:t>Withdraw an offer if immediate start is required for one who has </a:t>
            </a:r>
            <a:r>
              <a:rPr lang="en-US" dirty="0" err="1" smtClean="0"/>
              <a:t>COVID</a:t>
            </a:r>
            <a:r>
              <a:rPr lang="en-US" dirty="0" smtClean="0"/>
              <a:t>-19 or symptoms</a:t>
            </a:r>
          </a:p>
          <a:p>
            <a:pPr lvl="1"/>
            <a:r>
              <a:rPr lang="en-US" dirty="0" smtClean="0"/>
              <a:t>Require a doctor’s note to return to work </a:t>
            </a:r>
          </a:p>
          <a:p>
            <a:pPr marL="457200" lvl="1" indent="0">
              <a:buNone/>
            </a:pPr>
            <a:endParaRPr lang="en-US" dirty="0" smtClean="0"/>
          </a:p>
          <a:p>
            <a:endParaRPr lang="en-US" dirty="0"/>
          </a:p>
        </p:txBody>
      </p:sp>
    </p:spTree>
    <p:extLst>
      <p:ext uri="{BB962C8B-B14F-4D97-AF65-F5344CB8AC3E}">
        <p14:creationId xmlns:p14="http://schemas.microsoft.com/office/powerpoint/2010/main" val="624634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a:t>
            </a:r>
            <a:endParaRPr lang="en-US" dirty="0"/>
          </a:p>
        </p:txBody>
      </p:sp>
      <p:sp>
        <p:nvSpPr>
          <p:cNvPr id="3" name="Content Placeholder 2"/>
          <p:cNvSpPr>
            <a:spLocks noGrp="1"/>
          </p:cNvSpPr>
          <p:nvPr>
            <p:ph idx="1"/>
          </p:nvPr>
        </p:nvSpPr>
        <p:spPr/>
        <p:txBody>
          <a:bodyPr/>
          <a:lstStyle/>
          <a:p>
            <a:r>
              <a:rPr lang="en-US" dirty="0" smtClean="0"/>
              <a:t>OSHA Recording Cases of </a:t>
            </a:r>
            <a:r>
              <a:rPr lang="en-US" dirty="0" err="1" smtClean="0"/>
              <a:t>COVID</a:t>
            </a:r>
            <a:r>
              <a:rPr lang="en-US" dirty="0" smtClean="0"/>
              <a:t>-19</a:t>
            </a:r>
          </a:p>
          <a:p>
            <a:pPr marL="0" indent="0">
              <a:buNone/>
            </a:pPr>
            <a:r>
              <a:rPr lang="en-US" dirty="0" smtClean="0"/>
              <a:t>300 Log</a:t>
            </a:r>
          </a:p>
          <a:p>
            <a:pPr marL="0" indent="0">
              <a:buNone/>
            </a:pPr>
            <a:endParaRPr lang="en-US" dirty="0"/>
          </a:p>
          <a:p>
            <a:r>
              <a:rPr lang="en-US" dirty="0" err="1" smtClean="0"/>
              <a:t>HIPAA</a:t>
            </a:r>
            <a:r>
              <a:rPr lang="en-US" dirty="0" smtClean="0"/>
              <a:t> Medical records/tests</a:t>
            </a:r>
          </a:p>
          <a:p>
            <a:r>
              <a:rPr lang="en-US" dirty="0" smtClean="0"/>
              <a:t>Confidentiality; separate record keeping</a:t>
            </a:r>
          </a:p>
          <a:p>
            <a:pPr marL="0" indent="0">
              <a:buNone/>
            </a:pPr>
            <a:endParaRPr lang="en-US" dirty="0"/>
          </a:p>
          <a:p>
            <a:endParaRPr lang="en-US" dirty="0"/>
          </a:p>
        </p:txBody>
      </p:sp>
    </p:spTree>
    <p:extLst>
      <p:ext uri="{BB962C8B-B14F-4D97-AF65-F5344CB8AC3E}">
        <p14:creationId xmlns:p14="http://schemas.microsoft.com/office/powerpoint/2010/main" val="3644176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Guidance</a:t>
            </a:r>
            <a:endParaRPr lang="en-US" dirty="0"/>
          </a:p>
        </p:txBody>
      </p:sp>
      <p:sp>
        <p:nvSpPr>
          <p:cNvPr id="3" name="Content Placeholder 2"/>
          <p:cNvSpPr>
            <a:spLocks noGrp="1"/>
          </p:cNvSpPr>
          <p:nvPr>
            <p:ph idx="1"/>
          </p:nvPr>
        </p:nvSpPr>
        <p:spPr/>
        <p:txBody>
          <a:bodyPr/>
          <a:lstStyle/>
          <a:p>
            <a:r>
              <a:rPr lang="en-US" dirty="0" smtClean="0"/>
              <a:t>CDC Guidance in the Workplace</a:t>
            </a:r>
          </a:p>
          <a:p>
            <a:r>
              <a:rPr lang="en-US" dirty="0" smtClean="0"/>
              <a:t>Interim Guidance for Businesses and employers</a:t>
            </a:r>
          </a:p>
          <a:p>
            <a:r>
              <a:rPr lang="en-US" dirty="0" smtClean="0"/>
              <a:t>Cleaning and Disinfection</a:t>
            </a:r>
          </a:p>
          <a:p>
            <a:r>
              <a:rPr lang="en-US" dirty="0" smtClean="0"/>
              <a:t>OSHA Guidance on Preparing Workplaces for </a:t>
            </a:r>
            <a:r>
              <a:rPr lang="en-US" dirty="0" err="1" smtClean="0"/>
              <a:t>COVID</a:t>
            </a:r>
            <a:r>
              <a:rPr lang="en-US" dirty="0" smtClean="0"/>
              <a:t>-19</a:t>
            </a:r>
          </a:p>
          <a:p>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793313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3" name="Content Placeholder 2"/>
          <p:cNvSpPr>
            <a:spLocks noGrp="1"/>
          </p:cNvSpPr>
          <p:nvPr>
            <p:ph idx="1"/>
          </p:nvPr>
        </p:nvSpPr>
        <p:spPr/>
        <p:txBody>
          <a:bodyPr/>
          <a:lstStyle/>
          <a:p>
            <a:r>
              <a:rPr lang="en-US" dirty="0" smtClean="0"/>
              <a:t>General Duty Clause (29 USC 654(a)(1))</a:t>
            </a:r>
          </a:p>
          <a:p>
            <a:r>
              <a:rPr lang="en-US" dirty="0" smtClean="0"/>
              <a:t>Employer to furnish “… a place of employment… free from recognized hazards that are causing or are likely to cause death or serious physical harm</a:t>
            </a:r>
            <a:endParaRPr lang="en-US" dirty="0"/>
          </a:p>
          <a:p>
            <a:r>
              <a:rPr lang="en-US" dirty="0" smtClean="0"/>
              <a:t>Classifying workers’ risk</a:t>
            </a:r>
          </a:p>
          <a:p>
            <a:r>
              <a:rPr lang="en-US" dirty="0" smtClean="0"/>
              <a:t>Current PPE standards</a:t>
            </a:r>
          </a:p>
          <a:p>
            <a:endParaRPr lang="en-US" dirty="0" smtClean="0"/>
          </a:p>
          <a:p>
            <a:endParaRPr lang="en-US" dirty="0"/>
          </a:p>
          <a:p>
            <a:endParaRPr lang="en-US" dirty="0"/>
          </a:p>
        </p:txBody>
      </p:sp>
    </p:spTree>
    <p:extLst>
      <p:ext uri="{BB962C8B-B14F-4D97-AF65-F5344CB8AC3E}">
        <p14:creationId xmlns:p14="http://schemas.microsoft.com/office/powerpoint/2010/main" val="518698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Guidance</a:t>
            </a:r>
            <a:endParaRPr lang="en-US" dirty="0"/>
          </a:p>
        </p:txBody>
      </p:sp>
      <p:sp>
        <p:nvSpPr>
          <p:cNvPr id="3" name="Content Placeholder 2"/>
          <p:cNvSpPr>
            <a:spLocks noGrp="1"/>
          </p:cNvSpPr>
          <p:nvPr>
            <p:ph idx="1"/>
          </p:nvPr>
        </p:nvSpPr>
        <p:spPr/>
        <p:txBody>
          <a:bodyPr/>
          <a:lstStyle/>
          <a:p>
            <a:r>
              <a:rPr lang="en-US" dirty="0" smtClean="0"/>
              <a:t>Develop an Infectious Disease Preparedness and Response Plan</a:t>
            </a:r>
          </a:p>
          <a:p>
            <a:r>
              <a:rPr lang="en-US" dirty="0" smtClean="0"/>
              <a:t>Where workers might be exposed (including non-work factors)</a:t>
            </a:r>
          </a:p>
          <a:p>
            <a:r>
              <a:rPr lang="en-US" dirty="0" smtClean="0"/>
              <a:t>Workers’ individual risk factors</a:t>
            </a:r>
          </a:p>
          <a:p>
            <a:r>
              <a:rPr lang="en-US" dirty="0" smtClean="0"/>
              <a:t>Controls (air filters, PPE supplies, hygiene practices, cleaning, communication)</a:t>
            </a:r>
          </a:p>
          <a:p>
            <a:r>
              <a:rPr lang="en-US" dirty="0" smtClean="0"/>
              <a:t>Policies (e.g. prompt identification and isolation of sick people)</a:t>
            </a:r>
          </a:p>
          <a:p>
            <a:endParaRPr lang="en-US" dirty="0"/>
          </a:p>
          <a:p>
            <a:endParaRPr lang="en-US" dirty="0"/>
          </a:p>
        </p:txBody>
      </p:sp>
    </p:spTree>
    <p:extLst>
      <p:ext uri="{BB962C8B-B14F-4D97-AF65-F5344CB8AC3E}">
        <p14:creationId xmlns:p14="http://schemas.microsoft.com/office/powerpoint/2010/main" val="2932363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Infrastructure /Essential Activities</a:t>
            </a:r>
            <a:endParaRPr lang="en-US" dirty="0"/>
          </a:p>
        </p:txBody>
      </p:sp>
      <p:sp>
        <p:nvSpPr>
          <p:cNvPr id="3" name="Content Placeholder 2"/>
          <p:cNvSpPr>
            <a:spLocks noGrp="1"/>
          </p:cNvSpPr>
          <p:nvPr>
            <p:ph idx="1"/>
          </p:nvPr>
        </p:nvSpPr>
        <p:spPr/>
        <p:txBody>
          <a:bodyPr/>
          <a:lstStyle/>
          <a:p>
            <a:r>
              <a:rPr lang="en-US" dirty="0" smtClean="0"/>
              <a:t>CDC Safety Practices for Critical Infrastructure (</a:t>
            </a:r>
            <a:r>
              <a:rPr lang="en-US" dirty="0" err="1" smtClean="0"/>
              <a:t>CISA</a:t>
            </a:r>
            <a:r>
              <a:rPr lang="en-US" dirty="0" smtClean="0"/>
              <a:t> List of 16 different sectors, </a:t>
            </a:r>
            <a:r>
              <a:rPr lang="en-US" u="sng" dirty="0" smtClean="0"/>
              <a:t>including Transportation</a:t>
            </a:r>
            <a:r>
              <a:rPr lang="en-US" dirty="0" smtClean="0"/>
              <a:t>)</a:t>
            </a:r>
          </a:p>
          <a:p>
            <a:r>
              <a:rPr lang="en-US" dirty="0" smtClean="0"/>
              <a:t>Pre-Screen: measure temperature</a:t>
            </a:r>
          </a:p>
          <a:p>
            <a:r>
              <a:rPr lang="en-US" dirty="0" smtClean="0"/>
              <a:t>Regular Monitoring</a:t>
            </a:r>
          </a:p>
          <a:p>
            <a:r>
              <a:rPr lang="en-US" dirty="0" smtClean="0"/>
              <a:t>Wear a Mask: for 14 days since last exposure</a:t>
            </a:r>
          </a:p>
          <a:p>
            <a:r>
              <a:rPr lang="en-US" dirty="0" smtClean="0"/>
              <a:t>Social Distancing: Maintain 6 feet</a:t>
            </a:r>
          </a:p>
          <a:p>
            <a:r>
              <a:rPr lang="en-US" dirty="0" smtClean="0"/>
              <a:t>Disinfect and Clean Work Spaces</a:t>
            </a:r>
            <a:endParaRPr lang="en-US" dirty="0"/>
          </a:p>
          <a:p>
            <a:endParaRPr lang="en-US" dirty="0"/>
          </a:p>
        </p:txBody>
      </p:sp>
    </p:spTree>
    <p:extLst>
      <p:ext uri="{BB962C8B-B14F-4D97-AF65-F5344CB8AC3E}">
        <p14:creationId xmlns:p14="http://schemas.microsoft.com/office/powerpoint/2010/main" val="227334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738364"/>
            <a:ext cx="12088166" cy="2143591"/>
          </a:xfrm>
        </p:spPr>
        <p:txBody>
          <a:bodyPr/>
          <a:lstStyle/>
          <a:p>
            <a:r>
              <a:rPr lang="en-US" dirty="0" smtClean="0"/>
              <a:t>Employer Practices to Combat </a:t>
            </a:r>
            <a:r>
              <a:rPr lang="en-US" dirty="0" err="1" smtClean="0"/>
              <a:t>Covid</a:t>
            </a:r>
            <a:r>
              <a:rPr lang="en-US" dirty="0" smtClean="0"/>
              <a:t>-19</a:t>
            </a:r>
            <a:endParaRPr lang="en-US" dirty="0"/>
          </a:p>
        </p:txBody>
      </p:sp>
      <p:sp>
        <p:nvSpPr>
          <p:cNvPr id="3" name="Subtitle 2"/>
          <p:cNvSpPr>
            <a:spLocks noGrp="1"/>
          </p:cNvSpPr>
          <p:nvPr>
            <p:ph type="subTitle" idx="1"/>
          </p:nvPr>
        </p:nvSpPr>
        <p:spPr>
          <a:xfrm>
            <a:off x="1524000" y="3261360"/>
            <a:ext cx="9144000" cy="2743200"/>
          </a:xfrm>
        </p:spPr>
        <p:txBody>
          <a:bodyPr>
            <a:normAutofit/>
          </a:bodyPr>
          <a:lstStyle/>
          <a:p>
            <a:r>
              <a:rPr lang="en-US" dirty="0" smtClean="0"/>
              <a:t>Presenters:</a:t>
            </a:r>
          </a:p>
          <a:p>
            <a:r>
              <a:rPr lang="en-US" b="1" dirty="0" smtClean="0"/>
              <a:t>Patti Ramseur	                	</a:t>
            </a:r>
          </a:p>
          <a:p>
            <a:r>
              <a:rPr lang="en-US" b="1" dirty="0" smtClean="0"/>
              <a:t>Beau Howard</a:t>
            </a:r>
          </a:p>
          <a:p>
            <a:r>
              <a:rPr lang="en-US" dirty="0" smtClean="0"/>
              <a:t>Moderator:</a:t>
            </a:r>
          </a:p>
          <a:p>
            <a:r>
              <a:rPr lang="en-US" b="1" dirty="0" smtClean="0"/>
              <a:t>Jesse Elison</a:t>
            </a:r>
            <a:r>
              <a:rPr lang="en-US" dirty="0" smtClean="0"/>
              <a:t>		</a:t>
            </a:r>
          </a:p>
        </p:txBody>
      </p:sp>
    </p:spTree>
    <p:extLst>
      <p:ext uri="{BB962C8B-B14F-4D97-AF65-F5344CB8AC3E}">
        <p14:creationId xmlns:p14="http://schemas.microsoft.com/office/powerpoint/2010/main" val="808223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598" y="4419600"/>
            <a:ext cx="9793202" cy="864373"/>
          </a:xfrm>
        </p:spPr>
        <p:txBody>
          <a:bodyPr>
            <a:normAutofit fontScale="90000"/>
          </a:bodyPr>
          <a:lstStyle/>
          <a:p>
            <a:r>
              <a:rPr lang="en-US" sz="3200" dirty="0" smtClean="0"/>
              <a:t>Quarantine Orders Federal/State/Local: Locations; Penalties; Dates (extensions) </a:t>
            </a:r>
            <a:endParaRPr lang="en-US" sz="3200" dirty="0"/>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6191" b="16191"/>
          <a:stretch>
            <a:fillRect/>
          </a:stretch>
        </p:blipFill>
        <p:spPr>
          <a:xfrm>
            <a:off x="1179513" y="219075"/>
            <a:ext cx="9793287" cy="3936365"/>
          </a:xfrm>
        </p:spPr>
      </p:pic>
    </p:spTree>
    <p:extLst>
      <p:ext uri="{BB962C8B-B14F-4D97-AF65-F5344CB8AC3E}">
        <p14:creationId xmlns:p14="http://schemas.microsoft.com/office/powerpoint/2010/main" val="440181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Where Can We Get Additional Information</a:t>
            </a:r>
            <a:r>
              <a:rPr lang="en-US" sz="3200" dirty="0"/>
              <a:t>?</a:t>
            </a:r>
          </a:p>
        </p:txBody>
      </p:sp>
      <p:sp>
        <p:nvSpPr>
          <p:cNvPr id="3" name="Content Placeholder 2"/>
          <p:cNvSpPr>
            <a:spLocks noGrp="1"/>
          </p:cNvSpPr>
          <p:nvPr>
            <p:ph idx="1"/>
          </p:nvPr>
        </p:nvSpPr>
        <p:spPr/>
        <p:txBody>
          <a:bodyPr>
            <a:normAutofit/>
          </a:bodyPr>
          <a:lstStyle/>
          <a:p>
            <a:pPr fontAlgn="base"/>
            <a:r>
              <a:rPr lang="en-US" dirty="0" smtClean="0"/>
              <a:t>Resources</a:t>
            </a:r>
            <a:r>
              <a:rPr lang="en-US" dirty="0"/>
              <a:t>: </a:t>
            </a:r>
          </a:p>
          <a:p>
            <a:pPr lvl="1" fontAlgn="base"/>
            <a:r>
              <a:rPr lang="en-US" dirty="0" smtClean="0"/>
              <a:t>Fox Rothschild - </a:t>
            </a:r>
            <a:r>
              <a:rPr lang="en-US" dirty="0">
                <a:hlinkClick r:id="rId3"/>
              </a:rPr>
              <a:t>https://www.foxrothschild.com/coronavirus-resources/</a:t>
            </a:r>
            <a:endParaRPr lang="en-US" dirty="0" smtClean="0"/>
          </a:p>
          <a:p>
            <a:pPr lvl="1" fontAlgn="base"/>
            <a:r>
              <a:rPr lang="en-US" dirty="0" smtClean="0"/>
              <a:t>U.S. DOL - </a:t>
            </a:r>
            <a:r>
              <a:rPr lang="en-US" dirty="0" smtClean="0">
                <a:hlinkClick r:id="rId4"/>
              </a:rPr>
              <a:t>https</a:t>
            </a:r>
            <a:r>
              <a:rPr lang="en-US" dirty="0">
                <a:hlinkClick r:id="rId4"/>
              </a:rPr>
              <a:t>://</a:t>
            </a:r>
            <a:r>
              <a:rPr lang="en-US" dirty="0" smtClean="0">
                <a:hlinkClick r:id="rId4"/>
              </a:rPr>
              <a:t>www.dol.gov/agencies/whd/pandemic</a:t>
            </a:r>
            <a:endParaRPr lang="en-US" dirty="0" smtClean="0"/>
          </a:p>
          <a:p>
            <a:pPr lvl="1" fontAlgn="base"/>
            <a:r>
              <a:rPr lang="en-US" dirty="0" smtClean="0"/>
              <a:t>OSHA </a:t>
            </a:r>
            <a:r>
              <a:rPr lang="en-US" dirty="0"/>
              <a:t>coronavirus </a:t>
            </a:r>
            <a:r>
              <a:rPr lang="en-US" dirty="0" smtClean="0"/>
              <a:t>guidance:  </a:t>
            </a:r>
            <a:r>
              <a:rPr lang="en-US" dirty="0" smtClean="0">
                <a:hlinkClick r:id="rId5"/>
              </a:rPr>
              <a:t>www.osha.gov/SLTC/covid-19/</a:t>
            </a:r>
            <a:endParaRPr lang="en-US" dirty="0" smtClean="0"/>
          </a:p>
          <a:p>
            <a:pPr lvl="1" fontAlgn="base"/>
            <a:r>
              <a:rPr lang="en-US" dirty="0" err="1" smtClean="0"/>
              <a:t>EEOC</a:t>
            </a:r>
            <a:r>
              <a:rPr lang="en-US" dirty="0" smtClean="0"/>
              <a:t> Guidance </a:t>
            </a:r>
            <a:r>
              <a:rPr lang="en-US" dirty="0" smtClean="0">
                <a:hlinkClick r:id="rId6"/>
              </a:rPr>
              <a:t>https</a:t>
            </a:r>
            <a:r>
              <a:rPr lang="en-US" dirty="0">
                <a:hlinkClick r:id="rId6"/>
              </a:rPr>
              <a:t>://www.eeoc.gov/eeoc/newsroom/wysk/wysk_ada_rehabilitaion_act_coronavirus.cfm</a:t>
            </a:r>
            <a:endParaRPr lang="en-US" dirty="0"/>
          </a:p>
          <a:p>
            <a:pPr lvl="1" fontAlgn="base"/>
            <a:r>
              <a:rPr lang="en-US" dirty="0" smtClean="0"/>
              <a:t>CDC</a:t>
            </a:r>
            <a:r>
              <a:rPr lang="en-US" dirty="0"/>
              <a:t> </a:t>
            </a:r>
            <a:r>
              <a:rPr lang="en-US" dirty="0">
                <a:hlinkClick r:id="rId7"/>
              </a:rPr>
              <a:t>https://www.cdc.gov/coronavirus/2019-ncov/community/organizations/businesses-employers.html</a:t>
            </a:r>
            <a:endParaRPr lang="en-US" dirty="0" smtClean="0"/>
          </a:p>
          <a:p>
            <a:pPr marL="0" lvl="0" indent="0" fontAlgn="base">
              <a:buNone/>
            </a:pPr>
            <a:endParaRPr lang="en-US" dirty="0"/>
          </a:p>
          <a:p>
            <a:pPr marL="0" indent="0">
              <a:buNone/>
            </a:pPr>
            <a:endParaRPr lang="en-US" dirty="0"/>
          </a:p>
        </p:txBody>
      </p:sp>
    </p:spTree>
    <p:extLst>
      <p:ext uri="{BB962C8B-B14F-4D97-AF65-F5344CB8AC3E}">
        <p14:creationId xmlns:p14="http://schemas.microsoft.com/office/powerpoint/2010/main" val="405873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1273"/>
            <a:ext cx="10515600" cy="4844597"/>
          </a:xfrm>
        </p:spPr>
        <p:txBody>
          <a:bodyPr>
            <a:normAutofit fontScale="70000" lnSpcReduction="20000"/>
          </a:bodyPr>
          <a:lstStyle/>
          <a:p>
            <a:pPr marL="0" indent="0">
              <a:lnSpc>
                <a:spcPct val="120000"/>
              </a:lnSpc>
              <a:buNone/>
            </a:pPr>
            <a:r>
              <a:rPr lang="en-US" smtClean="0"/>
              <a:t>Please </a:t>
            </a:r>
            <a:r>
              <a:rPr lang="en-US" dirty="0"/>
              <a:t>note that this presentation and all of the accompanying materials are protected by copyright, and that the entire presentation is being recorded. Also, please note the material presented by our speakers has been gathered for general informational purposes only.</a:t>
            </a:r>
          </a:p>
          <a:p>
            <a:pPr marL="0" indent="0">
              <a:lnSpc>
                <a:spcPct val="120000"/>
              </a:lnSpc>
              <a:buNone/>
            </a:pPr>
            <a:r>
              <a:rPr lang="en-US" dirty="0"/>
              <a:t>No information presented in this presentation constitutes legal advice nor is it intended to be fact-specific. As there may be occasions where Fox Rothschild represents clients who may be adverse to your interests, discussion at this program cannot touch upon any fact-specific matters. Attendees should consult with knowledgeable legal counsel to determine how applicable laws pertain to specific facts and situations.</a:t>
            </a:r>
          </a:p>
          <a:p>
            <a:pPr marL="0" indent="0">
              <a:lnSpc>
                <a:spcPct val="120000"/>
              </a:lnSpc>
              <a:buNone/>
            </a:pPr>
            <a:r>
              <a:rPr lang="en-US" dirty="0"/>
              <a:t>These materials are based on the most current information available. Since it is possible laws or other circumstances may have changed since this presentation, please consult with legal counsel to discuss any action you may be considering as a result of attending this program or reading these materials.</a:t>
            </a:r>
          </a:p>
          <a:p>
            <a:pPr marL="0" indent="0">
              <a:lnSpc>
                <a:spcPct val="120000"/>
              </a:lnSpc>
              <a:buNone/>
            </a:pPr>
            <a:r>
              <a:rPr lang="en-US" dirty="0"/>
              <a:t>Attendance at this program and/or receipt of these materials is not intended to create, nor does it establish, an attorney-client relationship.</a:t>
            </a:r>
          </a:p>
          <a:p>
            <a:endParaRPr lang="en-US" dirty="0"/>
          </a:p>
        </p:txBody>
      </p:sp>
    </p:spTree>
    <p:extLst>
      <p:ext uri="{BB962C8B-B14F-4D97-AF65-F5344CB8AC3E}">
        <p14:creationId xmlns:p14="http://schemas.microsoft.com/office/powerpoint/2010/main" val="2522399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30" y="1097280"/>
            <a:ext cx="10515600" cy="202184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Patti Ramseur</a:t>
            </a:r>
            <a:r>
              <a:rPr lang="en-US" dirty="0"/>
              <a:t/>
            </a:r>
            <a:br>
              <a:rPr lang="en-US" dirty="0"/>
            </a:br>
            <a:r>
              <a:rPr lang="en-US" dirty="0" smtClean="0"/>
              <a:t>336-378-5304</a:t>
            </a:r>
            <a:r>
              <a:rPr lang="en-US" dirty="0" smtClean="0">
                <a:latin typeface="Arial" panose="020B0604020202020204" pitchFamily="34" charset="0"/>
              </a:rPr>
              <a:t/>
            </a:r>
            <a:br>
              <a:rPr lang="en-US" dirty="0" smtClean="0">
                <a:latin typeface="Arial" panose="020B0604020202020204" pitchFamily="34" charset="0"/>
              </a:rPr>
            </a:br>
            <a:r>
              <a:rPr lang="en-US" dirty="0" smtClean="0">
                <a:latin typeface="Arial" panose="020B0604020202020204" pitchFamily="34" charset="0"/>
                <a:hlinkClick r:id="rId2"/>
              </a:rPr>
              <a:t>pramseur@foxrothschild.com</a:t>
            </a:r>
            <a:r>
              <a:rPr lang="en-US" dirty="0" smtClean="0">
                <a:latin typeface="Arial" panose="020B0604020202020204" pitchFamily="34" charset="0"/>
              </a:rPr>
              <a:t/>
            </a:r>
            <a:br>
              <a:rPr lang="en-US" dirty="0" smtClean="0">
                <a:latin typeface="Arial" panose="020B0604020202020204" pitchFamily="34" charset="0"/>
              </a:rPr>
            </a:br>
            <a:r>
              <a:rPr lang="en-US" dirty="0"/>
              <a:t/>
            </a:r>
            <a:br>
              <a:rPr lang="en-US" dirty="0"/>
            </a:br>
            <a:r>
              <a:rPr lang="en-US" dirty="0" smtClean="0"/>
              <a:t>Beau Howard</a:t>
            </a:r>
            <a:br>
              <a:rPr lang="en-US" dirty="0" smtClean="0"/>
            </a:br>
            <a:r>
              <a:rPr lang="en-US" dirty="0" smtClean="0"/>
              <a:t>404-870-3763</a:t>
            </a:r>
            <a:r>
              <a:rPr lang="en-US" dirty="0" smtClean="0">
                <a:latin typeface="Arial" panose="020B0604020202020204" pitchFamily="34" charset="0"/>
              </a:rPr>
              <a:t/>
            </a:r>
            <a:br>
              <a:rPr lang="en-US" dirty="0" smtClean="0">
                <a:latin typeface="Arial" panose="020B0604020202020204" pitchFamily="34" charset="0"/>
              </a:rPr>
            </a:br>
            <a:r>
              <a:rPr lang="en-US" u="sng" dirty="0" smtClean="0">
                <a:solidFill>
                  <a:srgbClr val="0070C0"/>
                </a:solidFill>
                <a:latin typeface="Arial" panose="020B0604020202020204" pitchFamily="34" charset="0"/>
                <a:hlinkClick r:id="rId3"/>
              </a:rPr>
              <a:t>fbhoward@foxrothschild.com</a:t>
            </a:r>
            <a:r>
              <a:rPr lang="en-US" u="sng" dirty="0" smtClean="0">
                <a:solidFill>
                  <a:srgbClr val="0070C0"/>
                </a:solidFill>
                <a:latin typeface="Arial" panose="020B0604020202020204" pitchFamily="34" charset="0"/>
              </a:rPr>
              <a:t/>
            </a:r>
            <a:br>
              <a:rPr lang="en-US" u="sng" dirty="0" smtClean="0">
                <a:solidFill>
                  <a:srgbClr val="0070C0"/>
                </a:solidFill>
                <a:latin typeface="Arial" panose="020B0604020202020204" pitchFamily="34" charset="0"/>
              </a:rPr>
            </a:br>
            <a:r>
              <a:rPr lang="en-US" u="sng" dirty="0">
                <a:solidFill>
                  <a:srgbClr val="0070C0"/>
                </a:solidFill>
                <a:latin typeface="Arial" panose="020B0604020202020204" pitchFamily="34" charset="0"/>
              </a:rPr>
              <a:t/>
            </a:r>
            <a:br>
              <a:rPr lang="en-US" u="sng" dirty="0">
                <a:solidFill>
                  <a:srgbClr val="0070C0"/>
                </a:solidFill>
                <a:latin typeface="Arial" panose="020B0604020202020204" pitchFamily="34" charset="0"/>
              </a:rPr>
            </a:br>
            <a:r>
              <a:rPr lang="en-US" dirty="0" smtClean="0"/>
              <a:t>Jesse Elison</a:t>
            </a:r>
            <a:r>
              <a:rPr lang="en-US" dirty="0"/>
              <a:t/>
            </a:r>
            <a:br>
              <a:rPr lang="en-US" dirty="0"/>
            </a:br>
            <a:r>
              <a:rPr lang="en-US" dirty="0" smtClean="0"/>
              <a:t>404-962-1024</a:t>
            </a:r>
            <a:r>
              <a:rPr lang="en-US" dirty="0">
                <a:latin typeface="Arial" panose="020B0604020202020204" pitchFamily="34" charset="0"/>
              </a:rPr>
              <a:t/>
            </a:r>
            <a:br>
              <a:rPr lang="en-US" dirty="0">
                <a:latin typeface="Arial" panose="020B0604020202020204" pitchFamily="34" charset="0"/>
              </a:rPr>
            </a:br>
            <a:r>
              <a:rPr lang="en-US" u="sng" dirty="0" smtClean="0">
                <a:solidFill>
                  <a:srgbClr val="0070C0"/>
                </a:solidFill>
                <a:latin typeface="Arial" panose="020B0604020202020204" pitchFamily="34" charset="0"/>
                <a:hlinkClick r:id="rId3"/>
              </a:rPr>
              <a:t>jelison@foxrothschild.com</a:t>
            </a:r>
            <a:r>
              <a:rPr lang="en-US" dirty="0" smtClean="0">
                <a:latin typeface="Arial" panose="020B0604020202020204" pitchFamily="34" charset="0"/>
              </a:rPr>
              <a:t/>
            </a:r>
            <a:br>
              <a:rPr lang="en-US" dirty="0" smtClean="0">
                <a:latin typeface="Arial" panose="020B0604020202020204" pitchFamily="34" charset="0"/>
              </a:rPr>
            </a:br>
            <a:endParaRPr lang="en-US" dirty="0">
              <a:latin typeface="Arial" panose="020B0604020202020204" pitchFamily="34" charset="0"/>
            </a:endParaRPr>
          </a:p>
        </p:txBody>
      </p:sp>
    </p:spTree>
    <p:extLst>
      <p:ext uri="{BB962C8B-B14F-4D97-AF65-F5344CB8AC3E}">
        <p14:creationId xmlns:p14="http://schemas.microsoft.com/office/powerpoint/2010/main" val="4012738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Compensation Benefits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State Specific Laws &amp; Processes</a:t>
            </a:r>
          </a:p>
          <a:p>
            <a:r>
              <a:rPr lang="en-US" sz="2400" dirty="0" smtClean="0"/>
              <a:t>Georgia </a:t>
            </a:r>
          </a:p>
          <a:p>
            <a:pPr lvl="2"/>
            <a:r>
              <a:rPr lang="en-US" dirty="0" smtClean="0"/>
              <a:t>Emergency Order requires employer to file Partial Unemployment Insurance claim for any employee who suffers reduced hours because of COVID-19</a:t>
            </a:r>
          </a:p>
          <a:p>
            <a:pPr lvl="2"/>
            <a:r>
              <a:rPr lang="en-US" dirty="0" smtClean="0"/>
              <a:t>Partial UI claims </a:t>
            </a:r>
            <a:r>
              <a:rPr lang="en-US" b="1" i="1" dirty="0" smtClean="0"/>
              <a:t>must </a:t>
            </a:r>
            <a:r>
              <a:rPr lang="en-US" dirty="0" smtClean="0"/>
              <a:t>be filed online</a:t>
            </a:r>
          </a:p>
          <a:p>
            <a:pPr lvl="2"/>
            <a:r>
              <a:rPr lang="en-US" dirty="0" smtClean="0"/>
              <a:t>Partial UI claims can be mass uploaded in a spreadsheet</a:t>
            </a:r>
          </a:p>
          <a:p>
            <a:pPr lvl="2"/>
            <a:r>
              <a:rPr lang="en-US" dirty="0"/>
              <a:t>Earnings threshold raised from $50/week to $300/week</a:t>
            </a:r>
          </a:p>
          <a:p>
            <a:pPr lvl="2"/>
            <a:r>
              <a:rPr lang="en-US" dirty="0" smtClean="0"/>
              <a:t>Max benefit is $965 ($365 Georgia UI + $600 Federal CARES Act)</a:t>
            </a:r>
          </a:p>
          <a:p>
            <a:pPr lvl="2"/>
            <a:r>
              <a:rPr lang="en-US" dirty="0" smtClean="0"/>
              <a:t>Minimum </a:t>
            </a:r>
            <a:r>
              <a:rPr lang="en-US" dirty="0"/>
              <a:t>benefit is </a:t>
            </a:r>
            <a:r>
              <a:rPr lang="en-US" dirty="0" smtClean="0"/>
              <a:t>$601 ($1 Georgia </a:t>
            </a:r>
            <a:r>
              <a:rPr lang="en-US" dirty="0"/>
              <a:t>UI + $600 Federal CARES Act</a:t>
            </a:r>
            <a:r>
              <a:rPr lang="en-US" dirty="0" smtClean="0"/>
              <a:t>)</a:t>
            </a:r>
          </a:p>
          <a:p>
            <a:pPr lvl="2"/>
            <a:r>
              <a:rPr lang="en-US" dirty="0" smtClean="0"/>
              <a:t>Benefits are determined weekly, which means: (a) partial furloughs possible; and (b) have to file every week</a:t>
            </a:r>
            <a:endParaRPr lang="en-US" dirty="0"/>
          </a:p>
          <a:p>
            <a:r>
              <a:rPr lang="en-US" sz="2400" dirty="0" smtClean="0"/>
              <a:t>North Carolina </a:t>
            </a:r>
          </a:p>
          <a:p>
            <a:pPr lvl="2"/>
            <a:endParaRPr lang="en-US" dirty="0" smtClean="0"/>
          </a:p>
          <a:p>
            <a:pPr lvl="2"/>
            <a:endParaRPr lang="en-US" dirty="0" smtClean="0"/>
          </a:p>
        </p:txBody>
      </p:sp>
    </p:spTree>
    <p:extLst>
      <p:ext uri="{BB962C8B-B14F-4D97-AF65-F5344CB8AC3E}">
        <p14:creationId xmlns:p14="http://schemas.microsoft.com/office/powerpoint/2010/main" val="281069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FFCRA - Enhanced Unemployment Compensation Benefits</a:t>
            </a:r>
            <a:endParaRPr lang="en-US" dirty="0"/>
          </a:p>
        </p:txBody>
      </p:sp>
      <p:sp>
        <p:nvSpPr>
          <p:cNvPr id="3" name="Content Placeholder 2"/>
          <p:cNvSpPr>
            <a:spLocks noGrp="1"/>
          </p:cNvSpPr>
          <p:nvPr>
            <p:ph idx="1"/>
          </p:nvPr>
        </p:nvSpPr>
        <p:spPr/>
        <p:txBody>
          <a:bodyPr>
            <a:normAutofit/>
          </a:bodyPr>
          <a:lstStyle/>
          <a:p>
            <a:r>
              <a:rPr lang="en-US" sz="2400" dirty="0" smtClean="0"/>
              <a:t>Based on </a:t>
            </a:r>
          </a:p>
          <a:p>
            <a:pPr lvl="2"/>
            <a:r>
              <a:rPr lang="en-US" dirty="0" smtClean="0"/>
              <a:t>Waiting period waiver</a:t>
            </a:r>
          </a:p>
          <a:p>
            <a:pPr lvl="2"/>
            <a:r>
              <a:rPr lang="en-US" dirty="0" smtClean="0"/>
              <a:t>Work search requirement waiver for employees directly </a:t>
            </a:r>
            <a:r>
              <a:rPr lang="en-US" dirty="0"/>
              <a:t>impacted by COVID-19 on account of an illness in the workplace or direction from a public health official to isolate or </a:t>
            </a:r>
            <a:r>
              <a:rPr lang="en-US" dirty="0" smtClean="0"/>
              <a:t>self-quarantine</a:t>
            </a:r>
          </a:p>
          <a:p>
            <a:pPr lvl="2"/>
            <a:r>
              <a:rPr lang="en-US" dirty="0"/>
              <a:t> </a:t>
            </a:r>
            <a:r>
              <a:rPr lang="en-US" dirty="0" smtClean="0"/>
              <a:t>No charge to most employer </a:t>
            </a:r>
            <a:r>
              <a:rPr lang="en-US" dirty="0"/>
              <a:t>accounts for these COVID-19 related </a:t>
            </a:r>
            <a:r>
              <a:rPr lang="en-US" dirty="0" smtClean="0"/>
              <a:t>benefits</a:t>
            </a:r>
          </a:p>
          <a:p>
            <a:pPr lvl="3"/>
            <a:r>
              <a:rPr lang="en-US" dirty="0" smtClean="0"/>
              <a:t>Self-insured employers still charged</a:t>
            </a:r>
          </a:p>
          <a:p>
            <a:pPr lvl="3"/>
            <a:endParaRPr lang="en-US" dirty="0"/>
          </a:p>
          <a:p>
            <a:r>
              <a:rPr lang="en-US" sz="2400" dirty="0" smtClean="0"/>
              <a:t>(CARES Act changes unemployment)</a:t>
            </a:r>
          </a:p>
          <a:p>
            <a:pPr lvl="2"/>
            <a:endParaRPr lang="en-US" dirty="0" smtClean="0"/>
          </a:p>
          <a:p>
            <a:pPr lvl="2"/>
            <a:endParaRPr lang="en-US" dirty="0" smtClean="0"/>
          </a:p>
        </p:txBody>
      </p:sp>
    </p:spTree>
    <p:extLst>
      <p:ext uri="{BB962C8B-B14F-4D97-AF65-F5344CB8AC3E}">
        <p14:creationId xmlns:p14="http://schemas.microsoft.com/office/powerpoint/2010/main" val="415907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 Compensation Benefit Eligibility</a:t>
            </a:r>
            <a:endParaRPr lang="en-US" dirty="0"/>
          </a:p>
        </p:txBody>
      </p:sp>
      <p:sp>
        <p:nvSpPr>
          <p:cNvPr id="3" name="Content Placeholder 2"/>
          <p:cNvSpPr>
            <a:spLocks noGrp="1"/>
          </p:cNvSpPr>
          <p:nvPr>
            <p:ph idx="1"/>
          </p:nvPr>
        </p:nvSpPr>
        <p:spPr/>
        <p:txBody>
          <a:bodyPr/>
          <a:lstStyle/>
          <a:p>
            <a:r>
              <a:rPr lang="en-US" dirty="0" smtClean="0"/>
              <a:t>Any Loss of Income</a:t>
            </a:r>
          </a:p>
          <a:p>
            <a:pPr lvl="1"/>
            <a:r>
              <a:rPr lang="en-US" dirty="0" smtClean="0"/>
              <a:t>Reduced hours (most states)</a:t>
            </a:r>
          </a:p>
          <a:p>
            <a:pPr lvl="1"/>
            <a:r>
              <a:rPr lang="en-US" dirty="0" smtClean="0"/>
              <a:t>Salary reduction (most states)</a:t>
            </a:r>
          </a:p>
          <a:p>
            <a:pPr lvl="1"/>
            <a:r>
              <a:rPr lang="en-US" dirty="0" smtClean="0"/>
              <a:t>Furlough</a:t>
            </a:r>
          </a:p>
          <a:p>
            <a:pPr lvl="1"/>
            <a:r>
              <a:rPr lang="en-US" dirty="0" smtClean="0"/>
              <a:t>Permanent Layoff</a:t>
            </a:r>
          </a:p>
          <a:p>
            <a:pPr lvl="1"/>
            <a:endParaRPr lang="en-US" dirty="0"/>
          </a:p>
          <a:p>
            <a:pPr marL="0" indent="0">
              <a:buNone/>
            </a:pPr>
            <a:endParaRPr lang="en-US" dirty="0"/>
          </a:p>
        </p:txBody>
      </p:sp>
    </p:spTree>
    <p:extLst>
      <p:ext uri="{BB962C8B-B14F-4D97-AF65-F5344CB8AC3E}">
        <p14:creationId xmlns:p14="http://schemas.microsoft.com/office/powerpoint/2010/main" val="295116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Furlough</a:t>
            </a:r>
            <a:endParaRPr lang="en-US" dirty="0"/>
          </a:p>
        </p:txBody>
      </p:sp>
      <p:sp>
        <p:nvSpPr>
          <p:cNvPr id="3" name="Content Placeholder 2"/>
          <p:cNvSpPr>
            <a:spLocks noGrp="1"/>
          </p:cNvSpPr>
          <p:nvPr>
            <p:ph idx="1"/>
          </p:nvPr>
        </p:nvSpPr>
        <p:spPr>
          <a:xfrm>
            <a:off x="838200" y="1466810"/>
            <a:ext cx="10515600" cy="3850245"/>
          </a:xfrm>
        </p:spPr>
        <p:txBody>
          <a:bodyPr>
            <a:normAutofit fontScale="92500" lnSpcReduction="10000"/>
          </a:bodyPr>
          <a:lstStyle/>
          <a:p>
            <a:r>
              <a:rPr lang="en-US" dirty="0"/>
              <a:t>Eligible for </a:t>
            </a:r>
            <a:r>
              <a:rPr lang="en-US" dirty="0" smtClean="0"/>
              <a:t>unemployment </a:t>
            </a:r>
            <a:r>
              <a:rPr lang="en-US" dirty="0"/>
              <a:t>c</a:t>
            </a:r>
            <a:r>
              <a:rPr lang="en-US" dirty="0" smtClean="0"/>
              <a:t>ompensation</a:t>
            </a:r>
            <a:endParaRPr lang="en-US" dirty="0"/>
          </a:p>
          <a:p>
            <a:r>
              <a:rPr lang="en-US" dirty="0"/>
              <a:t>Maintain </a:t>
            </a:r>
            <a:r>
              <a:rPr lang="en-US" dirty="0" smtClean="0"/>
              <a:t>attachment </a:t>
            </a:r>
            <a:r>
              <a:rPr lang="en-US" dirty="0"/>
              <a:t>to e</a:t>
            </a:r>
            <a:r>
              <a:rPr lang="en-US" dirty="0" smtClean="0"/>
              <a:t>mployer</a:t>
            </a:r>
          </a:p>
          <a:p>
            <a:pPr lvl="1"/>
            <a:r>
              <a:rPr lang="en-US" dirty="0" smtClean="0"/>
              <a:t>Easier to start up once “all clear” sounded</a:t>
            </a:r>
            <a:endParaRPr lang="en-US" dirty="0"/>
          </a:p>
          <a:p>
            <a:r>
              <a:rPr lang="en-US" dirty="0"/>
              <a:t>Eligible for FFCRA </a:t>
            </a:r>
            <a:r>
              <a:rPr lang="en-US" dirty="0" smtClean="0"/>
              <a:t>benefits (maybe)</a:t>
            </a:r>
            <a:endParaRPr lang="en-US" dirty="0"/>
          </a:p>
          <a:p>
            <a:r>
              <a:rPr lang="en-US" dirty="0"/>
              <a:t>No requirement to pay out accrued </a:t>
            </a:r>
            <a:r>
              <a:rPr lang="en-US" dirty="0" smtClean="0"/>
              <a:t>pay (most states)</a:t>
            </a:r>
            <a:endParaRPr lang="en-US" dirty="0"/>
          </a:p>
          <a:p>
            <a:r>
              <a:rPr lang="en-US" dirty="0" smtClean="0"/>
              <a:t>Potential lose of health </a:t>
            </a:r>
            <a:r>
              <a:rPr lang="en-US" dirty="0"/>
              <a:t>benefits</a:t>
            </a:r>
          </a:p>
          <a:p>
            <a:pPr lvl="1"/>
            <a:r>
              <a:rPr lang="en-US" dirty="0"/>
              <a:t>Trigger </a:t>
            </a:r>
            <a:r>
              <a:rPr lang="en-US" dirty="0" smtClean="0"/>
              <a:t>COBRA</a:t>
            </a:r>
          </a:p>
          <a:p>
            <a:r>
              <a:rPr lang="en-US" dirty="0" smtClean="0"/>
              <a:t>No WARN exposure if less than 6 months	</a:t>
            </a:r>
          </a:p>
          <a:p>
            <a:pPr lvl="1"/>
            <a:r>
              <a:rPr lang="en-US" dirty="0" smtClean="0"/>
              <a:t>Beware of state mini-WARN Acts</a:t>
            </a:r>
          </a:p>
          <a:p>
            <a:endParaRPr lang="en-US" dirty="0"/>
          </a:p>
          <a:p>
            <a:endParaRPr lang="en-US" dirty="0"/>
          </a:p>
        </p:txBody>
      </p:sp>
    </p:spTree>
    <p:extLst>
      <p:ext uri="{BB962C8B-B14F-4D97-AF65-F5344CB8AC3E}">
        <p14:creationId xmlns:p14="http://schemas.microsoft.com/office/powerpoint/2010/main" val="365414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Permanent Layoffs</a:t>
            </a:r>
            <a:endParaRPr lang="en-US" dirty="0"/>
          </a:p>
        </p:txBody>
      </p:sp>
      <p:sp>
        <p:nvSpPr>
          <p:cNvPr id="3" name="Content Placeholder 2"/>
          <p:cNvSpPr>
            <a:spLocks noGrp="1"/>
          </p:cNvSpPr>
          <p:nvPr>
            <p:ph idx="1"/>
          </p:nvPr>
        </p:nvSpPr>
        <p:spPr/>
        <p:txBody>
          <a:bodyPr/>
          <a:lstStyle/>
          <a:p>
            <a:r>
              <a:rPr lang="en-US" dirty="0"/>
              <a:t>Eligible for </a:t>
            </a:r>
            <a:r>
              <a:rPr lang="en-US" dirty="0" smtClean="0"/>
              <a:t>unemployment </a:t>
            </a:r>
            <a:r>
              <a:rPr lang="en-US" dirty="0"/>
              <a:t>c</a:t>
            </a:r>
            <a:r>
              <a:rPr lang="en-US" dirty="0" smtClean="0"/>
              <a:t>ompensation</a:t>
            </a:r>
            <a:endParaRPr lang="en-US" dirty="0"/>
          </a:p>
          <a:p>
            <a:r>
              <a:rPr lang="en-US" dirty="0" smtClean="0"/>
              <a:t>Not eligible </a:t>
            </a:r>
            <a:r>
              <a:rPr lang="en-US" dirty="0"/>
              <a:t>for FFCRA benefits</a:t>
            </a:r>
          </a:p>
          <a:p>
            <a:r>
              <a:rPr lang="en-US" dirty="0"/>
              <a:t>R</a:t>
            </a:r>
            <a:r>
              <a:rPr lang="en-US" dirty="0" smtClean="0"/>
              <a:t>equirement </a:t>
            </a:r>
            <a:r>
              <a:rPr lang="en-US" dirty="0"/>
              <a:t>to pay out accrued pay</a:t>
            </a:r>
          </a:p>
          <a:p>
            <a:r>
              <a:rPr lang="en-US" dirty="0"/>
              <a:t>Lose eligibility for health benefits</a:t>
            </a:r>
          </a:p>
          <a:p>
            <a:pPr lvl="1"/>
            <a:r>
              <a:rPr lang="en-US" dirty="0"/>
              <a:t>Trigger COBRA</a:t>
            </a:r>
          </a:p>
          <a:p>
            <a:r>
              <a:rPr lang="en-US" dirty="0" smtClean="0"/>
              <a:t>WARN Act notice may be necessary but unforeseen business circumstances may apply</a:t>
            </a:r>
            <a:endParaRPr lang="en-US" dirty="0"/>
          </a:p>
        </p:txBody>
      </p:sp>
    </p:spTree>
    <p:extLst>
      <p:ext uri="{BB962C8B-B14F-4D97-AF65-F5344CB8AC3E}">
        <p14:creationId xmlns:p14="http://schemas.microsoft.com/office/powerpoint/2010/main" val="351973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61515"/>
          </a:xfrm>
        </p:spPr>
        <p:txBody>
          <a:bodyPr>
            <a:normAutofit/>
          </a:bodyPr>
          <a:lstStyle/>
          <a:p>
            <a:r>
              <a:rPr lang="en-US" dirty="0" smtClean="0"/>
              <a:t>Families </a:t>
            </a:r>
            <a:r>
              <a:rPr lang="en-US" dirty="0"/>
              <a:t>First Coronavirus Response Act (</a:t>
            </a:r>
            <a:r>
              <a:rPr lang="en-US" dirty="0" err="1"/>
              <a:t>FFCRA</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838200" y="1836511"/>
            <a:ext cx="10515600" cy="3850245"/>
          </a:xfrm>
        </p:spPr>
        <p:txBody>
          <a:bodyPr>
            <a:normAutofit/>
          </a:bodyPr>
          <a:lstStyle/>
          <a:p>
            <a:pPr marL="0" indent="0">
              <a:buNone/>
            </a:pPr>
            <a:r>
              <a:rPr lang="en-US" dirty="0"/>
              <a:t>Emergency Paid Sick Leave Act (</a:t>
            </a:r>
            <a:r>
              <a:rPr lang="en-US" dirty="0" err="1"/>
              <a:t>EPSLA</a:t>
            </a:r>
            <a:r>
              <a:rPr lang="en-US" dirty="0"/>
              <a:t>) </a:t>
            </a:r>
            <a:endParaRPr lang="en-US" dirty="0" smtClean="0"/>
          </a:p>
          <a:p>
            <a:pPr marL="0" indent="0">
              <a:buNone/>
            </a:pPr>
            <a:endParaRPr lang="en-US" dirty="0"/>
          </a:p>
          <a:p>
            <a:pPr marL="0" indent="0">
              <a:buNone/>
            </a:pPr>
            <a:r>
              <a:rPr lang="en-US" dirty="0" smtClean="0"/>
              <a:t>Emergency Family and </a:t>
            </a:r>
            <a:r>
              <a:rPr lang="en-US" dirty="0"/>
              <a:t>Medical Leave Expansion Act (</a:t>
            </a:r>
            <a:r>
              <a:rPr lang="en-US" dirty="0" err="1"/>
              <a:t>EFMLEA</a:t>
            </a:r>
            <a:r>
              <a:rPr lang="en-US" dirty="0"/>
              <a:t>)</a:t>
            </a:r>
            <a:br>
              <a:rPr lang="en-US" dirty="0"/>
            </a:br>
            <a:r>
              <a:rPr lang="en-US" dirty="0"/>
              <a:t>             </a:t>
            </a:r>
            <a:endParaRPr lang="en-US" dirty="0" smtClean="0"/>
          </a:p>
        </p:txBody>
      </p:sp>
    </p:spTree>
    <p:extLst>
      <p:ext uri="{BB962C8B-B14F-4D97-AF65-F5344CB8AC3E}">
        <p14:creationId xmlns:p14="http://schemas.microsoft.com/office/powerpoint/2010/main" val="3036512624"/>
      </p:ext>
    </p:extLst>
  </p:cSld>
  <p:clrMapOvr>
    <a:masterClrMapping/>
  </p:clrMapOvr>
</p:sld>
</file>

<file path=ppt/theme/theme1.xml><?xml version="1.0" encoding="utf-8"?>
<a:theme xmlns:a="http://schemas.openxmlformats.org/drawingml/2006/main" name="Office Theme">
  <a:themeElements>
    <a:clrScheme name="Fox Design Colors">
      <a:dk1>
        <a:sysClr val="windowText" lastClr="000000"/>
      </a:dk1>
      <a:lt1>
        <a:sysClr val="window" lastClr="FFFFFF"/>
      </a:lt1>
      <a:dk2>
        <a:srgbClr val="439D39"/>
      </a:dk2>
      <a:lt2>
        <a:srgbClr val="E7E6E6"/>
      </a:lt2>
      <a:accent1>
        <a:srgbClr val="97BFCC"/>
      </a:accent1>
      <a:accent2>
        <a:srgbClr val="F99A32"/>
      </a:accent2>
      <a:accent3>
        <a:srgbClr val="439639"/>
      </a:accent3>
      <a:accent4>
        <a:srgbClr val="3C6F81"/>
      </a:accent4>
      <a:accent5>
        <a:srgbClr val="626262"/>
      </a:accent5>
      <a:accent6>
        <a:srgbClr val="2669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C36F28B-20A6-43DA-9144-2DA602247C58}" vid="{2F1B2665-824C-44D7-8BF4-F4985CA88A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1994</Words>
  <Application>Microsoft Office PowerPoint</Application>
  <PresentationFormat>Widescreen</PresentationFormat>
  <Paragraphs>208</Paragraphs>
  <Slides>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Arial Black</vt:lpstr>
      <vt:lpstr>Calibri</vt:lpstr>
      <vt:lpstr>proxima-nova</vt:lpstr>
      <vt:lpstr>Office Theme</vt:lpstr>
      <vt:lpstr>PowerPoint Presentation</vt:lpstr>
      <vt:lpstr>     SARS-CoV-2 ►COVID-19</vt:lpstr>
      <vt:lpstr>Employer Practices to Combat Covid-19</vt:lpstr>
      <vt:lpstr>Unemployment Compensation Benefits</vt:lpstr>
      <vt:lpstr>FFCRA - Enhanced Unemployment Compensation Benefits</vt:lpstr>
      <vt:lpstr>Unemployment Compensation Benefit Eligibility</vt:lpstr>
      <vt:lpstr>Furlough</vt:lpstr>
      <vt:lpstr>Permanent Layoffs</vt:lpstr>
      <vt:lpstr>Families First Coronavirus Response Act (FFCRA) </vt:lpstr>
      <vt:lpstr>FFCRA</vt:lpstr>
      <vt:lpstr>Events that trigger Paid Sick Leave for employees</vt:lpstr>
      <vt:lpstr>Events that trigger Extended Family Leave for employees</vt:lpstr>
      <vt:lpstr>What Type of Paid Sick Leave is Available (EPSLA)?</vt:lpstr>
      <vt:lpstr>What Type of Paid Family Leave is Available (EFMLEA)? </vt:lpstr>
      <vt:lpstr>Duration of Leave </vt:lpstr>
      <vt:lpstr>Amount of Leave Pay an Employee Can Receive</vt:lpstr>
      <vt:lpstr>Coronavirus Aid, Relief, and Economic Security (CARES) Act </vt:lpstr>
      <vt:lpstr>Other Employer Considerations</vt:lpstr>
      <vt:lpstr>How FFCRA leave interacts with existing FMLA laws</vt:lpstr>
      <vt:lpstr>Employer Tax Credit</vt:lpstr>
      <vt:lpstr>Required Notice of Rights</vt:lpstr>
      <vt:lpstr>Best Practices for dealing with employees affected by COVID-19</vt:lpstr>
      <vt:lpstr>EEOC/ADA Guidance</vt:lpstr>
      <vt:lpstr>EEOC/ADA Guidance</vt:lpstr>
      <vt:lpstr>Record Keeping</vt:lpstr>
      <vt:lpstr>CDC Guidance</vt:lpstr>
      <vt:lpstr>OSHA Guidance</vt:lpstr>
      <vt:lpstr>OSHA Guidance</vt:lpstr>
      <vt:lpstr>Critical Infrastructure /Essential Activities</vt:lpstr>
      <vt:lpstr>Quarantine Orders Federal/State/Local: Locations; Penalties; Dates (extensions) </vt:lpstr>
      <vt:lpstr>Where Can We Get Additional Information?</vt:lpstr>
      <vt:lpstr>PowerPoint Presentation</vt:lpstr>
      <vt:lpstr>       Patti Ramseur 336-378-5304 pramseur@foxrothschild.com  Beau Howard 404-870-3763 fbhoward@foxrothschild.com  Jesse Elison 404-962-1024 jelison@foxrothschild.com </vt:lpstr>
    </vt:vector>
  </TitlesOfParts>
  <Company>Fox Rothschild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Concerns: An Employer’s Guide to Practical Strategies</dc:title>
  <dc:creator>Block, Clare</dc:creator>
  <cp:lastModifiedBy>Thompson, Heather</cp:lastModifiedBy>
  <cp:revision>69</cp:revision>
  <dcterms:created xsi:type="dcterms:W3CDTF">2020-03-04T19:42:44Z</dcterms:created>
  <dcterms:modified xsi:type="dcterms:W3CDTF">2020-04-22T15:24:13Z</dcterms:modified>
</cp:coreProperties>
</file>