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61" r:id="rId1"/>
    <p:sldMasterId id="2147483773" r:id="rId2"/>
  </p:sldMasterIdLst>
  <p:notesMasterIdLst>
    <p:notesMasterId r:id="rId34"/>
  </p:notesMasterIdLst>
  <p:handoutMasterIdLst>
    <p:handoutMasterId r:id="rId35"/>
  </p:handoutMasterIdLst>
  <p:sldIdLst>
    <p:sldId id="340" r:id="rId3"/>
    <p:sldId id="409" r:id="rId4"/>
    <p:sldId id="379" r:id="rId5"/>
    <p:sldId id="380" r:id="rId6"/>
    <p:sldId id="389" r:id="rId7"/>
    <p:sldId id="407" r:id="rId8"/>
    <p:sldId id="390" r:id="rId9"/>
    <p:sldId id="416" r:id="rId10"/>
    <p:sldId id="419" r:id="rId11"/>
    <p:sldId id="417" r:id="rId12"/>
    <p:sldId id="383" r:id="rId13"/>
    <p:sldId id="388" r:id="rId14"/>
    <p:sldId id="387" r:id="rId15"/>
    <p:sldId id="396" r:id="rId16"/>
    <p:sldId id="418" r:id="rId17"/>
    <p:sldId id="415" r:id="rId18"/>
    <p:sldId id="391" r:id="rId19"/>
    <p:sldId id="397" r:id="rId20"/>
    <p:sldId id="400" r:id="rId21"/>
    <p:sldId id="401" r:id="rId22"/>
    <p:sldId id="421" r:id="rId23"/>
    <p:sldId id="422" r:id="rId24"/>
    <p:sldId id="420" r:id="rId25"/>
    <p:sldId id="403" r:id="rId26"/>
    <p:sldId id="398" r:id="rId27"/>
    <p:sldId id="386" r:id="rId28"/>
    <p:sldId id="395" r:id="rId29"/>
    <p:sldId id="405" r:id="rId30"/>
    <p:sldId id="404" r:id="rId31"/>
    <p:sldId id="406" r:id="rId32"/>
    <p:sldId id="408" r:id="rId33"/>
  </p:sldIdLst>
  <p:sldSz cx="12192000" cy="6858000"/>
  <p:notesSz cx="7010400" cy="9296400"/>
  <p:custDataLst>
    <p:tags r:id="rId36"/>
  </p:custDataLst>
  <p:defaultTextStyle>
    <a:defPPr>
      <a:defRPr lang="en-US"/>
    </a:defPPr>
    <a:lvl1pPr algn="l" defTabSz="457200" rtl="0" fontAlgn="base">
      <a:spcBef>
        <a:spcPct val="0"/>
      </a:spcBef>
      <a:spcAft>
        <a:spcPct val="0"/>
      </a:spcAft>
      <a:defRPr kern="1200">
        <a:solidFill>
          <a:schemeClr val="tx1"/>
        </a:solidFill>
        <a:latin typeface="Arial"/>
        <a:ea typeface="ＭＳ Ｐゴシック"/>
        <a:cs typeface="+mn-cs"/>
      </a:defRPr>
    </a:lvl1pPr>
    <a:lvl2pPr marL="457200" algn="l" defTabSz="457200" rtl="0" fontAlgn="base">
      <a:spcBef>
        <a:spcPct val="0"/>
      </a:spcBef>
      <a:spcAft>
        <a:spcPct val="0"/>
      </a:spcAft>
      <a:defRPr kern="1200">
        <a:solidFill>
          <a:schemeClr val="tx1"/>
        </a:solidFill>
        <a:latin typeface="Arial"/>
        <a:ea typeface="ＭＳ Ｐゴシック"/>
        <a:cs typeface="+mn-cs"/>
      </a:defRPr>
    </a:lvl2pPr>
    <a:lvl3pPr marL="914400" algn="l" defTabSz="457200" rtl="0" fontAlgn="base">
      <a:spcBef>
        <a:spcPct val="0"/>
      </a:spcBef>
      <a:spcAft>
        <a:spcPct val="0"/>
      </a:spcAft>
      <a:defRPr kern="1200">
        <a:solidFill>
          <a:schemeClr val="tx1"/>
        </a:solidFill>
        <a:latin typeface="Arial"/>
        <a:ea typeface="ＭＳ Ｐゴシック"/>
        <a:cs typeface="+mn-cs"/>
      </a:defRPr>
    </a:lvl3pPr>
    <a:lvl4pPr marL="1371600" algn="l" defTabSz="457200" rtl="0" fontAlgn="base">
      <a:spcBef>
        <a:spcPct val="0"/>
      </a:spcBef>
      <a:spcAft>
        <a:spcPct val="0"/>
      </a:spcAft>
      <a:defRPr kern="1200">
        <a:solidFill>
          <a:schemeClr val="tx1"/>
        </a:solidFill>
        <a:latin typeface="Arial"/>
        <a:ea typeface="ＭＳ Ｐゴシック"/>
        <a:cs typeface="+mn-cs"/>
      </a:defRPr>
    </a:lvl4pPr>
    <a:lvl5pPr marL="1828800" algn="l" defTabSz="457200" rtl="0" fontAlgn="base">
      <a:spcBef>
        <a:spcPct val="0"/>
      </a:spcBef>
      <a:spcAft>
        <a:spcPct val="0"/>
      </a:spcAft>
      <a:defRPr kern="1200">
        <a:solidFill>
          <a:schemeClr val="tx1"/>
        </a:solidFill>
        <a:latin typeface="Arial"/>
        <a:ea typeface="ＭＳ Ｐゴシック"/>
        <a:cs typeface="+mn-cs"/>
      </a:defRPr>
    </a:lvl5pPr>
    <a:lvl6pPr marL="2286000" algn="l" defTabSz="914400" rtl="0" eaLnBrk="1" latinLnBrk="0" hangingPunct="1">
      <a:defRPr kern="1200">
        <a:solidFill>
          <a:schemeClr val="tx1"/>
        </a:solidFill>
        <a:latin typeface="Arial"/>
        <a:ea typeface="ＭＳ Ｐゴシック"/>
        <a:cs typeface="+mn-cs"/>
      </a:defRPr>
    </a:lvl6pPr>
    <a:lvl7pPr marL="2743200" algn="l" defTabSz="914400" rtl="0" eaLnBrk="1" latinLnBrk="0" hangingPunct="1">
      <a:defRPr kern="1200">
        <a:solidFill>
          <a:schemeClr val="tx1"/>
        </a:solidFill>
        <a:latin typeface="Arial"/>
        <a:ea typeface="ＭＳ Ｐゴシック"/>
        <a:cs typeface="+mn-cs"/>
      </a:defRPr>
    </a:lvl7pPr>
    <a:lvl8pPr marL="3200400" algn="l" defTabSz="914400" rtl="0" eaLnBrk="1" latinLnBrk="0" hangingPunct="1">
      <a:defRPr kern="1200">
        <a:solidFill>
          <a:schemeClr val="tx1"/>
        </a:solidFill>
        <a:latin typeface="Arial"/>
        <a:ea typeface="ＭＳ Ｐゴシック"/>
        <a:cs typeface="+mn-cs"/>
      </a:defRPr>
    </a:lvl8pPr>
    <a:lvl9pPr marL="3657600" algn="l" defTabSz="914400" rtl="0" eaLnBrk="1" latinLnBrk="0" hangingPunct="1">
      <a:defRPr kern="1200">
        <a:solidFill>
          <a:schemeClr val="tx1"/>
        </a:solidFill>
        <a:latin typeface="Arial"/>
        <a:ea typeface="ＭＳ Ｐゴシック"/>
        <a:cs typeface="+mn-cs"/>
      </a:defRPr>
    </a:lvl9pPr>
  </p:defaultTextStyle>
  <p:extLst>
    <p:ext uri="{EFAFB233-063F-42B5-8137-9DF3F51BA10A}">
      <p15:sldGuideLst xmlns:p15="http://schemas.microsoft.com/office/powerpoint/2012/main">
        <p15:guide id="1" orient="horz" pos="1128" userDrawn="1">
          <p15:clr>
            <a:srgbClr val="A4A3A4"/>
          </p15:clr>
        </p15:guide>
        <p15:guide id="2" orient="horz" pos="4184" userDrawn="1">
          <p15:clr>
            <a:srgbClr val="A4A3A4"/>
          </p15:clr>
        </p15:guide>
        <p15:guide id="3" orient="horz" pos="840" userDrawn="1">
          <p15:clr>
            <a:srgbClr val="A4A3A4"/>
          </p15:clr>
        </p15:guide>
        <p15:guide id="4" orient="horz" pos="3104" userDrawn="1">
          <p15:clr>
            <a:srgbClr val="A4A3A4"/>
          </p15:clr>
        </p15:guide>
        <p15:guide id="5" pos="6955" userDrawn="1">
          <p15:clr>
            <a:srgbClr val="A4A3A4"/>
          </p15:clr>
        </p15:guide>
        <p15:guide id="6" pos="3840" userDrawn="1">
          <p15:clr>
            <a:srgbClr val="A4A3A4"/>
          </p15:clr>
        </p15:guide>
        <p15:guide id="7" pos="53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0C30"/>
    <a:srgbClr val="000000"/>
    <a:srgbClr val="565A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50" autoAdjust="0"/>
  </p:normalViewPr>
  <p:slideViewPr>
    <p:cSldViewPr snapToGrid="0" snapToObjects="1">
      <p:cViewPr varScale="1">
        <p:scale>
          <a:sx n="85" d="100"/>
          <a:sy n="85" d="100"/>
        </p:scale>
        <p:origin x="114" y="186"/>
      </p:cViewPr>
      <p:guideLst>
        <p:guide orient="horz" pos="1128"/>
        <p:guide orient="horz" pos="4184"/>
        <p:guide orient="horz" pos="840"/>
        <p:guide orient="horz" pos="3104"/>
        <p:guide pos="6955"/>
        <p:guide pos="3840"/>
        <p:guide pos="533"/>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289994-8DFE-4BC1-A2A3-3D929FFA96A9}"/>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55193DA-8A54-43CE-AD8F-9362A8D8F729}"/>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454C7E7-2C7C-45A4-9635-152BF288542D}" type="datetimeFigureOut">
              <a:rPr lang="en-US" smtClean="0"/>
              <a:t>8/19/2019</a:t>
            </a:fld>
            <a:endParaRPr lang="en-US"/>
          </a:p>
        </p:txBody>
      </p:sp>
      <p:sp>
        <p:nvSpPr>
          <p:cNvPr id="4" name="Footer Placeholder 3">
            <a:extLst>
              <a:ext uri="{FF2B5EF4-FFF2-40B4-BE49-F238E27FC236}">
                <a16:creationId xmlns:a16="http://schemas.microsoft.com/office/drawing/2014/main" id="{C1D2A8A2-BFB5-45BC-BB50-24B8AE35B676}"/>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4CE0E9D-24F9-4BFD-856C-E06E519B39AA}"/>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0EF6988F-D9D1-4A8E-857F-F6BA1C6FC5B6}" type="slidenum">
              <a:rPr lang="en-US" smtClean="0"/>
              <a:t>‹#›</a:t>
            </a:fld>
            <a:endParaRPr lang="en-US"/>
          </a:p>
        </p:txBody>
      </p:sp>
    </p:spTree>
    <p:extLst>
      <p:ext uri="{BB962C8B-B14F-4D97-AF65-F5344CB8AC3E}">
        <p14:creationId xmlns:p14="http://schemas.microsoft.com/office/powerpoint/2010/main" val="204332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cs typeface="ＭＳ Ｐゴシック" charset="-128"/>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81FCE29-595D-4D59-BB7B-546996B26006}" type="datetime1">
              <a:rPr lang="en-US" altLang="en-US"/>
              <a:t>8/19/2019</a:t>
            </a:fld>
            <a:endParaRPr lang="en-US" alt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4AF532-1C0D-437C-9EEF-CC479A33DDD9}" type="slidenum">
              <a:rPr lang="en-US" altLang="en-US"/>
              <a:t>‹#›</a:t>
            </a:fld>
            <a:endParaRPr lang="en-US" altLang="en-US"/>
          </a:p>
        </p:txBody>
      </p:sp>
    </p:spTree>
    <p:extLst>
      <p:ext uri="{BB962C8B-B14F-4D97-AF65-F5344CB8AC3E}">
        <p14:creationId xmlns:p14="http://schemas.microsoft.com/office/powerpoint/2010/main" val="348696720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6F98E028-C505-482F-9529-D2B790B2DD98}" type="slidenum">
              <a:rPr lang="en-US" altLang="en-US">
                <a:solidFill>
                  <a:prstClr val="black"/>
                </a:solidFill>
              </a:rPr>
              <a:t>1</a:t>
            </a:fld>
            <a:endParaRPr lang="en-US" altLang="en-US">
              <a:solidFill>
                <a:prstClr val="black"/>
              </a:solidFill>
            </a:endParaRPr>
          </a:p>
        </p:txBody>
      </p:sp>
      <p:sp>
        <p:nvSpPr>
          <p:cNvPr id="5122" name="Rectangle 2"/>
          <p:cNvSpPr>
            <a:spLocks noGrp="1" noRot="1" noChangeAspect="1" noChangeArrowheads="1" noTextEdit="1"/>
          </p:cNvSpPr>
          <p:nvPr>
            <p:ph type="sldImg"/>
          </p:nvPr>
        </p:nvSpPr>
        <p:spPr>
          <a:xfrm>
            <a:off x="406400" y="696913"/>
            <a:ext cx="6197600" cy="3486150"/>
          </a:xfrm>
        </p:spPr>
      </p:sp>
      <p:sp>
        <p:nvSpPr>
          <p:cNvPr id="5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10</a:t>
            </a:fld>
            <a:endParaRPr lang="en-US" altLang="en-US"/>
          </a:p>
        </p:txBody>
      </p:sp>
    </p:spTree>
    <p:extLst>
      <p:ext uri="{BB962C8B-B14F-4D97-AF65-F5344CB8AC3E}">
        <p14:creationId xmlns:p14="http://schemas.microsoft.com/office/powerpoint/2010/main" val="2521352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11</a:t>
            </a:fld>
            <a:endParaRPr lang="en-US" altLang="en-US"/>
          </a:p>
        </p:txBody>
      </p:sp>
    </p:spTree>
    <p:extLst>
      <p:ext uri="{BB962C8B-B14F-4D97-AF65-F5344CB8AC3E}">
        <p14:creationId xmlns:p14="http://schemas.microsoft.com/office/powerpoint/2010/main" val="1754258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12</a:t>
            </a:fld>
            <a:endParaRPr lang="en-US" altLang="en-US"/>
          </a:p>
        </p:txBody>
      </p:sp>
    </p:spTree>
    <p:extLst>
      <p:ext uri="{BB962C8B-B14F-4D97-AF65-F5344CB8AC3E}">
        <p14:creationId xmlns:p14="http://schemas.microsoft.com/office/powerpoint/2010/main" val="3124399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13</a:t>
            </a:fld>
            <a:endParaRPr lang="en-US" altLang="en-US"/>
          </a:p>
        </p:txBody>
      </p:sp>
    </p:spTree>
    <p:extLst>
      <p:ext uri="{BB962C8B-B14F-4D97-AF65-F5344CB8AC3E}">
        <p14:creationId xmlns:p14="http://schemas.microsoft.com/office/powerpoint/2010/main" val="27185165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14</a:t>
            </a:fld>
            <a:endParaRPr lang="en-US" altLang="en-US"/>
          </a:p>
        </p:txBody>
      </p:sp>
    </p:spTree>
    <p:extLst>
      <p:ext uri="{BB962C8B-B14F-4D97-AF65-F5344CB8AC3E}">
        <p14:creationId xmlns:p14="http://schemas.microsoft.com/office/powerpoint/2010/main" val="707606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15</a:t>
            </a:fld>
            <a:endParaRPr lang="en-US" altLang="en-US"/>
          </a:p>
        </p:txBody>
      </p:sp>
    </p:spTree>
    <p:extLst>
      <p:ext uri="{BB962C8B-B14F-4D97-AF65-F5344CB8AC3E}">
        <p14:creationId xmlns:p14="http://schemas.microsoft.com/office/powerpoint/2010/main" val="10802049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16</a:t>
            </a:fld>
            <a:endParaRPr lang="en-US" altLang="en-US"/>
          </a:p>
        </p:txBody>
      </p:sp>
    </p:spTree>
    <p:extLst>
      <p:ext uri="{BB962C8B-B14F-4D97-AF65-F5344CB8AC3E}">
        <p14:creationId xmlns:p14="http://schemas.microsoft.com/office/powerpoint/2010/main" val="4384801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17</a:t>
            </a:fld>
            <a:endParaRPr lang="en-US" altLang="en-US"/>
          </a:p>
        </p:txBody>
      </p:sp>
    </p:spTree>
    <p:extLst>
      <p:ext uri="{BB962C8B-B14F-4D97-AF65-F5344CB8AC3E}">
        <p14:creationId xmlns:p14="http://schemas.microsoft.com/office/powerpoint/2010/main" val="5732678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18</a:t>
            </a:fld>
            <a:endParaRPr lang="en-US" altLang="en-US"/>
          </a:p>
        </p:txBody>
      </p:sp>
    </p:spTree>
    <p:extLst>
      <p:ext uri="{BB962C8B-B14F-4D97-AF65-F5344CB8AC3E}">
        <p14:creationId xmlns:p14="http://schemas.microsoft.com/office/powerpoint/2010/main" val="3640090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19</a:t>
            </a:fld>
            <a:endParaRPr lang="en-US" altLang="en-US"/>
          </a:p>
        </p:txBody>
      </p:sp>
    </p:spTree>
    <p:extLst>
      <p:ext uri="{BB962C8B-B14F-4D97-AF65-F5344CB8AC3E}">
        <p14:creationId xmlns:p14="http://schemas.microsoft.com/office/powerpoint/2010/main" val="571217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a:t>
            </a:fld>
            <a:endParaRPr lang="en-US" altLang="en-US"/>
          </a:p>
        </p:txBody>
      </p:sp>
    </p:spTree>
    <p:extLst>
      <p:ext uri="{BB962C8B-B14F-4D97-AF65-F5344CB8AC3E}">
        <p14:creationId xmlns:p14="http://schemas.microsoft.com/office/powerpoint/2010/main" val="347915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20</a:t>
            </a:fld>
            <a:endParaRPr lang="en-US" altLang="en-US"/>
          </a:p>
        </p:txBody>
      </p:sp>
    </p:spTree>
    <p:extLst>
      <p:ext uri="{BB962C8B-B14F-4D97-AF65-F5344CB8AC3E}">
        <p14:creationId xmlns:p14="http://schemas.microsoft.com/office/powerpoint/2010/main" val="39466386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21</a:t>
            </a:fld>
            <a:endParaRPr lang="en-US" altLang="en-US"/>
          </a:p>
        </p:txBody>
      </p:sp>
    </p:spTree>
    <p:extLst>
      <p:ext uri="{BB962C8B-B14F-4D97-AF65-F5344CB8AC3E}">
        <p14:creationId xmlns:p14="http://schemas.microsoft.com/office/powerpoint/2010/main" val="25478871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22</a:t>
            </a:fld>
            <a:endParaRPr lang="en-US" altLang="en-US"/>
          </a:p>
        </p:txBody>
      </p:sp>
    </p:spTree>
    <p:extLst>
      <p:ext uri="{BB962C8B-B14F-4D97-AF65-F5344CB8AC3E}">
        <p14:creationId xmlns:p14="http://schemas.microsoft.com/office/powerpoint/2010/main" val="173281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23</a:t>
            </a:fld>
            <a:endParaRPr lang="en-US" altLang="en-US"/>
          </a:p>
        </p:txBody>
      </p:sp>
    </p:spTree>
    <p:extLst>
      <p:ext uri="{BB962C8B-B14F-4D97-AF65-F5344CB8AC3E}">
        <p14:creationId xmlns:p14="http://schemas.microsoft.com/office/powerpoint/2010/main" val="28118838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24</a:t>
            </a:fld>
            <a:endParaRPr lang="en-US" altLang="en-US"/>
          </a:p>
        </p:txBody>
      </p:sp>
    </p:spTree>
    <p:extLst>
      <p:ext uri="{BB962C8B-B14F-4D97-AF65-F5344CB8AC3E}">
        <p14:creationId xmlns:p14="http://schemas.microsoft.com/office/powerpoint/2010/main" val="4613777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25</a:t>
            </a:fld>
            <a:endParaRPr lang="en-US" altLang="en-US"/>
          </a:p>
        </p:txBody>
      </p:sp>
    </p:spTree>
    <p:extLst>
      <p:ext uri="{BB962C8B-B14F-4D97-AF65-F5344CB8AC3E}">
        <p14:creationId xmlns:p14="http://schemas.microsoft.com/office/powerpoint/2010/main" val="12361932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26</a:t>
            </a:fld>
            <a:endParaRPr lang="en-US" altLang="en-US"/>
          </a:p>
        </p:txBody>
      </p:sp>
    </p:spTree>
    <p:extLst>
      <p:ext uri="{BB962C8B-B14F-4D97-AF65-F5344CB8AC3E}">
        <p14:creationId xmlns:p14="http://schemas.microsoft.com/office/powerpoint/2010/main" val="6616867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27</a:t>
            </a:fld>
            <a:endParaRPr lang="en-US" altLang="en-US"/>
          </a:p>
        </p:txBody>
      </p:sp>
    </p:spTree>
    <p:extLst>
      <p:ext uri="{BB962C8B-B14F-4D97-AF65-F5344CB8AC3E}">
        <p14:creationId xmlns:p14="http://schemas.microsoft.com/office/powerpoint/2010/main" val="14748162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28</a:t>
            </a:fld>
            <a:endParaRPr lang="en-US" altLang="en-US"/>
          </a:p>
        </p:txBody>
      </p:sp>
    </p:spTree>
    <p:extLst>
      <p:ext uri="{BB962C8B-B14F-4D97-AF65-F5344CB8AC3E}">
        <p14:creationId xmlns:p14="http://schemas.microsoft.com/office/powerpoint/2010/main" val="2472226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29</a:t>
            </a:fld>
            <a:endParaRPr lang="en-US" altLang="en-US"/>
          </a:p>
        </p:txBody>
      </p:sp>
    </p:spTree>
    <p:extLst>
      <p:ext uri="{BB962C8B-B14F-4D97-AF65-F5344CB8AC3E}">
        <p14:creationId xmlns:p14="http://schemas.microsoft.com/office/powerpoint/2010/main" val="1295516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3</a:t>
            </a:fld>
            <a:endParaRPr lang="en-US" altLang="en-US"/>
          </a:p>
        </p:txBody>
      </p:sp>
    </p:spTree>
    <p:extLst>
      <p:ext uri="{BB962C8B-B14F-4D97-AF65-F5344CB8AC3E}">
        <p14:creationId xmlns:p14="http://schemas.microsoft.com/office/powerpoint/2010/main" val="4799247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30</a:t>
            </a:fld>
            <a:endParaRPr lang="en-US" altLang="en-US"/>
          </a:p>
        </p:txBody>
      </p:sp>
    </p:spTree>
    <p:extLst>
      <p:ext uri="{BB962C8B-B14F-4D97-AF65-F5344CB8AC3E}">
        <p14:creationId xmlns:p14="http://schemas.microsoft.com/office/powerpoint/2010/main" val="7561525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31</a:t>
            </a:fld>
            <a:endParaRPr lang="en-US" altLang="en-US"/>
          </a:p>
        </p:txBody>
      </p:sp>
    </p:spTree>
    <p:extLst>
      <p:ext uri="{BB962C8B-B14F-4D97-AF65-F5344CB8AC3E}">
        <p14:creationId xmlns:p14="http://schemas.microsoft.com/office/powerpoint/2010/main" val="4228792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4</a:t>
            </a:fld>
            <a:endParaRPr lang="en-US" altLang="en-US"/>
          </a:p>
        </p:txBody>
      </p:sp>
    </p:spTree>
    <p:extLst>
      <p:ext uri="{BB962C8B-B14F-4D97-AF65-F5344CB8AC3E}">
        <p14:creationId xmlns:p14="http://schemas.microsoft.com/office/powerpoint/2010/main" val="2153018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5</a:t>
            </a:fld>
            <a:endParaRPr lang="en-US" altLang="en-US"/>
          </a:p>
        </p:txBody>
      </p:sp>
    </p:spTree>
    <p:extLst>
      <p:ext uri="{BB962C8B-B14F-4D97-AF65-F5344CB8AC3E}">
        <p14:creationId xmlns:p14="http://schemas.microsoft.com/office/powerpoint/2010/main" val="1065247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6</a:t>
            </a:fld>
            <a:endParaRPr lang="en-US" altLang="en-US"/>
          </a:p>
        </p:txBody>
      </p:sp>
    </p:spTree>
    <p:extLst>
      <p:ext uri="{BB962C8B-B14F-4D97-AF65-F5344CB8AC3E}">
        <p14:creationId xmlns:p14="http://schemas.microsoft.com/office/powerpoint/2010/main" val="3777629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7</a:t>
            </a:fld>
            <a:endParaRPr lang="en-US" altLang="en-US"/>
          </a:p>
        </p:txBody>
      </p:sp>
    </p:spTree>
    <p:extLst>
      <p:ext uri="{BB962C8B-B14F-4D97-AF65-F5344CB8AC3E}">
        <p14:creationId xmlns:p14="http://schemas.microsoft.com/office/powerpoint/2010/main" val="1187503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8</a:t>
            </a:fld>
            <a:endParaRPr lang="en-US" altLang="en-US"/>
          </a:p>
        </p:txBody>
      </p:sp>
    </p:spTree>
    <p:extLst>
      <p:ext uri="{BB962C8B-B14F-4D97-AF65-F5344CB8AC3E}">
        <p14:creationId xmlns:p14="http://schemas.microsoft.com/office/powerpoint/2010/main" val="230667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9</a:t>
            </a:fld>
            <a:endParaRPr lang="en-US" altLang="en-US"/>
          </a:p>
        </p:txBody>
      </p:sp>
    </p:spTree>
    <p:extLst>
      <p:ext uri="{BB962C8B-B14F-4D97-AF65-F5344CB8AC3E}">
        <p14:creationId xmlns:p14="http://schemas.microsoft.com/office/powerpoint/2010/main" val="4090669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241908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5E4BC50F-6E08-42ED-9937-4C15C9EA5DB4}"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06044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93F3C362-CEAE-4829-B13A-E8DB5CFCB2F8}"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1827561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3822102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36E0F-39B9-4E1B-A943-D1FAF1B60027}" type="slidenum">
              <a:rPr lang="en-US" altLang="en-US" smtClean="0"/>
              <a:t>‹#›</a:t>
            </a:fld>
            <a:endParaRPr lang="en-US" altLang="en-US"/>
          </a:p>
        </p:txBody>
      </p:sp>
    </p:spTree>
    <p:extLst>
      <p:ext uri="{BB962C8B-B14F-4D97-AF65-F5344CB8AC3E}">
        <p14:creationId xmlns:p14="http://schemas.microsoft.com/office/powerpoint/2010/main" val="1600982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A347C78-E456-45A9-858D-717B85B1ACB9}" type="slidenum">
              <a:rPr lang="en-US" altLang="en-US" smtClean="0"/>
              <a:t>‹#›</a:t>
            </a:fld>
            <a:endParaRPr lang="en-US" altLang="en-US"/>
          </a:p>
        </p:txBody>
      </p:sp>
    </p:spTree>
    <p:extLst>
      <p:ext uri="{BB962C8B-B14F-4D97-AF65-F5344CB8AC3E}">
        <p14:creationId xmlns:p14="http://schemas.microsoft.com/office/powerpoint/2010/main" val="1105054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CDEF3E6-3B0B-4B5F-8AAC-6DD0CA31A0C8}" type="slidenum">
              <a:rPr lang="en-US" altLang="en-US" smtClean="0"/>
              <a:t>‹#›</a:t>
            </a:fld>
            <a:endParaRPr lang="en-US" altLang="en-US"/>
          </a:p>
        </p:txBody>
      </p:sp>
    </p:spTree>
    <p:extLst>
      <p:ext uri="{BB962C8B-B14F-4D97-AF65-F5344CB8AC3E}">
        <p14:creationId xmlns:p14="http://schemas.microsoft.com/office/powerpoint/2010/main" val="2053287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40715E19-289B-41F0-8242-CAA88F046B07}" type="slidenum">
              <a:rPr lang="en-US" altLang="en-US" smtClean="0"/>
              <a:t>‹#›</a:t>
            </a:fld>
            <a:endParaRPr lang="en-US" altLang="en-US"/>
          </a:p>
        </p:txBody>
      </p:sp>
    </p:spTree>
    <p:extLst>
      <p:ext uri="{BB962C8B-B14F-4D97-AF65-F5344CB8AC3E}">
        <p14:creationId xmlns:p14="http://schemas.microsoft.com/office/powerpoint/2010/main" val="4454245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328C880A-501A-4C9D-B35E-DF85A643A54E}" type="slidenum">
              <a:rPr lang="en-US" altLang="en-US" smtClean="0"/>
              <a:t>‹#›</a:t>
            </a:fld>
            <a:endParaRPr lang="en-US" altLang="en-US"/>
          </a:p>
        </p:txBody>
      </p:sp>
    </p:spTree>
    <p:extLst>
      <p:ext uri="{BB962C8B-B14F-4D97-AF65-F5344CB8AC3E}">
        <p14:creationId xmlns:p14="http://schemas.microsoft.com/office/powerpoint/2010/main" val="3203915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3D26CE7B-011D-4C03-91A0-114DE87AE487}" type="slidenum">
              <a:rPr lang="en-US" altLang="en-US" smtClean="0"/>
              <a:t>‹#›</a:t>
            </a:fld>
            <a:endParaRPr lang="en-US" altLang="en-US"/>
          </a:p>
        </p:txBody>
      </p:sp>
    </p:spTree>
    <p:extLst>
      <p:ext uri="{BB962C8B-B14F-4D97-AF65-F5344CB8AC3E}">
        <p14:creationId xmlns:p14="http://schemas.microsoft.com/office/powerpoint/2010/main" val="22140975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1B0A05C-F1B2-413C-B7EE-0F436A2EB069}" type="slidenum">
              <a:rPr lang="en-US" altLang="en-US" smtClean="0"/>
              <a:t>‹#›</a:t>
            </a:fld>
            <a:endParaRPr lang="en-US" altLang="en-US"/>
          </a:p>
        </p:txBody>
      </p:sp>
    </p:spTree>
    <p:extLst>
      <p:ext uri="{BB962C8B-B14F-4D97-AF65-F5344CB8AC3E}">
        <p14:creationId xmlns:p14="http://schemas.microsoft.com/office/powerpoint/2010/main" val="379493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1F9A0CDE-B8A1-412D-A80E-E8751A134BC3}"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2111974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6488375-E8A4-441E-AF29-043C4177ED81}" type="slidenum">
              <a:rPr lang="en-US" altLang="en-US" smtClean="0"/>
              <a:t>‹#›</a:t>
            </a:fld>
            <a:endParaRPr lang="en-US" altLang="en-US"/>
          </a:p>
        </p:txBody>
      </p:sp>
    </p:spTree>
    <p:extLst>
      <p:ext uri="{BB962C8B-B14F-4D97-AF65-F5344CB8AC3E}">
        <p14:creationId xmlns:p14="http://schemas.microsoft.com/office/powerpoint/2010/main" val="74157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560DAAE-EFA1-4DAA-B9BA-AFF00B8D5E8B}" type="slidenum">
              <a:rPr lang="en-US" altLang="en-US" smtClean="0"/>
              <a:t>‹#›</a:t>
            </a:fld>
            <a:endParaRPr lang="en-US" altLang="en-US"/>
          </a:p>
        </p:txBody>
      </p:sp>
    </p:spTree>
    <p:extLst>
      <p:ext uri="{BB962C8B-B14F-4D97-AF65-F5344CB8AC3E}">
        <p14:creationId xmlns:p14="http://schemas.microsoft.com/office/powerpoint/2010/main" val="906903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0E6721E-569F-4796-B846-BA21FE0A2B12}" type="slidenum">
              <a:rPr lang="en-US" altLang="en-US" smtClean="0"/>
              <a:t>‹#›</a:t>
            </a:fld>
            <a:endParaRPr lang="en-US" altLang="en-US"/>
          </a:p>
        </p:txBody>
      </p:sp>
    </p:spTree>
    <p:extLst>
      <p:ext uri="{BB962C8B-B14F-4D97-AF65-F5344CB8AC3E}">
        <p14:creationId xmlns:p14="http://schemas.microsoft.com/office/powerpoint/2010/main" val="354610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F5B03AF3-7B63-409F-9F80-FC5DC1BA01DC}"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834254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02535DDC-AAB3-45D5-B753-646BF13ECF56}"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8496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srgbClr val="FFFFFF"/>
              </a:solidFill>
            </a:endParaRPr>
          </a:p>
        </p:txBody>
      </p:sp>
      <p:sp>
        <p:nvSpPr>
          <p:cNvPr id="8" name="Footer Placeholder 7"/>
          <p:cNvSpPr>
            <a:spLocks noGrp="1"/>
          </p:cNvSpPr>
          <p:nvPr>
            <p:ph type="ftr" sz="quarter" idx="11"/>
          </p:nvPr>
        </p:nvSpPr>
        <p:spPr/>
        <p:txBody>
          <a:bodyPr/>
          <a:lstStyle/>
          <a:p>
            <a:endParaRPr lang="en-US" altLang="en-US">
              <a:solidFill>
                <a:srgbClr val="FFFFFF"/>
              </a:solidFill>
            </a:endParaRPr>
          </a:p>
        </p:txBody>
      </p:sp>
      <p:sp>
        <p:nvSpPr>
          <p:cNvPr id="9" name="Slide Number Placeholder 8"/>
          <p:cNvSpPr>
            <a:spLocks noGrp="1"/>
          </p:cNvSpPr>
          <p:nvPr>
            <p:ph type="sldNum" sz="quarter" idx="12"/>
          </p:nvPr>
        </p:nvSpPr>
        <p:spPr/>
        <p:txBody>
          <a:bodyPr/>
          <a:lstStyle/>
          <a:p>
            <a:fld id="{3C2F462E-948A-4CA2-A195-72CA7A482AF7}"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642253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srgbClr val="FFFFFF"/>
              </a:solidFill>
            </a:endParaRPr>
          </a:p>
        </p:txBody>
      </p:sp>
      <p:sp>
        <p:nvSpPr>
          <p:cNvPr id="4" name="Footer Placeholder 3"/>
          <p:cNvSpPr>
            <a:spLocks noGrp="1"/>
          </p:cNvSpPr>
          <p:nvPr>
            <p:ph type="ftr" sz="quarter" idx="11"/>
          </p:nvPr>
        </p:nvSpPr>
        <p:spPr/>
        <p:txBody>
          <a:bodyPr/>
          <a:lstStyle/>
          <a:p>
            <a:endParaRPr lang="en-US" altLang="en-US">
              <a:solidFill>
                <a:srgbClr val="FFFFFF"/>
              </a:solidFill>
            </a:endParaRPr>
          </a:p>
        </p:txBody>
      </p:sp>
      <p:sp>
        <p:nvSpPr>
          <p:cNvPr id="5" name="Slide Number Placeholder 4"/>
          <p:cNvSpPr>
            <a:spLocks noGrp="1"/>
          </p:cNvSpPr>
          <p:nvPr>
            <p:ph type="sldNum" sz="quarter" idx="12"/>
          </p:nvPr>
        </p:nvSpPr>
        <p:spPr/>
        <p:txBody>
          <a:bodyPr/>
          <a:lstStyle/>
          <a:p>
            <a:fld id="{1CC81B66-F23C-44FC-A3CE-A075EEEE9926}"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694912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srgbClr val="FFFFFF"/>
              </a:solidFill>
            </a:endParaRPr>
          </a:p>
        </p:txBody>
      </p:sp>
      <p:sp>
        <p:nvSpPr>
          <p:cNvPr id="3" name="Footer Placeholder 2"/>
          <p:cNvSpPr>
            <a:spLocks noGrp="1"/>
          </p:cNvSpPr>
          <p:nvPr>
            <p:ph type="ftr" sz="quarter" idx="11"/>
          </p:nvPr>
        </p:nvSpPr>
        <p:spPr/>
        <p:txBody>
          <a:bodyPr/>
          <a:lstStyle/>
          <a:p>
            <a:endParaRPr lang="en-US" altLang="en-US">
              <a:solidFill>
                <a:srgbClr val="FFFFFF"/>
              </a:solidFill>
            </a:endParaRPr>
          </a:p>
        </p:txBody>
      </p:sp>
      <p:sp>
        <p:nvSpPr>
          <p:cNvPr id="4" name="Slide Number Placeholder 3"/>
          <p:cNvSpPr>
            <a:spLocks noGrp="1"/>
          </p:cNvSpPr>
          <p:nvPr>
            <p:ph type="sldNum" sz="quarter" idx="12"/>
          </p:nvPr>
        </p:nvSpPr>
        <p:spPr/>
        <p:txBody>
          <a:bodyPr/>
          <a:lstStyle/>
          <a:p>
            <a:fld id="{6D469698-4DF8-41C5-9022-D8FA22F4D590}"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414020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EF2141EC-4606-4AEF-9EDE-E0DE3A6A0779}"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158411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72C2A2A0-1D44-4652-A2E8-FC5D16839BFB}"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46575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CBCEA-9FB9-4026-8DB3-B1F92A6D7918}" type="slidenum">
              <a:rPr lang="en-US" altLang="en-US" smtClean="0"/>
              <a:t>‹#›</a:t>
            </a:fld>
            <a:endParaRPr lang="en-US" altLang="en-US"/>
          </a:p>
        </p:txBody>
      </p:sp>
    </p:spTree>
    <p:extLst>
      <p:ext uri="{BB962C8B-B14F-4D97-AF65-F5344CB8AC3E}">
        <p14:creationId xmlns:p14="http://schemas.microsoft.com/office/powerpoint/2010/main" val="1237340835"/>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CBCEA-9FB9-4026-8DB3-B1F92A6D7918}" type="slidenum">
              <a:rPr lang="en-US" altLang="en-US" smtClean="0"/>
              <a:t>‹#›</a:t>
            </a:fld>
            <a:endParaRPr lang="en-US" altLang="en-US"/>
          </a:p>
        </p:txBody>
      </p:sp>
    </p:spTree>
    <p:extLst>
      <p:ext uri="{BB962C8B-B14F-4D97-AF65-F5344CB8AC3E}">
        <p14:creationId xmlns:p14="http://schemas.microsoft.com/office/powerpoint/2010/main" val="1115150770"/>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3.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88612" y="2407140"/>
            <a:ext cx="7797800" cy="1728593"/>
          </a:xfrm>
        </p:spPr>
        <p:txBody>
          <a:bodyPr>
            <a:normAutofit fontScale="90000"/>
          </a:bodyPr>
          <a:lstStyle/>
          <a:p>
            <a:r>
              <a:rPr lang="en-US" dirty="0"/>
              <a:t>The SAFETY Act As A Tool To Manage Risk</a:t>
            </a:r>
            <a:br>
              <a:rPr lang="en-US" dirty="0"/>
            </a:br>
            <a:r>
              <a:rPr lang="en-US" dirty="0"/>
              <a:t/>
            </a:r>
            <a:br>
              <a:rPr lang="en-US" dirty="0"/>
            </a:br>
            <a:r>
              <a:rPr lang="en-US" sz="3200" i="1" dirty="0"/>
              <a:t>A Question and Answer Session:</a:t>
            </a:r>
            <a:br>
              <a:rPr lang="en-US" sz="3200" i="1" dirty="0"/>
            </a:br>
            <a:r>
              <a:rPr lang="en-US" sz="800" i="1" dirty="0"/>
              <a:t> </a:t>
            </a:r>
            <a:r>
              <a:rPr lang="en-US" sz="3200" dirty="0"/>
              <a:t/>
            </a:r>
            <a:br>
              <a:rPr lang="en-US" sz="3200" dirty="0"/>
            </a:br>
            <a:r>
              <a:rPr lang="en-US" sz="3200" dirty="0"/>
              <a:t>What it is, and </a:t>
            </a:r>
            <a:br>
              <a:rPr lang="en-US" sz="3200" dirty="0"/>
            </a:br>
            <a:r>
              <a:rPr lang="en-US" sz="3200" dirty="0"/>
              <a:t>How to Take Advantage of it!</a:t>
            </a:r>
          </a:p>
        </p:txBody>
      </p:sp>
      <p:sp>
        <p:nvSpPr>
          <p:cNvPr id="2051" name="Rectangle 3"/>
          <p:cNvSpPr>
            <a:spLocks noGrp="1" noChangeArrowheads="1"/>
          </p:cNvSpPr>
          <p:nvPr>
            <p:ph type="subTitle" idx="1"/>
          </p:nvPr>
        </p:nvSpPr>
        <p:spPr>
          <a:xfrm>
            <a:off x="3001160" y="4715903"/>
            <a:ext cx="6426200" cy="444152"/>
          </a:xfrm>
        </p:spPr>
        <p:txBody>
          <a:bodyPr/>
          <a:lstStyle/>
          <a:p>
            <a:r>
              <a:rPr lang="en-US" altLang="en-US" dirty="0"/>
              <a:t>The Aviation Symposium Webinar Series</a:t>
            </a:r>
          </a:p>
        </p:txBody>
      </p:sp>
      <p:sp>
        <p:nvSpPr>
          <p:cNvPr id="2" name="TextBox 1"/>
          <p:cNvSpPr txBox="1"/>
          <p:nvPr/>
        </p:nvSpPr>
        <p:spPr>
          <a:xfrm>
            <a:off x="1661787" y="6388275"/>
            <a:ext cx="2279737" cy="276999"/>
          </a:xfrm>
          <a:prstGeom prst="rect">
            <a:avLst/>
          </a:prstGeom>
          <a:noFill/>
        </p:spPr>
        <p:txBody>
          <a:bodyPr wrap="square" rtlCol="0">
            <a:spAutoFit/>
          </a:bodyPr>
          <a:lstStyle/>
          <a:p>
            <a:r>
              <a:rPr lang="en-US" sz="1200" spc="300">
                <a:solidFill>
                  <a:schemeClr val="bg1"/>
                </a:solidFill>
              </a:rPr>
              <a:t>APRIL 2019</a:t>
            </a:r>
          </a:p>
        </p:txBody>
      </p:sp>
      <p:sp>
        <p:nvSpPr>
          <p:cNvPr id="5" name="TextBox 4"/>
          <p:cNvSpPr txBox="1"/>
          <p:nvPr/>
        </p:nvSpPr>
        <p:spPr>
          <a:xfrm>
            <a:off x="7511442" y="6388274"/>
            <a:ext cx="2920065" cy="276999"/>
          </a:xfrm>
          <a:prstGeom prst="rect">
            <a:avLst/>
          </a:prstGeom>
          <a:noFill/>
        </p:spPr>
        <p:txBody>
          <a:bodyPr wrap="square" rtlCol="0">
            <a:spAutoFit/>
          </a:bodyPr>
          <a:lstStyle/>
          <a:p>
            <a:pPr algn="r"/>
            <a:r>
              <a:rPr lang="en-US" sz="1200" spc="300">
                <a:solidFill>
                  <a:schemeClr val="bg1"/>
                </a:solidFill>
              </a:rPr>
              <a:t>WWW.LECLAIRRYAN.COM</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553932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Where can a lawsuit governed by the SAFETY Act be brought? </a:t>
            </a:r>
          </a:p>
        </p:txBody>
      </p:sp>
      <p:sp>
        <p:nvSpPr>
          <p:cNvPr id="3" name="Content Placeholder 2"/>
          <p:cNvSpPr>
            <a:spLocks noGrp="1"/>
          </p:cNvSpPr>
          <p:nvPr>
            <p:ph idx="1"/>
          </p:nvPr>
        </p:nvSpPr>
        <p:spPr/>
        <p:txBody>
          <a:bodyPr/>
          <a:lstStyle/>
          <a:p>
            <a:r>
              <a:rPr lang="en-US" sz="2800">
                <a:solidFill>
                  <a:schemeClr val="tx1">
                    <a:lumMod val="50000"/>
                  </a:schemeClr>
                </a:solidFill>
              </a:rPr>
              <a:t>The statute creates a federal cause of action for any claim “arising out of, relating to, or resulting from an act of terrorism” and the use of a qualified anti-terrorism technology</a:t>
            </a:r>
          </a:p>
          <a:p>
            <a:r>
              <a:rPr lang="en-US" sz="2800">
                <a:solidFill>
                  <a:schemeClr val="tx1">
                    <a:lumMod val="50000"/>
                  </a:schemeClr>
                </a:solidFill>
              </a:rPr>
              <a:t>The Act preempts any other cause of action</a:t>
            </a:r>
          </a:p>
          <a:p>
            <a:r>
              <a:rPr lang="en-US" sz="2800">
                <a:solidFill>
                  <a:schemeClr val="tx1">
                    <a:lumMod val="50000"/>
                  </a:schemeClr>
                </a:solidFill>
              </a:rPr>
              <a:t>Act grants original and exclusive jurisdiction in federal district court</a:t>
            </a:r>
          </a:p>
          <a:p>
            <a:endParaRPr lang="en-US" sz="2200">
              <a:solidFill>
                <a:schemeClr val="tx1">
                  <a:lumMod val="50000"/>
                </a:schemeClr>
              </a:solidFill>
            </a:endParaRPr>
          </a:p>
          <a:p>
            <a:pPr lvl="1"/>
            <a:endParaRPr lang="en-US" sz="2800"/>
          </a:p>
          <a:p>
            <a:pPr lvl="1"/>
            <a:endParaRPr lang="en-US" sz="280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508840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433" y="303827"/>
            <a:ext cx="11103429" cy="1143000"/>
          </a:xfrm>
        </p:spPr>
        <p:txBody>
          <a:bodyPr>
            <a:normAutofit fontScale="90000"/>
          </a:bodyPr>
          <a:lstStyle/>
          <a:p>
            <a:r>
              <a:rPr lang="en-US" dirty="0"/>
              <a:t>How does the SAFETY Act affect damage awards?</a:t>
            </a:r>
          </a:p>
        </p:txBody>
      </p:sp>
      <p:sp>
        <p:nvSpPr>
          <p:cNvPr id="3" name="Content Placeholder 2"/>
          <p:cNvSpPr>
            <a:spLocks noGrp="1"/>
          </p:cNvSpPr>
          <p:nvPr>
            <p:ph idx="1"/>
          </p:nvPr>
        </p:nvSpPr>
        <p:spPr>
          <a:xfrm>
            <a:off x="838200" y="1554319"/>
            <a:ext cx="10515600" cy="4351338"/>
          </a:xfrm>
        </p:spPr>
        <p:txBody>
          <a:bodyPr/>
          <a:lstStyle/>
          <a:p>
            <a:r>
              <a:rPr lang="en-US" sz="2400" dirty="0">
                <a:solidFill>
                  <a:schemeClr val="tx1">
                    <a:lumMod val="50000"/>
                  </a:schemeClr>
                </a:solidFill>
              </a:rPr>
              <a:t>Punitive Damages</a:t>
            </a:r>
          </a:p>
          <a:p>
            <a:pPr lvl="1"/>
            <a:r>
              <a:rPr lang="en-US" sz="2200" dirty="0">
                <a:solidFill>
                  <a:schemeClr val="tx1">
                    <a:lumMod val="50000"/>
                  </a:schemeClr>
                </a:solidFill>
              </a:rPr>
              <a:t>No punitive damages, exemplary damages, or any other damages that go beyond compensating the victim</a:t>
            </a:r>
          </a:p>
          <a:p>
            <a:r>
              <a:rPr lang="en-US" sz="2400" dirty="0">
                <a:solidFill>
                  <a:schemeClr val="tx1">
                    <a:lumMod val="50000"/>
                  </a:schemeClr>
                </a:solidFill>
              </a:rPr>
              <a:t>Non-economic damages</a:t>
            </a:r>
          </a:p>
          <a:p>
            <a:pPr lvl="1"/>
            <a:r>
              <a:rPr lang="en-US" sz="2200" dirty="0">
                <a:solidFill>
                  <a:schemeClr val="tx1">
                    <a:lumMod val="50000"/>
                  </a:schemeClr>
                </a:solidFill>
              </a:rPr>
              <a:t>Includes physical and emotional pain and suffering, inconvenience, impairment, mental anguish, disfigurement, loss of enjoyment of life, loss of consortium, society and companionship, hedonic damages, and injury to reputation</a:t>
            </a:r>
          </a:p>
          <a:p>
            <a:pPr lvl="1"/>
            <a:r>
              <a:rPr lang="en-US" sz="2200" dirty="0">
                <a:solidFill>
                  <a:schemeClr val="tx1">
                    <a:lumMod val="50000"/>
                  </a:schemeClr>
                </a:solidFill>
              </a:rPr>
              <a:t>Several liability only in proportion to fault</a:t>
            </a:r>
          </a:p>
          <a:p>
            <a:pPr lvl="1"/>
            <a:r>
              <a:rPr lang="en-US" sz="2200" dirty="0">
                <a:solidFill>
                  <a:schemeClr val="tx1">
                    <a:lumMod val="50000"/>
                  </a:schemeClr>
                </a:solidFill>
              </a:rPr>
              <a:t>No non-economic damages unless the plaintiff suffered physical harm</a:t>
            </a:r>
          </a:p>
          <a:p>
            <a:pPr lvl="1"/>
            <a:endParaRPr lang="en-US" sz="24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608718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SAFETY Act – Effect on lawsuits</a:t>
            </a:r>
          </a:p>
        </p:txBody>
      </p:sp>
      <p:sp>
        <p:nvSpPr>
          <p:cNvPr id="3" name="Content Placeholder 2"/>
          <p:cNvSpPr>
            <a:spLocks noGrp="1"/>
          </p:cNvSpPr>
          <p:nvPr>
            <p:ph idx="1"/>
          </p:nvPr>
        </p:nvSpPr>
        <p:spPr/>
        <p:txBody>
          <a:bodyPr/>
          <a:lstStyle/>
          <a:p>
            <a:r>
              <a:rPr lang="en-US" sz="2800">
                <a:solidFill>
                  <a:schemeClr val="tx1">
                    <a:lumMod val="50000"/>
                  </a:schemeClr>
                </a:solidFill>
              </a:rPr>
              <a:t>Reciprocal claims</a:t>
            </a:r>
          </a:p>
          <a:p>
            <a:pPr lvl="1"/>
            <a:r>
              <a:rPr lang="en-US" sz="2200">
                <a:solidFill>
                  <a:schemeClr val="tx1">
                    <a:lumMod val="50000"/>
                  </a:schemeClr>
                </a:solidFill>
              </a:rPr>
              <a:t>The Act requires the Seller to make every effort to enter into reciprocal waivers with any contractors, subcontractors, suppliers , vendors and customers to bear their own responsibility for any losses including injury to employees and business interruption.</a:t>
            </a:r>
          </a:p>
          <a:p>
            <a:r>
              <a:rPr lang="en-US" sz="2400">
                <a:solidFill>
                  <a:schemeClr val="tx1">
                    <a:lumMod val="50000"/>
                  </a:schemeClr>
                </a:solidFill>
              </a:rPr>
              <a:t>Collateral Sources</a:t>
            </a:r>
          </a:p>
          <a:p>
            <a:pPr lvl="1"/>
            <a:r>
              <a:rPr lang="en-US" sz="2200">
                <a:solidFill>
                  <a:schemeClr val="tx1">
                    <a:lumMod val="50000"/>
                  </a:schemeClr>
                </a:solidFill>
              </a:rPr>
              <a:t>Liability is reduced by the amount of collateral source compensation the plaintiff has received or will received.</a:t>
            </a:r>
          </a:p>
          <a:p>
            <a:pPr lvl="1"/>
            <a:endParaRPr lang="en-US" sz="2200">
              <a:solidFill>
                <a:schemeClr val="tx1">
                  <a:lumMod val="50000"/>
                </a:schemeClr>
              </a:solidFill>
            </a:endParaRPr>
          </a:p>
          <a:p>
            <a:pPr lvl="1"/>
            <a:endParaRPr lang="en-US" sz="2400">
              <a:solidFill>
                <a:schemeClr val="tx1">
                  <a:lumMod val="50000"/>
                </a:schemeClr>
              </a:solidFill>
            </a:endParaRPr>
          </a:p>
          <a:p>
            <a:pPr lvl="1"/>
            <a:endParaRPr lang="en-US" sz="2400">
              <a:solidFill>
                <a:schemeClr val="tx1">
                  <a:lumMod val="50000"/>
                </a:schemeClr>
              </a:solidFill>
            </a:endParaRPr>
          </a:p>
          <a:p>
            <a:pPr lvl="1"/>
            <a:endParaRPr lang="en-US" sz="2400">
              <a:solidFill>
                <a:schemeClr val="tx1">
                  <a:lumMod val="50000"/>
                </a:schemeClr>
              </a:solidFill>
            </a:endParaRPr>
          </a:p>
          <a:p>
            <a:endParaRPr lang="en-US" sz="2200">
              <a:solidFill>
                <a:schemeClr val="tx1">
                  <a:lumMod val="50000"/>
                </a:schemeClr>
              </a:solidFill>
            </a:endParaRPr>
          </a:p>
          <a:p>
            <a:pPr lvl="1"/>
            <a:endParaRPr lang="en-US" sz="2800"/>
          </a:p>
          <a:p>
            <a:pPr lvl="1"/>
            <a:endParaRPr lang="en-US" sz="280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775617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SAFETY Act – Risk Management</a:t>
            </a:r>
          </a:p>
        </p:txBody>
      </p:sp>
      <p:sp>
        <p:nvSpPr>
          <p:cNvPr id="3" name="Content Placeholder 2"/>
          <p:cNvSpPr>
            <a:spLocks noGrp="1"/>
          </p:cNvSpPr>
          <p:nvPr>
            <p:ph idx="1"/>
          </p:nvPr>
        </p:nvSpPr>
        <p:spPr/>
        <p:txBody>
          <a:bodyPr/>
          <a:lstStyle/>
          <a:p>
            <a:r>
              <a:rPr lang="en-US" sz="2800">
                <a:solidFill>
                  <a:schemeClr val="tx1">
                    <a:lumMod val="50000"/>
                  </a:schemeClr>
                </a:solidFill>
              </a:rPr>
              <a:t>Liability Insurance</a:t>
            </a:r>
          </a:p>
          <a:p>
            <a:pPr lvl="1"/>
            <a:r>
              <a:rPr lang="en-US" sz="2400">
                <a:solidFill>
                  <a:schemeClr val="tx1">
                    <a:lumMod val="50000"/>
                  </a:schemeClr>
                </a:solidFill>
              </a:rPr>
              <a:t>Insurance must cover all third party claims arising out of use of the technology</a:t>
            </a:r>
          </a:p>
          <a:p>
            <a:pPr lvl="1"/>
            <a:r>
              <a:rPr lang="en-US" sz="2400">
                <a:solidFill>
                  <a:schemeClr val="tx1">
                    <a:lumMod val="50000"/>
                  </a:schemeClr>
                </a:solidFill>
              </a:rPr>
              <a:t>Insurance is required in an amount certified by the Secretary as adequate to compensate third-party claims </a:t>
            </a:r>
          </a:p>
          <a:p>
            <a:pPr lvl="1"/>
            <a:r>
              <a:rPr lang="en-US" sz="2400">
                <a:solidFill>
                  <a:schemeClr val="tx1">
                    <a:lumMod val="50000"/>
                  </a:schemeClr>
                </a:solidFill>
              </a:rPr>
              <a:t>Insurance must cover own liability and liability of contractors, subcontractors, vendors and suppliers of the seller and any customers</a:t>
            </a:r>
          </a:p>
          <a:p>
            <a:pPr lvl="1"/>
            <a:r>
              <a:rPr lang="en-US" sz="2400">
                <a:solidFill>
                  <a:schemeClr val="tx1">
                    <a:lumMod val="50000"/>
                  </a:schemeClr>
                </a:solidFill>
              </a:rPr>
              <a:t>Total liability for damages cannot exceed the limits of liability insurance</a:t>
            </a:r>
          </a:p>
          <a:p>
            <a:pPr lvl="1"/>
            <a:endParaRPr lang="en-US" sz="2400">
              <a:solidFill>
                <a:schemeClr val="tx1">
                  <a:lumMod val="50000"/>
                </a:schemeClr>
              </a:solidFill>
            </a:endParaRPr>
          </a:p>
          <a:p>
            <a:pPr lvl="1"/>
            <a:endParaRPr lang="en-US" sz="2400">
              <a:solidFill>
                <a:schemeClr val="tx1">
                  <a:lumMod val="50000"/>
                </a:schemeClr>
              </a:solidFill>
            </a:endParaRPr>
          </a:p>
          <a:p>
            <a:endParaRPr lang="en-US" sz="2200">
              <a:solidFill>
                <a:schemeClr val="tx1">
                  <a:lumMod val="50000"/>
                </a:schemeClr>
              </a:solidFill>
            </a:endParaRPr>
          </a:p>
          <a:p>
            <a:pPr lvl="1"/>
            <a:endParaRPr lang="en-US" sz="2800"/>
          </a:p>
          <a:p>
            <a:pPr lvl="1"/>
            <a:endParaRPr lang="en-US" sz="280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835738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642"/>
            <a:ext cx="10515600" cy="1325563"/>
          </a:xfrm>
        </p:spPr>
        <p:txBody>
          <a:bodyPr/>
          <a:lstStyle/>
          <a:p>
            <a:r>
              <a:rPr lang="en-US" dirty="0"/>
              <a:t>How Much Insurance Will I Need?</a:t>
            </a:r>
          </a:p>
        </p:txBody>
      </p:sp>
      <p:sp>
        <p:nvSpPr>
          <p:cNvPr id="3" name="Content Placeholder 2"/>
          <p:cNvSpPr>
            <a:spLocks noGrp="1"/>
          </p:cNvSpPr>
          <p:nvPr>
            <p:ph idx="1"/>
          </p:nvPr>
        </p:nvSpPr>
        <p:spPr>
          <a:xfrm>
            <a:off x="838200" y="1497204"/>
            <a:ext cx="11169580" cy="4547996"/>
          </a:xfrm>
        </p:spPr>
        <p:txBody>
          <a:bodyPr>
            <a:normAutofit/>
          </a:bodyPr>
          <a:lstStyle/>
          <a:p>
            <a:r>
              <a:rPr lang="en-US" sz="2000" dirty="0">
                <a:solidFill>
                  <a:schemeClr val="tx1">
                    <a:lumMod val="50000"/>
                  </a:schemeClr>
                </a:solidFill>
              </a:rPr>
              <a:t>The particular Technology at issue;</a:t>
            </a:r>
          </a:p>
          <a:p>
            <a:r>
              <a:rPr lang="en-US" sz="2000" dirty="0">
                <a:solidFill>
                  <a:schemeClr val="tx1">
                    <a:lumMod val="50000"/>
                  </a:schemeClr>
                </a:solidFill>
              </a:rPr>
              <a:t>The amount of liability insurance the Seller maintained prior to application;</a:t>
            </a:r>
          </a:p>
          <a:p>
            <a:r>
              <a:rPr lang="en-US" sz="2000" dirty="0">
                <a:solidFill>
                  <a:schemeClr val="tx1">
                    <a:lumMod val="50000"/>
                  </a:schemeClr>
                </a:solidFill>
              </a:rPr>
              <a:t>The amount of liability insurance maintained by the Seller for other Technologies or for the Seller's business as a whole;</a:t>
            </a:r>
          </a:p>
          <a:p>
            <a:r>
              <a:rPr lang="en-US" sz="2000" dirty="0">
                <a:solidFill>
                  <a:schemeClr val="tx1">
                    <a:lumMod val="50000"/>
                  </a:schemeClr>
                </a:solidFill>
              </a:rPr>
              <a:t>The amount of liability insurance typically maintained by Sellers of comparable Technologies;</a:t>
            </a:r>
          </a:p>
          <a:p>
            <a:r>
              <a:rPr lang="en-US" sz="2000" dirty="0">
                <a:solidFill>
                  <a:schemeClr val="tx1">
                    <a:lumMod val="50000"/>
                  </a:schemeClr>
                </a:solidFill>
              </a:rPr>
              <a:t>Information regarding the amount of liability insurance offered on the world market;</a:t>
            </a:r>
          </a:p>
          <a:p>
            <a:r>
              <a:rPr lang="en-US" sz="2000" dirty="0">
                <a:solidFill>
                  <a:schemeClr val="tx1">
                    <a:lumMod val="50000"/>
                  </a:schemeClr>
                </a:solidFill>
              </a:rPr>
              <a:t>Data and history regarding mass casualty losses;</a:t>
            </a:r>
          </a:p>
          <a:p>
            <a:r>
              <a:rPr lang="en-US" sz="2000" dirty="0">
                <a:solidFill>
                  <a:schemeClr val="tx1">
                    <a:lumMod val="50000"/>
                  </a:schemeClr>
                </a:solidFill>
              </a:rPr>
              <a:t>The intended use of the Technology; and</a:t>
            </a:r>
          </a:p>
          <a:p>
            <a:r>
              <a:rPr lang="en-US" sz="2000" dirty="0">
                <a:solidFill>
                  <a:schemeClr val="tx1">
                    <a:lumMod val="50000"/>
                  </a:schemeClr>
                </a:solidFill>
              </a:rPr>
              <a:t>The possible effects of the cost of insurance on the price of the product, and the possible consequences thereof for development, production, or deployment of the Technology.</a:t>
            </a:r>
            <a:endParaRPr lang="en-US" sz="2800" dirty="0">
              <a:solidFill>
                <a:schemeClr val="tx1">
                  <a:lumMod val="50000"/>
                </a:schemeClr>
              </a:solidFill>
            </a:endParaRPr>
          </a:p>
          <a:p>
            <a:endParaRPr lang="en-US" sz="28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586962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240" y="362123"/>
            <a:ext cx="11053186" cy="1143000"/>
          </a:xfrm>
        </p:spPr>
        <p:txBody>
          <a:bodyPr>
            <a:normAutofit fontScale="90000"/>
          </a:bodyPr>
          <a:lstStyle/>
          <a:p>
            <a:r>
              <a:rPr lang="en-US" dirty="0"/>
              <a:t>What additional protections do I get for a Certified Technology?</a:t>
            </a:r>
          </a:p>
        </p:txBody>
      </p:sp>
      <p:sp>
        <p:nvSpPr>
          <p:cNvPr id="3" name="Content Placeholder 2"/>
          <p:cNvSpPr>
            <a:spLocks noGrp="1"/>
          </p:cNvSpPr>
          <p:nvPr>
            <p:ph idx="1"/>
          </p:nvPr>
        </p:nvSpPr>
        <p:spPr>
          <a:xfrm>
            <a:off x="743577" y="1741118"/>
            <a:ext cx="11123525" cy="4304082"/>
          </a:xfrm>
        </p:spPr>
        <p:txBody>
          <a:bodyPr/>
          <a:lstStyle/>
          <a:p>
            <a:r>
              <a:rPr lang="en-US" sz="2400" dirty="0">
                <a:solidFill>
                  <a:schemeClr val="tx1">
                    <a:lumMod val="50000"/>
                  </a:schemeClr>
                </a:solidFill>
              </a:rPr>
              <a:t>Government Contractor Defense </a:t>
            </a:r>
          </a:p>
          <a:p>
            <a:pPr lvl="1"/>
            <a:r>
              <a:rPr lang="en-US" sz="2400" dirty="0">
                <a:solidFill>
                  <a:schemeClr val="tx1">
                    <a:lumMod val="50000"/>
                  </a:schemeClr>
                </a:solidFill>
              </a:rPr>
              <a:t>Automatic application of a rebuttable presumption that the Government Contractor Defense applies where the Secretary has given it the appropriate designation </a:t>
            </a:r>
          </a:p>
          <a:p>
            <a:pPr lvl="1"/>
            <a:r>
              <a:rPr lang="en-US" sz="2400" dirty="0">
                <a:solidFill>
                  <a:schemeClr val="tx1">
                    <a:lumMod val="50000"/>
                  </a:schemeClr>
                </a:solidFill>
              </a:rPr>
              <a:t>Presumption can only be overcome by evidence of fraud or </a:t>
            </a:r>
            <a:r>
              <a:rPr lang="en-US" sz="2400" dirty="0" smtClean="0">
                <a:solidFill>
                  <a:schemeClr val="tx1">
                    <a:lumMod val="50000"/>
                  </a:schemeClr>
                </a:solidFill>
              </a:rPr>
              <a:t>willful </a:t>
            </a:r>
            <a:r>
              <a:rPr lang="en-US" sz="2400" dirty="0">
                <a:solidFill>
                  <a:schemeClr val="tx1">
                    <a:lumMod val="50000"/>
                  </a:schemeClr>
                </a:solidFill>
              </a:rPr>
              <a:t>misconduct in submitting information to the Secretary</a:t>
            </a:r>
          </a:p>
          <a:p>
            <a:pPr lvl="1"/>
            <a:r>
              <a:rPr lang="en-US" sz="2400" dirty="0">
                <a:solidFill>
                  <a:schemeClr val="tx1">
                    <a:lumMod val="50000"/>
                  </a:schemeClr>
                </a:solidFill>
              </a:rPr>
              <a:t>The doctrine is applied regardless of whether the product or service was provided to a government or non government customer</a:t>
            </a:r>
          </a:p>
          <a:p>
            <a:pPr lvl="1"/>
            <a:endParaRPr lang="en-US" sz="24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922538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1033"/>
            <a:ext cx="11059048" cy="1263388"/>
          </a:xfrm>
        </p:spPr>
        <p:txBody>
          <a:bodyPr>
            <a:normAutofit fontScale="90000"/>
          </a:bodyPr>
          <a:lstStyle/>
          <a:p>
            <a:r>
              <a:rPr lang="en-US" dirty="0"/>
              <a:t>What other benefits are there from SAFETY Act approval?</a:t>
            </a:r>
          </a:p>
        </p:txBody>
      </p:sp>
      <p:sp>
        <p:nvSpPr>
          <p:cNvPr id="3" name="Content Placeholder 2"/>
          <p:cNvSpPr>
            <a:spLocks noGrp="1"/>
          </p:cNvSpPr>
          <p:nvPr>
            <p:ph idx="1"/>
          </p:nvPr>
        </p:nvSpPr>
        <p:spPr/>
        <p:txBody>
          <a:bodyPr/>
          <a:lstStyle/>
          <a:p>
            <a:r>
              <a:rPr lang="en-US" sz="2800" dirty="0">
                <a:solidFill>
                  <a:schemeClr val="tx1">
                    <a:lumMod val="50000"/>
                  </a:schemeClr>
                </a:solidFill>
              </a:rPr>
              <a:t>Approved Product for Homeland Security</a:t>
            </a:r>
          </a:p>
          <a:p>
            <a:pPr lvl="1"/>
            <a:r>
              <a:rPr lang="en-US" sz="2400" dirty="0">
                <a:solidFill>
                  <a:schemeClr val="tx1">
                    <a:lumMod val="50000"/>
                  </a:schemeClr>
                </a:solidFill>
              </a:rPr>
              <a:t>A heightened level of certification for products or systems that are designated Qualified Anti-Terrorism Technology</a:t>
            </a:r>
          </a:p>
          <a:p>
            <a:pPr lvl="1"/>
            <a:r>
              <a:rPr lang="en-US" sz="2400" dirty="0">
                <a:solidFill>
                  <a:schemeClr val="tx1">
                    <a:lumMod val="50000"/>
                  </a:schemeClr>
                </a:solidFill>
              </a:rPr>
              <a:t>Provides additional protection against liability</a:t>
            </a:r>
          </a:p>
          <a:p>
            <a:pPr lvl="1"/>
            <a:r>
              <a:rPr lang="en-US" sz="2400" dirty="0">
                <a:solidFill>
                  <a:schemeClr val="tx1">
                    <a:lumMod val="50000"/>
                  </a:schemeClr>
                </a:solidFill>
              </a:rPr>
              <a:t>Applicant can seek designation as an approved product in parallel to qualification or at a later time</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696817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481" y="446528"/>
            <a:ext cx="11083332" cy="1143000"/>
          </a:xfrm>
        </p:spPr>
        <p:txBody>
          <a:bodyPr>
            <a:normAutofit fontScale="90000"/>
          </a:bodyPr>
          <a:lstStyle/>
          <a:p>
            <a:r>
              <a:rPr lang="en-US" dirty="0"/>
              <a:t>What Standards are Applied to Evaluate My Technology?</a:t>
            </a:r>
          </a:p>
        </p:txBody>
      </p:sp>
      <p:sp>
        <p:nvSpPr>
          <p:cNvPr id="3" name="Content Placeholder 2"/>
          <p:cNvSpPr>
            <a:spLocks noGrp="1"/>
          </p:cNvSpPr>
          <p:nvPr>
            <p:ph idx="1"/>
          </p:nvPr>
        </p:nvSpPr>
        <p:spPr/>
        <p:txBody>
          <a:bodyPr/>
          <a:lstStyle/>
          <a:p>
            <a:r>
              <a:rPr lang="en-US" sz="2000" dirty="0">
                <a:solidFill>
                  <a:schemeClr val="tx1">
                    <a:lumMod val="50000"/>
                  </a:schemeClr>
                </a:solidFill>
              </a:rPr>
              <a:t>Under the statute, the Secretary must consider whether the technology:</a:t>
            </a:r>
          </a:p>
          <a:p>
            <a:pPr lvl="1"/>
            <a:r>
              <a:rPr lang="en-US" sz="2000" dirty="0">
                <a:solidFill>
                  <a:schemeClr val="tx1">
                    <a:lumMod val="50000"/>
                  </a:schemeClr>
                </a:solidFill>
              </a:rPr>
              <a:t>Demonstrates substantial utility and effectiveness,</a:t>
            </a:r>
          </a:p>
          <a:p>
            <a:pPr lvl="1"/>
            <a:r>
              <a:rPr lang="en-US" sz="2000" dirty="0">
                <a:solidFill>
                  <a:schemeClr val="tx1">
                    <a:lumMod val="50000"/>
                  </a:schemeClr>
                </a:solidFill>
              </a:rPr>
              <a:t>Is available for immediate deployment in public or private settings,</a:t>
            </a:r>
          </a:p>
          <a:p>
            <a:pPr lvl="1"/>
            <a:r>
              <a:rPr lang="en-US" sz="2000" dirty="0">
                <a:solidFill>
                  <a:schemeClr val="tx1">
                    <a:lumMod val="50000"/>
                  </a:schemeClr>
                </a:solidFill>
              </a:rPr>
              <a:t>Is used in a situation where there is a large, unquantifiable risk of third-party liability,</a:t>
            </a:r>
          </a:p>
          <a:p>
            <a:pPr lvl="1"/>
            <a:r>
              <a:rPr lang="en-US" sz="2000" dirty="0">
                <a:solidFill>
                  <a:schemeClr val="tx1">
                    <a:lumMod val="50000"/>
                  </a:schemeClr>
                </a:solidFill>
              </a:rPr>
              <a:t>There is a risk the technology will not be deployed due to the risk,</a:t>
            </a:r>
          </a:p>
          <a:p>
            <a:pPr lvl="1"/>
            <a:r>
              <a:rPr lang="en-US" sz="2000" dirty="0">
                <a:solidFill>
                  <a:schemeClr val="tx1">
                    <a:lumMod val="50000"/>
                  </a:schemeClr>
                </a:solidFill>
              </a:rPr>
              <a:t>There is a risk to the public if the technology is not deployed</a:t>
            </a:r>
          </a:p>
          <a:p>
            <a:r>
              <a:rPr lang="en-US" sz="2000" dirty="0">
                <a:solidFill>
                  <a:schemeClr val="tx1">
                    <a:lumMod val="50000"/>
                  </a:schemeClr>
                </a:solidFill>
              </a:rPr>
              <a:t>The weight given any factor can vary in light of the type of system and the risks involved</a:t>
            </a:r>
          </a:p>
          <a:p>
            <a:r>
              <a:rPr lang="en-US" sz="2000" dirty="0">
                <a:solidFill>
                  <a:schemeClr val="tx1">
                    <a:lumMod val="50000"/>
                  </a:schemeClr>
                </a:solidFill>
              </a:rPr>
              <a:t>The technology does not have to meet all of the criteria to be approved</a:t>
            </a:r>
            <a:endParaRPr lang="en-US" dirty="0">
              <a:solidFill>
                <a:schemeClr val="tx1">
                  <a:lumMod val="50000"/>
                </a:schemeClr>
              </a:solidFill>
            </a:endParaRPr>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289495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336" y="346031"/>
            <a:ext cx="9423519" cy="1143000"/>
          </a:xfrm>
        </p:spPr>
        <p:txBody>
          <a:bodyPr/>
          <a:lstStyle/>
          <a:p>
            <a:r>
              <a:rPr lang="en-US" dirty="0"/>
              <a:t>What is the Approval Process?</a:t>
            </a:r>
          </a:p>
        </p:txBody>
      </p:sp>
      <p:sp>
        <p:nvSpPr>
          <p:cNvPr id="3" name="Content Placeholder 2"/>
          <p:cNvSpPr>
            <a:spLocks noGrp="1"/>
          </p:cNvSpPr>
          <p:nvPr>
            <p:ph idx="1"/>
          </p:nvPr>
        </p:nvSpPr>
        <p:spPr>
          <a:xfrm>
            <a:off x="783132" y="1477830"/>
            <a:ext cx="11114116" cy="4620364"/>
          </a:xfrm>
        </p:spPr>
        <p:txBody>
          <a:bodyPr>
            <a:normAutofit/>
          </a:bodyPr>
          <a:lstStyle/>
          <a:p>
            <a:r>
              <a:rPr lang="en-US" sz="2400" dirty="0">
                <a:solidFill>
                  <a:schemeClr val="tx1">
                    <a:lumMod val="50000"/>
                  </a:schemeClr>
                </a:solidFill>
              </a:rPr>
              <a:t>Register with the Office of Safety Act Implementation (</a:t>
            </a:r>
            <a:r>
              <a:rPr lang="en-US" sz="2400" dirty="0" err="1">
                <a:solidFill>
                  <a:schemeClr val="tx1">
                    <a:lumMod val="50000"/>
                  </a:schemeClr>
                </a:solidFill>
              </a:rPr>
              <a:t>OASI</a:t>
            </a:r>
            <a:r>
              <a:rPr lang="en-US" sz="2400" dirty="0">
                <a:solidFill>
                  <a:schemeClr val="tx1">
                    <a:lumMod val="50000"/>
                  </a:schemeClr>
                </a:solidFill>
              </a:rPr>
              <a:t>)</a:t>
            </a:r>
          </a:p>
          <a:p>
            <a:r>
              <a:rPr lang="en-US" sz="2400" dirty="0">
                <a:solidFill>
                  <a:schemeClr val="tx1">
                    <a:lumMod val="50000"/>
                  </a:schemeClr>
                </a:solidFill>
              </a:rPr>
              <a:t>Request a pre-application consultation</a:t>
            </a:r>
          </a:p>
          <a:p>
            <a:pPr lvl="1"/>
            <a:r>
              <a:rPr lang="en-US" sz="2000" dirty="0">
                <a:solidFill>
                  <a:schemeClr val="tx1">
                    <a:lumMod val="50000"/>
                  </a:schemeClr>
                </a:solidFill>
              </a:rPr>
              <a:t>Not required but highly recommended, </a:t>
            </a:r>
            <a:r>
              <a:rPr lang="en-US" sz="2000" dirty="0" err="1">
                <a:solidFill>
                  <a:schemeClr val="tx1">
                    <a:lumMod val="50000"/>
                  </a:schemeClr>
                </a:solidFill>
              </a:rPr>
              <a:t>OSAI</a:t>
            </a:r>
            <a:r>
              <a:rPr lang="en-US" sz="2000" dirty="0">
                <a:solidFill>
                  <a:schemeClr val="tx1">
                    <a:lumMod val="50000"/>
                  </a:schemeClr>
                </a:solidFill>
              </a:rPr>
              <a:t> believes these meetings can avoid later delays and misunderstandings</a:t>
            </a:r>
          </a:p>
          <a:p>
            <a:pPr lvl="1"/>
            <a:r>
              <a:rPr lang="en-US" sz="2000" dirty="0">
                <a:solidFill>
                  <a:schemeClr val="tx1">
                    <a:lumMod val="50000"/>
                  </a:schemeClr>
                </a:solidFill>
              </a:rPr>
              <a:t>Written summary of the technology, its effectiveness, description of the market and potential scope of liability</a:t>
            </a:r>
          </a:p>
          <a:p>
            <a:r>
              <a:rPr lang="en-US" sz="2400" dirty="0">
                <a:solidFill>
                  <a:schemeClr val="tx1">
                    <a:lumMod val="50000"/>
                  </a:schemeClr>
                </a:solidFill>
              </a:rPr>
              <a:t>Fill out and submit the application and supporting documentation</a:t>
            </a:r>
          </a:p>
          <a:p>
            <a:r>
              <a:rPr lang="en-US" sz="2400" dirty="0">
                <a:solidFill>
                  <a:schemeClr val="tx1">
                    <a:lumMod val="50000"/>
                  </a:schemeClr>
                </a:solidFill>
              </a:rPr>
              <a:t>Within 30 days, received an Initial Notification that the application is complete and will be reviewed or that the application is incomplete and a list of missing or additional information that is required</a:t>
            </a: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107063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68" y="369343"/>
            <a:ext cx="9343132" cy="1143000"/>
          </a:xfrm>
        </p:spPr>
        <p:txBody>
          <a:bodyPr>
            <a:normAutofit fontScale="90000"/>
          </a:bodyPr>
          <a:lstStyle/>
          <a:p>
            <a:r>
              <a:rPr lang="en-US" dirty="0"/>
              <a:t>What information needs to be collected and submitted?</a:t>
            </a:r>
          </a:p>
        </p:txBody>
      </p:sp>
      <p:sp>
        <p:nvSpPr>
          <p:cNvPr id="3" name="Content Placeholder 2"/>
          <p:cNvSpPr>
            <a:spLocks noGrp="1"/>
          </p:cNvSpPr>
          <p:nvPr>
            <p:ph idx="1"/>
          </p:nvPr>
        </p:nvSpPr>
        <p:spPr>
          <a:xfrm>
            <a:off x="664467" y="1778696"/>
            <a:ext cx="11363409" cy="3436399"/>
          </a:xfrm>
        </p:spPr>
        <p:txBody>
          <a:bodyPr/>
          <a:lstStyle/>
          <a:p>
            <a:r>
              <a:rPr lang="en-US" sz="2200" dirty="0">
                <a:solidFill>
                  <a:schemeClr val="tx1">
                    <a:lumMod val="50000"/>
                  </a:schemeClr>
                </a:solidFill>
              </a:rPr>
              <a:t>Detailed and complete description of the technology/service and how it is designed to work</a:t>
            </a:r>
          </a:p>
          <a:p>
            <a:r>
              <a:rPr lang="en-US" sz="2200" dirty="0">
                <a:solidFill>
                  <a:schemeClr val="tx1">
                    <a:lumMod val="50000"/>
                  </a:schemeClr>
                </a:solidFill>
              </a:rPr>
              <a:t>How the technology is deployed and operated</a:t>
            </a:r>
          </a:p>
          <a:p>
            <a:r>
              <a:rPr lang="en-US" sz="2200" dirty="0">
                <a:solidFill>
                  <a:schemeClr val="tx1">
                    <a:lumMod val="50000"/>
                  </a:schemeClr>
                </a:solidFill>
              </a:rPr>
              <a:t>Readiness of the technology to be used</a:t>
            </a:r>
          </a:p>
          <a:p>
            <a:r>
              <a:rPr lang="en-US" sz="2200" dirty="0">
                <a:solidFill>
                  <a:schemeClr val="tx1">
                    <a:lumMod val="50000"/>
                  </a:schemeClr>
                </a:solidFill>
              </a:rPr>
              <a:t>Magnitude of the risk from terrorism that your technology will counter</a:t>
            </a:r>
          </a:p>
          <a:p>
            <a:r>
              <a:rPr lang="en-US" sz="2200" dirty="0">
                <a:solidFill>
                  <a:schemeClr val="tx1">
                    <a:lumMod val="50000"/>
                  </a:schemeClr>
                </a:solidFill>
              </a:rPr>
              <a:t>How would denial of SAFETY act designation affect your plans for the technology</a:t>
            </a:r>
          </a:p>
          <a:p>
            <a:r>
              <a:rPr lang="en-US" sz="2200" dirty="0">
                <a:solidFill>
                  <a:schemeClr val="tx1">
                    <a:lumMod val="50000"/>
                  </a:schemeClr>
                </a:solidFill>
              </a:rPr>
              <a:t>Whether the technology is used by federal/state/local government</a:t>
            </a: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684553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125249" y="365126"/>
            <a:ext cx="8179214" cy="677863"/>
          </a:xfrm>
        </p:spPr>
        <p:txBody>
          <a:bodyPr>
            <a:normAutofit fontScale="90000"/>
          </a:bodyPr>
          <a:lstStyle/>
          <a:p>
            <a:pPr eaLnBrk="1" hangingPunct="1"/>
            <a:r>
              <a:rPr lang="en-US" altLang="en-US">
                <a:cs typeface="Arial" panose="020B0604020202020204" pitchFamily="34" charset="0"/>
              </a:rPr>
              <a:t>Presenters</a:t>
            </a:r>
            <a:r>
              <a:rPr lang="en-US" altLang="en-US" sz="4000"/>
              <a:t>	</a:t>
            </a:r>
          </a:p>
        </p:txBody>
      </p:sp>
      <p:sp>
        <p:nvSpPr>
          <p:cNvPr id="7" name="Content Placeholder 2"/>
          <p:cNvSpPr>
            <a:spLocks noGrp="1"/>
          </p:cNvSpPr>
          <p:nvPr>
            <p:ph idx="1"/>
          </p:nvPr>
        </p:nvSpPr>
        <p:spPr>
          <a:xfrm>
            <a:off x="4216706" y="1166614"/>
            <a:ext cx="5337175" cy="4150220"/>
          </a:xfrm>
          <a:prstGeom prst="rect">
            <a:avLst/>
          </a:prstGeom>
        </p:spPr>
        <p:txBody>
          <a:bodyPr/>
          <a:lstStyle/>
          <a:p>
            <a:pPr marL="0" indent="0">
              <a:buNone/>
              <a:defRPr/>
            </a:pPr>
            <a:endParaRPr lang="en-US" sz="2000" dirty="0">
              <a:solidFill>
                <a:schemeClr val="tx1">
                  <a:lumMod val="50000"/>
                </a:schemeClr>
              </a:solidFill>
            </a:endParaRPr>
          </a:p>
          <a:p>
            <a:pPr marL="0" indent="0">
              <a:buNone/>
              <a:defRPr/>
            </a:pPr>
            <a:endParaRPr lang="en-US" sz="2000" dirty="0">
              <a:solidFill>
                <a:schemeClr val="tx1">
                  <a:lumMod val="50000"/>
                </a:schemeClr>
              </a:solidFill>
            </a:endParaRPr>
          </a:p>
          <a:p>
            <a:pPr marL="0" indent="0">
              <a:buNone/>
              <a:defRPr/>
            </a:pPr>
            <a:r>
              <a:rPr lang="en-US" sz="2000" b="1" dirty="0"/>
              <a:t>Mark McKinnon </a:t>
            </a:r>
          </a:p>
          <a:p>
            <a:pPr marL="0" indent="0">
              <a:buNone/>
              <a:defRPr/>
            </a:pPr>
            <a:r>
              <a:rPr lang="en-US" sz="2000" dirty="0"/>
              <a:t>	</a:t>
            </a:r>
          </a:p>
          <a:p>
            <a:pPr marL="0" indent="0">
              <a:buNone/>
              <a:defRPr/>
            </a:pPr>
            <a:endParaRPr lang="en-US" sz="2000" dirty="0">
              <a:solidFill>
                <a:schemeClr val="tx1">
                  <a:lumMod val="50000"/>
                </a:schemeClr>
              </a:solidFill>
            </a:endParaRPr>
          </a:p>
          <a:p>
            <a:pPr marL="0" indent="0">
              <a:buNone/>
              <a:defRPr/>
            </a:pPr>
            <a:endParaRPr lang="en-US" sz="2000" dirty="0">
              <a:solidFill>
                <a:schemeClr val="tx1">
                  <a:lumMod val="50000"/>
                </a:schemeClr>
              </a:solidFill>
            </a:endParaRPr>
          </a:p>
          <a:p>
            <a:pPr marL="0" indent="0">
              <a:buNone/>
              <a:defRPr/>
            </a:pPr>
            <a:endParaRPr lang="en-US" sz="1800" dirty="0">
              <a:solidFill>
                <a:schemeClr val="tx1">
                  <a:lumMod val="50000"/>
                </a:schemeClr>
              </a:solidFill>
            </a:endParaRPr>
          </a:p>
          <a:p>
            <a:pPr marL="0" indent="0">
              <a:buNone/>
              <a:defRPr/>
            </a:pPr>
            <a:endParaRPr lang="en-US" sz="2000" b="1" dirty="0"/>
          </a:p>
          <a:p>
            <a:pPr marL="0" indent="0">
              <a:buNone/>
              <a:defRPr/>
            </a:pPr>
            <a:r>
              <a:rPr lang="en-US" sz="2000" b="1" dirty="0"/>
              <a:t>Darcy </a:t>
            </a:r>
            <a:r>
              <a:rPr lang="en-US" sz="2000" b="1" dirty="0" err="1"/>
              <a:t>Osta</a:t>
            </a:r>
            <a:endParaRPr lang="en-US" sz="2000" b="1" dirty="0"/>
          </a:p>
          <a:p>
            <a:pPr marL="0" indent="0">
              <a:buNone/>
              <a:defRPr/>
            </a:pPr>
            <a:r>
              <a:rPr lang="en-US" sz="1800" dirty="0">
                <a:solidFill>
                  <a:schemeClr val="tx1">
                    <a:lumMod val="50000"/>
                  </a:schemeClr>
                </a:solidFill>
              </a:rPr>
              <a:t>	</a:t>
            </a:r>
            <a:endParaRPr lang="en-US" sz="2000" dirty="0">
              <a:solidFill>
                <a:schemeClr val="tx1">
                  <a:lumMod val="50000"/>
                </a:schemeClr>
              </a:solidFill>
            </a:endParaRPr>
          </a:p>
        </p:txBody>
      </p:sp>
      <p:sp>
        <p:nvSpPr>
          <p:cNvPr id="4" name="Slide Number Placeholder 3"/>
          <p:cNvSpPr>
            <a:spLocks noGrp="1"/>
          </p:cNvSpPr>
          <p:nvPr>
            <p:ph type="sldNum" sz="quarter" idx="12"/>
          </p:nvPr>
        </p:nvSpPr>
        <p:spPr>
          <a:xfrm>
            <a:off x="2131926" y="6369050"/>
            <a:ext cx="1905000" cy="304800"/>
          </a:xfrm>
          <a:prstGeom prst="rect">
            <a:avLst/>
          </a:prstGeom>
        </p:spPr>
        <p:txBody>
          <a:bodyPr/>
          <a:lstStyle/>
          <a:p>
            <a:pPr algn="l"/>
            <a:fld id="{16332727-B533-45D3-9A22-0F08B9FD0B85}" type="slidenum">
              <a:rPr lang="en-US" altLang="en-US" smtClean="0"/>
              <a:pPr algn="l"/>
              <a:t>2</a:t>
            </a:fld>
            <a:endParaRPr lang="en-US" altLang="en-US"/>
          </a:p>
        </p:txBody>
      </p:sp>
      <p:pic>
        <p:nvPicPr>
          <p:cNvPr id="39942" name="Picture 5"/>
          <p:cNvPicPr>
            <a:picLocks noChangeAspect="1" noChangeArrowheads="1"/>
          </p:cNvPicPr>
          <p:nvPr/>
        </p:nvPicPr>
        <p:blipFill>
          <a:blip r:embed="rId3">
            <a:extLst>
              <a:ext uri="{28A0092B-C50C-407E-A947-70E740481C1C}">
                <a14:useLocalDpi xmlns:a14="http://schemas.microsoft.com/office/drawing/2010/main" val="0"/>
              </a:ext>
            </a:extLst>
          </a:blip>
          <a:srcRect b="17885"/>
          <a:stretch>
            <a:fillRect/>
          </a:stretch>
        </p:blipFill>
        <p:spPr bwMode="auto">
          <a:xfrm>
            <a:off x="2131926" y="1419661"/>
            <a:ext cx="1466478" cy="1550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4508" y="3655131"/>
            <a:ext cx="1453896" cy="1453896"/>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895579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67" y="411526"/>
            <a:ext cx="11313167" cy="1143000"/>
          </a:xfrm>
        </p:spPr>
        <p:txBody>
          <a:bodyPr>
            <a:normAutofit fontScale="90000"/>
          </a:bodyPr>
          <a:lstStyle/>
          <a:p>
            <a:r>
              <a:rPr lang="en-US" dirty="0"/>
              <a:t>What information does DHS need about my Company?</a:t>
            </a:r>
          </a:p>
        </p:txBody>
      </p:sp>
      <p:sp>
        <p:nvSpPr>
          <p:cNvPr id="3" name="Content Placeholder 2"/>
          <p:cNvSpPr>
            <a:spLocks noGrp="1"/>
          </p:cNvSpPr>
          <p:nvPr>
            <p:ph idx="1"/>
          </p:nvPr>
        </p:nvSpPr>
        <p:spPr>
          <a:xfrm>
            <a:off x="664467" y="1755384"/>
            <a:ext cx="11527533" cy="4620364"/>
          </a:xfrm>
        </p:spPr>
        <p:txBody>
          <a:bodyPr/>
          <a:lstStyle/>
          <a:p>
            <a:r>
              <a:rPr lang="en-US" sz="2800" dirty="0">
                <a:solidFill>
                  <a:schemeClr val="tx1">
                    <a:lumMod val="50000"/>
                  </a:schemeClr>
                </a:solidFill>
              </a:rPr>
              <a:t>Financial data</a:t>
            </a:r>
          </a:p>
          <a:p>
            <a:pPr lvl="1"/>
            <a:r>
              <a:rPr lang="en-US" sz="2800" dirty="0">
                <a:solidFill>
                  <a:schemeClr val="tx1">
                    <a:lumMod val="50000"/>
                  </a:schemeClr>
                </a:solidFill>
              </a:rPr>
              <a:t>If public company, Form 10-K or Form 10-Q</a:t>
            </a:r>
          </a:p>
          <a:p>
            <a:pPr lvl="1"/>
            <a:r>
              <a:rPr lang="en-US" sz="2800" dirty="0">
                <a:solidFill>
                  <a:schemeClr val="tx1">
                    <a:lumMod val="50000"/>
                  </a:schemeClr>
                </a:solidFill>
              </a:rPr>
              <a:t>If not publicly traded, income statement, cash flow and balance sheets, pro forma financial statement</a:t>
            </a:r>
          </a:p>
          <a:p>
            <a:r>
              <a:rPr lang="en-US" sz="2800" dirty="0">
                <a:solidFill>
                  <a:schemeClr val="tx1">
                    <a:lumMod val="50000"/>
                  </a:schemeClr>
                </a:solidFill>
              </a:rPr>
              <a:t>Complete insurance information, including coverages, limits, premiums, deductible and self insured retentions, terrorism coverages and limits, or unavailability of insurance for the risk</a:t>
            </a:r>
          </a:p>
          <a:p>
            <a:pPr lvl="2"/>
            <a:endParaRPr lang="en-US" sz="2400" dirty="0">
              <a:solidFill>
                <a:schemeClr val="tx1">
                  <a:lumMod val="50000"/>
                </a:schemeClr>
              </a:solidFill>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791509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630"/>
            <a:ext cx="9171354" cy="1143000"/>
          </a:xfrm>
        </p:spPr>
        <p:txBody>
          <a:bodyPr>
            <a:normAutofit fontScale="90000"/>
          </a:bodyPr>
          <a:lstStyle/>
          <a:p>
            <a:r>
              <a:rPr lang="en-US" dirty="0"/>
              <a:t>What additional Information is needed for Certification?</a:t>
            </a:r>
          </a:p>
        </p:txBody>
      </p:sp>
      <p:sp>
        <p:nvSpPr>
          <p:cNvPr id="3" name="Content Placeholder 2"/>
          <p:cNvSpPr>
            <a:spLocks noGrp="1"/>
          </p:cNvSpPr>
          <p:nvPr>
            <p:ph idx="1"/>
          </p:nvPr>
        </p:nvSpPr>
        <p:spPr/>
        <p:txBody>
          <a:bodyPr/>
          <a:lstStyle/>
          <a:p>
            <a:r>
              <a:rPr lang="en-US" sz="2800" dirty="0">
                <a:solidFill>
                  <a:schemeClr val="bg2">
                    <a:lumMod val="10000"/>
                  </a:schemeClr>
                </a:solidFill>
              </a:rPr>
              <a:t>Designation is a prerequisite for granting Certification.</a:t>
            </a:r>
          </a:p>
          <a:p>
            <a:r>
              <a:rPr lang="en-US" sz="2800" dirty="0">
                <a:solidFill>
                  <a:schemeClr val="bg2">
                    <a:lumMod val="10000"/>
                  </a:schemeClr>
                </a:solidFill>
              </a:rPr>
              <a:t>To receive Certification, a </a:t>
            </a:r>
            <a:r>
              <a:rPr lang="en-US" sz="2800" dirty="0" err="1">
                <a:solidFill>
                  <a:schemeClr val="bg2">
                    <a:lumMod val="10000"/>
                  </a:schemeClr>
                </a:solidFill>
              </a:rPr>
              <a:t>QATT</a:t>
            </a:r>
            <a:r>
              <a:rPr lang="en-US" sz="2800" dirty="0">
                <a:solidFill>
                  <a:schemeClr val="bg2">
                    <a:lumMod val="10000"/>
                  </a:schemeClr>
                </a:solidFill>
              </a:rPr>
              <a:t> must also be shown to:</a:t>
            </a:r>
          </a:p>
          <a:p>
            <a:pPr lvl="1"/>
            <a:r>
              <a:rPr lang="en-US" sz="2400" dirty="0">
                <a:solidFill>
                  <a:schemeClr val="bg2">
                    <a:lumMod val="10000"/>
                  </a:schemeClr>
                </a:solidFill>
              </a:rPr>
              <a:t>Perform as intended</a:t>
            </a:r>
          </a:p>
          <a:p>
            <a:pPr lvl="1"/>
            <a:r>
              <a:rPr lang="en-US" sz="2400" dirty="0">
                <a:solidFill>
                  <a:schemeClr val="bg2">
                    <a:lumMod val="10000"/>
                  </a:schemeClr>
                </a:solidFill>
              </a:rPr>
              <a:t>Conform to the Seller’s specifications</a:t>
            </a:r>
          </a:p>
          <a:p>
            <a:pPr lvl="1"/>
            <a:r>
              <a:rPr lang="en-US" sz="2400" dirty="0">
                <a:solidFill>
                  <a:schemeClr val="bg2">
                    <a:lumMod val="10000"/>
                  </a:schemeClr>
                </a:solidFill>
              </a:rPr>
              <a:t>Be safe for use as intended</a:t>
            </a:r>
          </a:p>
          <a:p>
            <a:r>
              <a:rPr lang="en-US" sz="2800" dirty="0">
                <a:solidFill>
                  <a:schemeClr val="bg2">
                    <a:lumMod val="10000"/>
                  </a:schemeClr>
                </a:solidFill>
              </a:rPr>
              <a:t>Seller is required to provide safety and hazard analyses</a:t>
            </a:r>
          </a:p>
          <a:p>
            <a:endParaRPr lang="en-US"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1048084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288" y="321445"/>
            <a:ext cx="9771770" cy="1143000"/>
          </a:xfrm>
        </p:spPr>
        <p:txBody>
          <a:bodyPr>
            <a:normAutofit fontScale="90000"/>
          </a:bodyPr>
          <a:lstStyle/>
          <a:p>
            <a:r>
              <a:rPr lang="en-US" dirty="0"/>
              <a:t>How do I show it will perform as Intended?</a:t>
            </a:r>
          </a:p>
        </p:txBody>
      </p:sp>
      <p:sp>
        <p:nvSpPr>
          <p:cNvPr id="3" name="Content Placeholder 2"/>
          <p:cNvSpPr>
            <a:spLocks noGrp="1"/>
          </p:cNvSpPr>
          <p:nvPr>
            <p:ph idx="1"/>
          </p:nvPr>
        </p:nvSpPr>
        <p:spPr>
          <a:xfrm>
            <a:off x="683288" y="1402595"/>
            <a:ext cx="10515600" cy="4351338"/>
          </a:xfrm>
        </p:spPr>
        <p:txBody>
          <a:bodyPr/>
          <a:lstStyle/>
          <a:p>
            <a:r>
              <a:rPr lang="en-US" sz="2400" dirty="0">
                <a:solidFill>
                  <a:schemeClr val="bg2">
                    <a:lumMod val="10000"/>
                  </a:schemeClr>
                </a:solidFill>
              </a:rPr>
              <a:t>Consistent positive results (e.g., long-term low failure rates and false alarms)</a:t>
            </a:r>
          </a:p>
          <a:p>
            <a:r>
              <a:rPr lang="en-US" sz="2400" dirty="0">
                <a:solidFill>
                  <a:schemeClr val="bg2">
                    <a:lumMod val="10000"/>
                  </a:schemeClr>
                </a:solidFill>
              </a:rPr>
              <a:t>Reliability/Availability is high (e.g., </a:t>
            </a:r>
            <a:r>
              <a:rPr lang="en-US" sz="2400" dirty="0" err="1">
                <a:solidFill>
                  <a:schemeClr val="bg2">
                    <a:lumMod val="10000"/>
                  </a:schemeClr>
                </a:solidFill>
              </a:rPr>
              <a:t>MTBF</a:t>
            </a:r>
            <a:r>
              <a:rPr lang="en-US" sz="2400" dirty="0">
                <a:solidFill>
                  <a:schemeClr val="bg2">
                    <a:lumMod val="10000"/>
                  </a:schemeClr>
                </a:solidFill>
              </a:rPr>
              <a:t>)</a:t>
            </a:r>
          </a:p>
          <a:p>
            <a:r>
              <a:rPr lang="en-US" sz="2400" dirty="0">
                <a:solidFill>
                  <a:schemeClr val="bg2">
                    <a:lumMod val="10000"/>
                  </a:schemeClr>
                </a:solidFill>
              </a:rPr>
              <a:t>Performs in accordance with performance specifications</a:t>
            </a:r>
          </a:p>
          <a:p>
            <a:r>
              <a:rPr lang="en-US" sz="2400" dirty="0">
                <a:solidFill>
                  <a:schemeClr val="bg2">
                    <a:lumMod val="10000"/>
                  </a:schemeClr>
                </a:solidFill>
              </a:rPr>
              <a:t>Installation, use, maintenance procedures proven</a:t>
            </a:r>
          </a:p>
          <a:p>
            <a:r>
              <a:rPr lang="en-US" sz="2400" dirty="0">
                <a:solidFill>
                  <a:schemeClr val="bg2">
                    <a:lumMod val="10000"/>
                  </a:schemeClr>
                </a:solidFill>
              </a:rPr>
              <a:t>Documented processes (e.g., training, hiring, technology refresh) are being followed</a:t>
            </a:r>
          </a:p>
          <a:p>
            <a:r>
              <a:rPr lang="en-US" sz="2400" dirty="0">
                <a:solidFill>
                  <a:schemeClr val="bg2">
                    <a:lumMod val="10000"/>
                  </a:schemeClr>
                </a:solidFill>
              </a:rPr>
              <a:t>Standards are identified and met</a:t>
            </a:r>
          </a:p>
          <a:p>
            <a:r>
              <a:rPr lang="en-US" sz="2400" dirty="0">
                <a:solidFill>
                  <a:schemeClr val="bg2">
                    <a:lumMod val="10000"/>
                  </a:schemeClr>
                </a:solidFill>
              </a:rPr>
              <a:t>QA/QC processes are effective</a:t>
            </a:r>
          </a:p>
          <a:p>
            <a:endParaRPr lang="en-US"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1639260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DT&amp;E Approval for?</a:t>
            </a:r>
          </a:p>
        </p:txBody>
      </p:sp>
      <p:sp>
        <p:nvSpPr>
          <p:cNvPr id="3" name="Content Placeholder 2"/>
          <p:cNvSpPr>
            <a:spLocks noGrp="1"/>
          </p:cNvSpPr>
          <p:nvPr>
            <p:ph idx="1"/>
          </p:nvPr>
        </p:nvSpPr>
        <p:spPr>
          <a:xfrm>
            <a:off x="838200" y="1582879"/>
            <a:ext cx="10515600" cy="4351338"/>
          </a:xfrm>
        </p:spPr>
        <p:txBody>
          <a:bodyPr/>
          <a:lstStyle/>
          <a:p>
            <a:r>
              <a:rPr lang="en-US" sz="2000" dirty="0">
                <a:solidFill>
                  <a:schemeClr val="tx1">
                    <a:lumMod val="50000"/>
                  </a:schemeClr>
                </a:solidFill>
              </a:rPr>
              <a:t>The regulations give discretion to afford SAFETY Act protection to technology that is not fully developed and ready to use or sell.</a:t>
            </a:r>
          </a:p>
          <a:p>
            <a:r>
              <a:rPr lang="en-US" sz="2000" dirty="0">
                <a:solidFill>
                  <a:schemeClr val="tx1">
                    <a:lumMod val="50000"/>
                  </a:schemeClr>
                </a:solidFill>
              </a:rPr>
              <a:t>The purpose is to give protection where the technology is being field tested or has to be deployed on an emergency basis during a time of heightened risk.</a:t>
            </a:r>
          </a:p>
          <a:p>
            <a:r>
              <a:rPr lang="en-US" sz="2000" dirty="0">
                <a:solidFill>
                  <a:schemeClr val="tx1">
                    <a:lumMod val="50000"/>
                  </a:schemeClr>
                </a:solidFill>
              </a:rPr>
              <a:t>The designation cannot exceed a period of time beyond what is “reasonable” for the testing and evaluation of the technology (presumptively 36 months maximum)</a:t>
            </a:r>
          </a:p>
          <a:p>
            <a:r>
              <a:rPr lang="en-US" sz="2000" dirty="0">
                <a:solidFill>
                  <a:schemeClr val="tx1">
                    <a:lumMod val="50000"/>
                  </a:schemeClr>
                </a:solidFill>
              </a:rPr>
              <a:t>The Secretary can terminate the designation at any time with notice to the seller.</a:t>
            </a:r>
          </a:p>
          <a:p>
            <a:r>
              <a:rPr lang="en-US" sz="2000" dirty="0">
                <a:solidFill>
                  <a:schemeClr val="tx1">
                    <a:lumMod val="50000"/>
                  </a:schemeClr>
                </a:solidFill>
              </a:rPr>
              <a:t>The Secretary can put any restrictions on the use of the designations he deems appropriate technology. </a:t>
            </a:r>
          </a:p>
          <a:p>
            <a:endParaRPr lang="en-US" sz="18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169050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288" y="408910"/>
            <a:ext cx="11002945" cy="1143000"/>
          </a:xfrm>
        </p:spPr>
        <p:txBody>
          <a:bodyPr>
            <a:normAutofit fontScale="90000"/>
          </a:bodyPr>
          <a:lstStyle/>
          <a:p>
            <a:r>
              <a:rPr lang="en-US" dirty="0"/>
              <a:t>What additional information is needed for </a:t>
            </a:r>
            <a:r>
              <a:rPr lang="en-US" dirty="0" err="1"/>
              <a:t>DT&amp;E</a:t>
            </a:r>
            <a:r>
              <a:rPr lang="en-US" dirty="0"/>
              <a:t> Approval?</a:t>
            </a:r>
          </a:p>
        </p:txBody>
      </p:sp>
      <p:sp>
        <p:nvSpPr>
          <p:cNvPr id="3" name="Content Placeholder 2"/>
          <p:cNvSpPr>
            <a:spLocks noGrp="1"/>
          </p:cNvSpPr>
          <p:nvPr>
            <p:ph idx="1"/>
          </p:nvPr>
        </p:nvSpPr>
        <p:spPr>
          <a:xfrm>
            <a:off x="683288" y="1755384"/>
            <a:ext cx="11203912" cy="4620364"/>
          </a:xfrm>
        </p:spPr>
        <p:txBody>
          <a:bodyPr/>
          <a:lstStyle/>
          <a:p>
            <a:r>
              <a:rPr lang="en-US" sz="2400" dirty="0">
                <a:solidFill>
                  <a:schemeClr val="tx1">
                    <a:lumMod val="50000"/>
                  </a:schemeClr>
                </a:solidFill>
              </a:rPr>
              <a:t>What additional information needs to be collected and submitted for Developmental Testing and Evaluation Designation?</a:t>
            </a:r>
          </a:p>
          <a:p>
            <a:pPr lvl="1"/>
            <a:r>
              <a:rPr lang="en-US" sz="2400" dirty="0">
                <a:solidFill>
                  <a:schemeClr val="tx1">
                    <a:lumMod val="50000"/>
                  </a:schemeClr>
                </a:solidFill>
              </a:rPr>
              <a:t>Test Scenarios</a:t>
            </a:r>
          </a:p>
          <a:p>
            <a:pPr lvl="1"/>
            <a:r>
              <a:rPr lang="en-US" sz="2400" dirty="0">
                <a:solidFill>
                  <a:schemeClr val="tx1">
                    <a:lumMod val="50000"/>
                  </a:schemeClr>
                </a:solidFill>
              </a:rPr>
              <a:t>Time frame for testing</a:t>
            </a:r>
          </a:p>
          <a:p>
            <a:pPr lvl="1"/>
            <a:r>
              <a:rPr lang="en-US" sz="2400" dirty="0">
                <a:solidFill>
                  <a:schemeClr val="tx1">
                    <a:lumMod val="50000"/>
                  </a:schemeClr>
                </a:solidFill>
              </a:rPr>
              <a:t>Test methodology</a:t>
            </a:r>
          </a:p>
          <a:p>
            <a:pPr lvl="1"/>
            <a:r>
              <a:rPr lang="en-US" sz="2400" dirty="0">
                <a:solidFill>
                  <a:schemeClr val="tx1">
                    <a:lumMod val="50000"/>
                  </a:schemeClr>
                </a:solidFill>
              </a:rPr>
              <a:t>Locations for testing</a:t>
            </a:r>
          </a:p>
          <a:p>
            <a:pPr lvl="1"/>
            <a:r>
              <a:rPr lang="en-US" sz="2400" dirty="0">
                <a:solidFill>
                  <a:schemeClr val="tx1">
                    <a:lumMod val="50000"/>
                  </a:schemeClr>
                </a:solidFill>
              </a:rPr>
              <a:t>Rationale for conducting the tests</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268357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336" y="203618"/>
            <a:ext cx="9423519" cy="1143000"/>
          </a:xfrm>
        </p:spPr>
        <p:txBody>
          <a:bodyPr>
            <a:normAutofit/>
          </a:bodyPr>
          <a:lstStyle/>
          <a:p>
            <a:r>
              <a:rPr lang="en-US" dirty="0"/>
              <a:t>What is the timeline for Action by DHS?</a:t>
            </a:r>
          </a:p>
        </p:txBody>
      </p:sp>
      <p:sp>
        <p:nvSpPr>
          <p:cNvPr id="3" name="Content Placeholder 2"/>
          <p:cNvSpPr>
            <a:spLocks noGrp="1"/>
          </p:cNvSpPr>
          <p:nvPr>
            <p:ph idx="1"/>
          </p:nvPr>
        </p:nvSpPr>
        <p:spPr>
          <a:xfrm>
            <a:off x="693336" y="1346618"/>
            <a:ext cx="10952704" cy="4632890"/>
          </a:xfrm>
        </p:spPr>
        <p:txBody>
          <a:bodyPr/>
          <a:lstStyle/>
          <a:p>
            <a:r>
              <a:rPr lang="en-US" sz="2200" dirty="0">
                <a:solidFill>
                  <a:schemeClr val="tx1">
                    <a:lumMod val="50000"/>
                  </a:schemeClr>
                </a:solidFill>
              </a:rPr>
              <a:t>At any time during review, the office may:</a:t>
            </a:r>
          </a:p>
          <a:p>
            <a:pPr lvl="1"/>
            <a:r>
              <a:rPr lang="en-US" sz="2000" dirty="0">
                <a:solidFill>
                  <a:schemeClr val="tx1">
                    <a:lumMod val="50000"/>
                  </a:schemeClr>
                </a:solidFill>
              </a:rPr>
              <a:t>Request additional information</a:t>
            </a:r>
          </a:p>
          <a:p>
            <a:pPr lvl="1"/>
            <a:r>
              <a:rPr lang="en-US" sz="2000" dirty="0">
                <a:solidFill>
                  <a:schemeClr val="tx1">
                    <a:lumMod val="50000"/>
                  </a:schemeClr>
                </a:solidFill>
              </a:rPr>
              <a:t>Meet with the seller</a:t>
            </a:r>
          </a:p>
          <a:p>
            <a:pPr lvl="1"/>
            <a:r>
              <a:rPr lang="en-US" sz="2000" dirty="0">
                <a:solidFill>
                  <a:schemeClr val="tx1">
                    <a:lumMod val="50000"/>
                  </a:schemeClr>
                </a:solidFill>
              </a:rPr>
              <a:t>Consult with other federal or non-federal entities with required expertise</a:t>
            </a:r>
          </a:p>
          <a:p>
            <a:pPr lvl="1"/>
            <a:r>
              <a:rPr lang="en-US" sz="2000" dirty="0">
                <a:solidFill>
                  <a:schemeClr val="tx1">
                    <a:lumMod val="50000"/>
                  </a:schemeClr>
                </a:solidFill>
              </a:rPr>
              <a:t>Perform studies of the technology or the insurance market</a:t>
            </a:r>
          </a:p>
          <a:p>
            <a:r>
              <a:rPr lang="en-US" sz="2200" dirty="0">
                <a:solidFill>
                  <a:schemeClr val="tx1">
                    <a:lumMod val="50000"/>
                  </a:schemeClr>
                </a:solidFill>
              </a:rPr>
              <a:t>Within 90 days of notification that the application was complete, the secretary must grant itself a one time 45 day extension or:</a:t>
            </a:r>
          </a:p>
          <a:p>
            <a:pPr lvl="1"/>
            <a:r>
              <a:rPr lang="en-US" sz="2000" dirty="0">
                <a:solidFill>
                  <a:schemeClr val="tx1">
                    <a:lumMod val="50000"/>
                  </a:schemeClr>
                </a:solidFill>
              </a:rPr>
              <a:t>Approve the application and provide certification</a:t>
            </a:r>
          </a:p>
          <a:p>
            <a:pPr lvl="1"/>
            <a:r>
              <a:rPr lang="en-US" sz="2000" dirty="0">
                <a:solidFill>
                  <a:schemeClr val="tx1">
                    <a:lumMod val="50000"/>
                  </a:schemeClr>
                </a:solidFill>
              </a:rPr>
              <a:t>Notify that the technology is potentially eligible for approval but additional specified information is needed</a:t>
            </a:r>
          </a:p>
          <a:p>
            <a:pPr lvl="1"/>
            <a:r>
              <a:rPr lang="en-US" sz="2000" dirty="0">
                <a:solidFill>
                  <a:schemeClr val="tx1">
                    <a:lumMod val="50000"/>
                  </a:schemeClr>
                </a:solidFill>
              </a:rPr>
              <a:t>Deny the application</a:t>
            </a:r>
          </a:p>
          <a:p>
            <a:endParaRPr lang="en-US"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124753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191" y="406788"/>
            <a:ext cx="10671350" cy="1143000"/>
          </a:xfrm>
        </p:spPr>
        <p:txBody>
          <a:bodyPr>
            <a:normAutofit fontScale="90000"/>
          </a:bodyPr>
          <a:lstStyle/>
          <a:p>
            <a:r>
              <a:rPr lang="en-US" dirty="0"/>
              <a:t>What happens once my Technology is Approved?</a:t>
            </a:r>
          </a:p>
        </p:txBody>
      </p:sp>
      <p:sp>
        <p:nvSpPr>
          <p:cNvPr id="3" name="Content Placeholder 2"/>
          <p:cNvSpPr>
            <a:spLocks noGrp="1"/>
          </p:cNvSpPr>
          <p:nvPr>
            <p:ph idx="1"/>
          </p:nvPr>
        </p:nvSpPr>
        <p:spPr>
          <a:xfrm>
            <a:off x="663191" y="1477108"/>
            <a:ext cx="11093380" cy="4799867"/>
          </a:xfrm>
        </p:spPr>
        <p:txBody>
          <a:bodyPr/>
          <a:lstStyle/>
          <a:p>
            <a:r>
              <a:rPr lang="en-US" sz="2400" dirty="0">
                <a:solidFill>
                  <a:schemeClr val="tx1">
                    <a:lumMod val="50000"/>
                  </a:schemeClr>
                </a:solidFill>
              </a:rPr>
              <a:t>If the Secretary certifies the Technology, then the petitioner is given a certificate of conformance.</a:t>
            </a:r>
          </a:p>
          <a:p>
            <a:r>
              <a:rPr lang="en-US" sz="2400" dirty="0">
                <a:solidFill>
                  <a:schemeClr val="tx1">
                    <a:lumMod val="50000"/>
                  </a:schemeClr>
                </a:solidFill>
              </a:rPr>
              <a:t>The certification is proof that Secretary has found the technology will perform as expected, conforms to the Seller’s specifications, and is safe for its intended use. </a:t>
            </a:r>
          </a:p>
          <a:p>
            <a:r>
              <a:rPr lang="en-US" sz="2400" dirty="0">
                <a:solidFill>
                  <a:schemeClr val="tx1">
                    <a:lumMod val="50000"/>
                  </a:schemeClr>
                </a:solidFill>
              </a:rPr>
              <a:t>The Technology is placed on Approved Product List for Homeland Security</a:t>
            </a:r>
          </a:p>
          <a:p>
            <a:r>
              <a:rPr lang="en-US" sz="2400" dirty="0">
                <a:solidFill>
                  <a:schemeClr val="tx1">
                    <a:lumMod val="50000"/>
                  </a:schemeClr>
                </a:solidFill>
              </a:rPr>
              <a:t>The certification is valid for 5-8 years at the discretion of the Secretary</a:t>
            </a:r>
          </a:p>
          <a:p>
            <a:r>
              <a:rPr lang="en-US" sz="2400" dirty="0">
                <a:solidFill>
                  <a:schemeClr val="tx1">
                    <a:lumMod val="50000"/>
                  </a:schemeClr>
                </a:solidFill>
              </a:rPr>
              <a:t>An application for renewal can be made at any time within two years of the expiration date</a:t>
            </a:r>
            <a:endParaRPr lang="en-US" sz="18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185838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378" y="359023"/>
            <a:ext cx="10888225" cy="1143000"/>
          </a:xfrm>
        </p:spPr>
        <p:txBody>
          <a:bodyPr>
            <a:normAutofit/>
          </a:bodyPr>
          <a:lstStyle/>
          <a:p>
            <a:r>
              <a:rPr lang="en-US" dirty="0"/>
              <a:t>Example of Certification – </a:t>
            </a:r>
            <a:r>
              <a:rPr lang="en-US" dirty="0" smtClean="0"/>
              <a:t>Southwest </a:t>
            </a:r>
            <a:r>
              <a:rPr lang="en-US" dirty="0"/>
              <a:t>Airlines</a:t>
            </a:r>
          </a:p>
        </p:txBody>
      </p:sp>
      <p:sp>
        <p:nvSpPr>
          <p:cNvPr id="3" name="Content Placeholder 2"/>
          <p:cNvSpPr>
            <a:spLocks noGrp="1"/>
          </p:cNvSpPr>
          <p:nvPr>
            <p:ph idx="1"/>
          </p:nvPr>
        </p:nvSpPr>
        <p:spPr>
          <a:xfrm>
            <a:off x="667378" y="1498848"/>
            <a:ext cx="10515600" cy="4351338"/>
          </a:xfrm>
        </p:spPr>
        <p:txBody>
          <a:bodyPr/>
          <a:lstStyle/>
          <a:p>
            <a:r>
              <a:rPr lang="en-US" sz="2400" dirty="0" smtClean="0">
                <a:solidFill>
                  <a:schemeClr val="tx1">
                    <a:lumMod val="50000"/>
                  </a:schemeClr>
                </a:solidFill>
              </a:rPr>
              <a:t>Granted </a:t>
            </a:r>
            <a:r>
              <a:rPr lang="en-US" sz="2400" dirty="0">
                <a:solidFill>
                  <a:schemeClr val="tx1">
                    <a:lumMod val="50000"/>
                  </a:schemeClr>
                </a:solidFill>
              </a:rPr>
              <a:t>September 26, 2017 </a:t>
            </a:r>
          </a:p>
          <a:p>
            <a:r>
              <a:rPr lang="en-US" sz="2400" dirty="0" smtClean="0">
                <a:solidFill>
                  <a:schemeClr val="tx1">
                    <a:lumMod val="50000"/>
                  </a:schemeClr>
                </a:solidFill>
              </a:rPr>
              <a:t>Southwest </a:t>
            </a:r>
            <a:r>
              <a:rPr lang="en-US" sz="2400" dirty="0">
                <a:solidFill>
                  <a:schemeClr val="tx1">
                    <a:lumMod val="50000"/>
                  </a:schemeClr>
                </a:solidFill>
              </a:rPr>
              <a:t>Airlines Co. (“Southwest”) provides Southwest Aircraft Operator Standard Security Program (the “Technology”). The Technology is the development and implementation of a TSA-approved Aircraft Operator Standard Security Program (</a:t>
            </a:r>
            <a:r>
              <a:rPr lang="en-US" sz="2400" dirty="0" err="1">
                <a:solidFill>
                  <a:schemeClr val="tx1">
                    <a:lumMod val="50000"/>
                  </a:schemeClr>
                </a:solidFill>
              </a:rPr>
              <a:t>AOSSP</a:t>
            </a:r>
            <a:r>
              <a:rPr lang="en-US" sz="2400" dirty="0">
                <a:solidFill>
                  <a:schemeClr val="tx1">
                    <a:lumMod val="50000"/>
                  </a:schemeClr>
                </a:solidFill>
              </a:rPr>
              <a:t>), inclusive of physical and electronic security measures, tools, and procedures. The Technology does not include security screening of airline passengers or passenger carry-on or checked baggage at airport terminals. This Designation will expire on September 30, 2022</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74085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293" y="446630"/>
            <a:ext cx="11772760" cy="1143000"/>
          </a:xfrm>
        </p:spPr>
        <p:txBody>
          <a:bodyPr>
            <a:normAutofit/>
          </a:bodyPr>
          <a:lstStyle/>
          <a:p>
            <a:r>
              <a:rPr lang="en-US" dirty="0"/>
              <a:t>Example of Certification – </a:t>
            </a:r>
            <a:r>
              <a:rPr lang="en-US" dirty="0" smtClean="0"/>
              <a:t>K-2 </a:t>
            </a:r>
            <a:r>
              <a:rPr lang="en-US" dirty="0"/>
              <a:t>Solutions</a:t>
            </a:r>
          </a:p>
        </p:txBody>
      </p:sp>
      <p:sp>
        <p:nvSpPr>
          <p:cNvPr id="3" name="Content Placeholder 2"/>
          <p:cNvSpPr>
            <a:spLocks noGrp="1"/>
          </p:cNvSpPr>
          <p:nvPr>
            <p:ph idx="1"/>
          </p:nvPr>
        </p:nvSpPr>
        <p:spPr>
          <a:xfrm>
            <a:off x="707293" y="1586455"/>
            <a:ext cx="10968892" cy="4351338"/>
          </a:xfrm>
        </p:spPr>
        <p:txBody>
          <a:bodyPr/>
          <a:lstStyle/>
          <a:p>
            <a:r>
              <a:rPr lang="en-US" sz="2400" dirty="0" smtClean="0">
                <a:solidFill>
                  <a:schemeClr val="tx1">
                    <a:lumMod val="50000"/>
                  </a:schemeClr>
                </a:solidFill>
              </a:rPr>
              <a:t>Granted  </a:t>
            </a:r>
            <a:r>
              <a:rPr lang="en-US" sz="2400" dirty="0">
                <a:solidFill>
                  <a:schemeClr val="tx1">
                    <a:lumMod val="50000"/>
                  </a:schemeClr>
                </a:solidFill>
              </a:rPr>
              <a:t>December 15, 2017 </a:t>
            </a:r>
          </a:p>
          <a:p>
            <a:r>
              <a:rPr lang="en-US" sz="2400" dirty="0">
                <a:solidFill>
                  <a:schemeClr val="tx1">
                    <a:lumMod val="50000"/>
                  </a:schemeClr>
                </a:solidFill>
              </a:rPr>
              <a:t>K-2 Solutions, Inc., provides Single Purpose Explosive Detection Dogs. The Technology is explosive detection canine teams comprised of one handler and one canine deployed to locate explosives in stationary objects such as vehicles, luggage, bags, and cargo at commercial and U.S. Government locations in the United States. The Technology also includes hiring and vetting of personnel, policies and procedures for screening, hiring, training, quality control, and operational deployment, and training of its single purpose explosive detection dog teams. </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136015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902" y="491677"/>
            <a:ext cx="11123524" cy="1143000"/>
          </a:xfrm>
        </p:spPr>
        <p:txBody>
          <a:bodyPr>
            <a:normAutofit fontScale="90000"/>
          </a:bodyPr>
          <a:lstStyle/>
          <a:p>
            <a:r>
              <a:rPr lang="en-US" dirty="0"/>
              <a:t>Example of Certification – </a:t>
            </a:r>
            <a:r>
              <a:rPr lang="en-US" dirty="0" smtClean="0"/>
              <a:t>Detroit </a:t>
            </a:r>
            <a:r>
              <a:rPr lang="en-US" dirty="0"/>
              <a:t>Little Caesar Arena</a:t>
            </a:r>
          </a:p>
        </p:txBody>
      </p:sp>
      <p:sp>
        <p:nvSpPr>
          <p:cNvPr id="3" name="Content Placeholder 2"/>
          <p:cNvSpPr>
            <a:spLocks noGrp="1"/>
          </p:cNvSpPr>
          <p:nvPr>
            <p:ph idx="1"/>
          </p:nvPr>
        </p:nvSpPr>
        <p:spPr>
          <a:xfrm>
            <a:off x="602902" y="1634677"/>
            <a:ext cx="11294346" cy="4542286"/>
          </a:xfrm>
        </p:spPr>
        <p:txBody>
          <a:bodyPr/>
          <a:lstStyle/>
          <a:p>
            <a:r>
              <a:rPr lang="en-US" sz="2400" dirty="0">
                <a:solidFill>
                  <a:schemeClr val="tx1">
                    <a:lumMod val="50000"/>
                  </a:schemeClr>
                </a:solidFill>
              </a:rPr>
              <a:t>Granted November 2017</a:t>
            </a:r>
          </a:p>
          <a:p>
            <a:r>
              <a:rPr lang="en-US" sz="2400" dirty="0">
                <a:solidFill>
                  <a:schemeClr val="tx1">
                    <a:lumMod val="50000"/>
                  </a:schemeClr>
                </a:solidFill>
              </a:rPr>
              <a:t>The SAFETY Act Certification applies to Little Caesars Arena and the 100-foot perimeter around the arena, the parking deck, office buildings on Henry and Woodward, the Via and the Chevrolet Plaza. It includes the security design development process, supporting policies and procedures, and the implementation, management, and continuous oversight by employees, contractors, and consultants. This designation and certification will expire on December 31, 2022</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1916788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SAFETY Act – What is it?</a:t>
            </a:r>
          </a:p>
        </p:txBody>
      </p:sp>
      <p:sp>
        <p:nvSpPr>
          <p:cNvPr id="3" name="Content Placeholder 2"/>
          <p:cNvSpPr>
            <a:spLocks noGrp="1"/>
          </p:cNvSpPr>
          <p:nvPr>
            <p:ph idx="1"/>
          </p:nvPr>
        </p:nvSpPr>
        <p:spPr/>
        <p:txBody>
          <a:bodyPr/>
          <a:lstStyle/>
          <a:p>
            <a:r>
              <a:rPr lang="en-US" sz="2800">
                <a:solidFill>
                  <a:schemeClr val="tx1">
                    <a:lumMod val="50000"/>
                  </a:schemeClr>
                </a:solidFill>
              </a:rPr>
              <a:t>Support Anti-Terrorism by Fostering Effective Technologies Act of 2002</a:t>
            </a:r>
          </a:p>
          <a:p>
            <a:r>
              <a:rPr lang="en-US" sz="2800">
                <a:solidFill>
                  <a:schemeClr val="tx1">
                    <a:lumMod val="50000"/>
                  </a:schemeClr>
                </a:solidFill>
              </a:rPr>
              <a:t>Subtitle G of Title VII of the Homeland Security Act of 2002</a:t>
            </a:r>
          </a:p>
          <a:p>
            <a:r>
              <a:rPr lang="en-US" sz="2800">
                <a:solidFill>
                  <a:schemeClr val="tx1">
                    <a:lumMod val="50000"/>
                  </a:schemeClr>
                </a:solidFill>
              </a:rPr>
              <a:t>Passed in response to 9-11 terrorism and the resulting litigation</a:t>
            </a:r>
          </a:p>
          <a:p>
            <a:r>
              <a:rPr lang="en-US" sz="2800">
                <a:solidFill>
                  <a:schemeClr val="tx1">
                    <a:lumMod val="50000"/>
                  </a:schemeClr>
                </a:solidFill>
              </a:rPr>
              <a:t>Purpose of the Act is to limit liability for those involved in protecting public from terrorism</a:t>
            </a:r>
          </a:p>
          <a:p>
            <a:endParaRPr lang="en-US" sz="280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120241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856" y="346497"/>
            <a:ext cx="11159811" cy="1143000"/>
          </a:xfrm>
        </p:spPr>
        <p:txBody>
          <a:bodyPr>
            <a:normAutofit fontScale="90000"/>
          </a:bodyPr>
          <a:lstStyle/>
          <a:p>
            <a:r>
              <a:rPr lang="en-US" dirty="0"/>
              <a:t>Example of Designation  </a:t>
            </a:r>
            <a:r>
              <a:rPr lang="en-US" dirty="0" smtClean="0"/>
              <a:t>– Universal </a:t>
            </a:r>
            <a:r>
              <a:rPr lang="en-US" dirty="0"/>
              <a:t>Protection Service, LP</a:t>
            </a:r>
          </a:p>
        </p:txBody>
      </p:sp>
      <p:sp>
        <p:nvSpPr>
          <p:cNvPr id="3" name="Content Placeholder 2"/>
          <p:cNvSpPr>
            <a:spLocks noGrp="1"/>
          </p:cNvSpPr>
          <p:nvPr>
            <p:ph idx="1"/>
          </p:nvPr>
        </p:nvSpPr>
        <p:spPr>
          <a:xfrm>
            <a:off x="616855" y="1825625"/>
            <a:ext cx="11159811" cy="2967439"/>
          </a:xfrm>
        </p:spPr>
        <p:txBody>
          <a:bodyPr/>
          <a:lstStyle/>
          <a:p>
            <a:r>
              <a:rPr lang="en-US" sz="2400" dirty="0"/>
              <a:t>March 4, 2019 - Trans-Pak, Inc. provides a Certified Cargo Screening Facility (the “Technology”). The Technology is designed to aid in meeting the congressional mandate that 100 percent of cargo placed on passenger airplanes be screened. The Technology includes, and provides, screeners and programmatic personnel for the screening of cargo in accordance with the Transportation Security Administration (“TSA”)’s Certified Cargo Screening Program at TSA-approved Certified Cargo Screening Facilities. This Designation will expire on March 31, 2024.</a:t>
            </a:r>
            <a:endParaRPr lang="en-US" sz="2400" dirty="0">
              <a:solidFill>
                <a:schemeClr val="tx1">
                  <a:lumMod val="50000"/>
                </a:schemeClr>
              </a:solidFill>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30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329670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581" y="446630"/>
            <a:ext cx="10697587" cy="1143000"/>
          </a:xfrm>
        </p:spPr>
        <p:txBody>
          <a:bodyPr>
            <a:normAutofit fontScale="90000"/>
          </a:bodyPr>
          <a:lstStyle/>
          <a:p>
            <a:r>
              <a:rPr lang="en-US" dirty="0"/>
              <a:t>Do I Get to Advertise my SAFETY Act Coverage?</a:t>
            </a:r>
          </a:p>
        </p:txBody>
      </p:sp>
      <p:sp>
        <p:nvSpPr>
          <p:cNvPr id="3" name="Content Placeholder 2"/>
          <p:cNvSpPr>
            <a:spLocks noGrp="1"/>
          </p:cNvSpPr>
          <p:nvPr>
            <p:ph idx="1"/>
          </p:nvPr>
        </p:nvSpPr>
        <p:spPr>
          <a:xfrm>
            <a:off x="767581" y="1575072"/>
            <a:ext cx="10515600" cy="4351338"/>
          </a:xfrm>
        </p:spPr>
        <p:txBody>
          <a:bodyPr/>
          <a:lstStyle/>
          <a:p>
            <a:r>
              <a:rPr lang="en-US" sz="2400" dirty="0">
                <a:solidFill>
                  <a:schemeClr val="tx1">
                    <a:lumMod val="50000"/>
                  </a:schemeClr>
                </a:solidFill>
              </a:rPr>
              <a:t>Certificate provided by DHS</a:t>
            </a:r>
          </a:p>
          <a:p>
            <a:r>
              <a:rPr lang="en-US" sz="2400" dirty="0">
                <a:solidFill>
                  <a:schemeClr val="tx1">
                    <a:lumMod val="50000"/>
                  </a:schemeClr>
                </a:solidFill>
              </a:rPr>
              <a:t>Product listed on DHS public website</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31</a:t>
            </a:fld>
            <a:endParaRPr lang="en-US" alt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7581" y="2641543"/>
            <a:ext cx="8150575" cy="2306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11952702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110" y="183522"/>
            <a:ext cx="8950290" cy="926752"/>
          </a:xfrm>
        </p:spPr>
        <p:txBody>
          <a:bodyPr>
            <a:normAutofit/>
          </a:bodyPr>
          <a:lstStyle/>
          <a:p>
            <a:r>
              <a:rPr lang="en-US" dirty="0"/>
              <a:t>Who runs the SAFETY Act Program?</a:t>
            </a:r>
          </a:p>
        </p:txBody>
      </p:sp>
      <p:sp>
        <p:nvSpPr>
          <p:cNvPr id="3" name="Content Placeholder 2"/>
          <p:cNvSpPr>
            <a:spLocks noGrp="1"/>
          </p:cNvSpPr>
          <p:nvPr>
            <p:ph idx="1"/>
          </p:nvPr>
        </p:nvSpPr>
        <p:spPr>
          <a:xfrm>
            <a:off x="854109" y="1225900"/>
            <a:ext cx="10781881" cy="4911854"/>
          </a:xfrm>
        </p:spPr>
        <p:txBody>
          <a:bodyPr/>
          <a:lstStyle/>
          <a:p>
            <a:r>
              <a:rPr lang="en-US" sz="2400" dirty="0">
                <a:solidFill>
                  <a:schemeClr val="tx1">
                    <a:lumMod val="50000"/>
                  </a:schemeClr>
                </a:solidFill>
              </a:rPr>
              <a:t>Program is administered by the Secretary of DHS</a:t>
            </a:r>
          </a:p>
          <a:p>
            <a:r>
              <a:rPr lang="en-US" sz="2400" dirty="0">
                <a:solidFill>
                  <a:schemeClr val="tx1">
                    <a:lumMod val="50000"/>
                  </a:schemeClr>
                </a:solidFill>
              </a:rPr>
              <a:t>The duties of the Secretary are delegated to the Under Secretary for Science and Technology and the Office of Safety Act Implementation within DHS is responsible for most of the work</a:t>
            </a:r>
          </a:p>
          <a:p>
            <a:pPr lvl="1"/>
            <a:r>
              <a:rPr lang="en-US" sz="2400" dirty="0">
                <a:solidFill>
                  <a:schemeClr val="tx1">
                    <a:lumMod val="50000"/>
                  </a:schemeClr>
                </a:solidFill>
              </a:rPr>
              <a:t>Prepares SAFETY Act Application Kit</a:t>
            </a:r>
          </a:p>
          <a:p>
            <a:pPr lvl="1"/>
            <a:r>
              <a:rPr lang="en-US" sz="2400" dirty="0">
                <a:solidFill>
                  <a:schemeClr val="tx1">
                    <a:lumMod val="50000"/>
                  </a:schemeClr>
                </a:solidFill>
              </a:rPr>
              <a:t>Receives and facilitates evaluation of the applications</a:t>
            </a:r>
          </a:p>
          <a:p>
            <a:pPr lvl="1"/>
            <a:r>
              <a:rPr lang="en-US" sz="2400" dirty="0">
                <a:solidFill>
                  <a:schemeClr val="tx1">
                    <a:lumMod val="50000"/>
                  </a:schemeClr>
                </a:solidFill>
              </a:rPr>
              <a:t>In charge of providing information to the public</a:t>
            </a:r>
          </a:p>
          <a:p>
            <a:r>
              <a:rPr lang="en-US" sz="2400" dirty="0">
                <a:solidFill>
                  <a:schemeClr val="bg2">
                    <a:lumMod val="10000"/>
                  </a:schemeClr>
                </a:solidFill>
              </a:rPr>
              <a:t>Reviewers from the </a:t>
            </a:r>
            <a:r>
              <a:rPr lang="en-US" sz="2400" dirty="0" err="1">
                <a:solidFill>
                  <a:schemeClr val="bg2">
                    <a:lumMod val="10000"/>
                  </a:schemeClr>
                </a:solidFill>
              </a:rPr>
              <a:t>FFRDCs</a:t>
            </a:r>
            <a:r>
              <a:rPr lang="en-US" sz="2400" dirty="0">
                <a:solidFill>
                  <a:schemeClr val="bg2">
                    <a:lumMod val="10000"/>
                  </a:schemeClr>
                </a:solidFill>
              </a:rPr>
              <a:t> (Federally funded research and development centers), non-profits, Federal Government, Federal &amp; National Labs, and Academia</a:t>
            </a:r>
          </a:p>
          <a:p>
            <a:pPr lvl="1"/>
            <a:endParaRPr lang="en-US" sz="2400" dirty="0">
              <a:solidFill>
                <a:schemeClr val="tx1">
                  <a:lumMod val="50000"/>
                </a:schemeClr>
              </a:solidFill>
            </a:endParaRPr>
          </a:p>
          <a:p>
            <a:endParaRPr lang="en-US" sz="3200" dirty="0">
              <a:solidFill>
                <a:schemeClr val="tx1">
                  <a:lumMod val="50000"/>
                </a:schemeClr>
              </a:solidFill>
            </a:endParaRPr>
          </a:p>
          <a:p>
            <a:endParaRPr lang="en-US" sz="3200" dirty="0">
              <a:solidFill>
                <a:schemeClr val="tx1">
                  <a:lumMod val="50000"/>
                </a:schemeClr>
              </a:solidFill>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172583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counts as “Technology?”</a:t>
            </a:r>
          </a:p>
        </p:txBody>
      </p:sp>
      <p:sp>
        <p:nvSpPr>
          <p:cNvPr id="3" name="Content Placeholder 2"/>
          <p:cNvSpPr>
            <a:spLocks noGrp="1"/>
          </p:cNvSpPr>
          <p:nvPr>
            <p:ph idx="1"/>
          </p:nvPr>
        </p:nvSpPr>
        <p:spPr/>
        <p:txBody>
          <a:bodyPr/>
          <a:lstStyle/>
          <a:p>
            <a:r>
              <a:rPr lang="en-US" sz="2800">
                <a:solidFill>
                  <a:schemeClr val="tx1">
                    <a:lumMod val="50000"/>
                  </a:schemeClr>
                </a:solidFill>
              </a:rPr>
              <a:t>Congress gave the Secretary wide latitude in determining what qualifies as “technologies”</a:t>
            </a:r>
          </a:p>
          <a:p>
            <a:r>
              <a:rPr lang="en-US" sz="2600">
                <a:solidFill>
                  <a:schemeClr val="tx1">
                    <a:lumMod val="50000"/>
                  </a:schemeClr>
                </a:solidFill>
              </a:rPr>
              <a:t>Products</a:t>
            </a:r>
          </a:p>
          <a:p>
            <a:r>
              <a:rPr lang="en-US" sz="2600">
                <a:solidFill>
                  <a:schemeClr val="tx1">
                    <a:lumMod val="50000"/>
                  </a:schemeClr>
                </a:solidFill>
              </a:rPr>
              <a:t>Equipment</a:t>
            </a:r>
          </a:p>
          <a:p>
            <a:r>
              <a:rPr lang="en-US" sz="2600">
                <a:solidFill>
                  <a:schemeClr val="tx1">
                    <a:lumMod val="50000"/>
                  </a:schemeClr>
                </a:solidFill>
              </a:rPr>
              <a:t>Services</a:t>
            </a:r>
          </a:p>
          <a:p>
            <a:r>
              <a:rPr lang="en-US" sz="2600">
                <a:solidFill>
                  <a:schemeClr val="tx1">
                    <a:lumMod val="50000"/>
                  </a:schemeClr>
                </a:solidFill>
              </a:rPr>
              <a:t>Devices or technology (including IT technology)</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3696337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5" y="341644"/>
            <a:ext cx="11696281" cy="1127406"/>
          </a:xfrm>
        </p:spPr>
        <p:txBody>
          <a:bodyPr>
            <a:normAutofit fontScale="90000"/>
          </a:bodyPr>
          <a:lstStyle/>
          <a:p>
            <a:r>
              <a:rPr lang="en-US" dirty="0"/>
              <a:t>What makes a </a:t>
            </a:r>
            <a:r>
              <a:rPr lang="en-US" dirty="0" smtClean="0"/>
              <a:t>technology an </a:t>
            </a:r>
            <a:r>
              <a:rPr lang="en-US" dirty="0"/>
              <a:t>Anti-Terrorism Technology?</a:t>
            </a:r>
          </a:p>
        </p:txBody>
      </p:sp>
      <p:sp>
        <p:nvSpPr>
          <p:cNvPr id="3" name="Content Placeholder 2"/>
          <p:cNvSpPr>
            <a:spLocks noGrp="1"/>
          </p:cNvSpPr>
          <p:nvPr>
            <p:ph idx="1"/>
          </p:nvPr>
        </p:nvSpPr>
        <p:spPr>
          <a:xfrm>
            <a:off x="703385" y="1825625"/>
            <a:ext cx="10962751" cy="4351338"/>
          </a:xfrm>
        </p:spPr>
        <p:txBody>
          <a:bodyPr/>
          <a:lstStyle/>
          <a:p>
            <a:r>
              <a:rPr lang="en-US" sz="2800">
                <a:solidFill>
                  <a:schemeClr val="tx1">
                    <a:lumMod val="50000"/>
                  </a:schemeClr>
                </a:solidFill>
              </a:rPr>
              <a:t>Congress gave the Secretary wide latitude in making this determination</a:t>
            </a:r>
          </a:p>
          <a:p>
            <a:r>
              <a:rPr lang="en-US" sz="2600">
                <a:solidFill>
                  <a:schemeClr val="tx1">
                    <a:lumMod val="50000"/>
                  </a:schemeClr>
                </a:solidFill>
              </a:rPr>
              <a:t>Designed, developed, modified, or procured for the purpose of preventing, detecting, identifying, or deterring acts of terrorism or limiting the harm from such attacks</a:t>
            </a:r>
          </a:p>
          <a:p>
            <a:r>
              <a:rPr lang="en-US" sz="2600">
                <a:solidFill>
                  <a:schemeClr val="tx1">
                    <a:lumMod val="50000"/>
                  </a:schemeClr>
                </a:solidFill>
              </a:rPr>
              <a:t>Does not have to have counterterrorism as its sole purpose, but must have a material anti-terrorism use</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432094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1402"/>
            <a:ext cx="10761785" cy="1092566"/>
          </a:xfrm>
        </p:spPr>
        <p:txBody>
          <a:bodyPr>
            <a:noAutofit/>
          </a:bodyPr>
          <a:lstStyle/>
          <a:p>
            <a:r>
              <a:rPr lang="en-US" dirty="0"/>
              <a:t>Isn’t a “Terrorist Attack” limited in scope?</a:t>
            </a:r>
          </a:p>
        </p:txBody>
      </p:sp>
      <p:sp>
        <p:nvSpPr>
          <p:cNvPr id="3" name="Content Placeholder 2"/>
          <p:cNvSpPr>
            <a:spLocks noGrp="1"/>
          </p:cNvSpPr>
          <p:nvPr>
            <p:ph idx="1"/>
          </p:nvPr>
        </p:nvSpPr>
        <p:spPr>
          <a:xfrm>
            <a:off x="838200" y="1494029"/>
            <a:ext cx="10515600" cy="4351338"/>
          </a:xfrm>
        </p:spPr>
        <p:txBody>
          <a:bodyPr/>
          <a:lstStyle/>
          <a:p>
            <a:r>
              <a:rPr lang="en-US" sz="2800" dirty="0">
                <a:solidFill>
                  <a:schemeClr val="tx1">
                    <a:lumMod val="50000"/>
                  </a:schemeClr>
                </a:solidFill>
              </a:rPr>
              <a:t>18 USC 2331(5)</a:t>
            </a:r>
          </a:p>
          <a:p>
            <a:pPr lvl="1"/>
            <a:r>
              <a:rPr lang="en-US" sz="2400" dirty="0">
                <a:solidFill>
                  <a:schemeClr val="tx1">
                    <a:lumMod val="50000"/>
                  </a:schemeClr>
                </a:solidFill>
              </a:rPr>
              <a:t>(A) involve acts dangerous to human life that are a violation of the criminal laws of the United States or of any State;</a:t>
            </a:r>
          </a:p>
          <a:p>
            <a:pPr lvl="1"/>
            <a:r>
              <a:rPr lang="en-US" sz="2400" dirty="0">
                <a:solidFill>
                  <a:schemeClr val="tx1">
                    <a:lumMod val="50000"/>
                  </a:schemeClr>
                </a:solidFill>
              </a:rPr>
              <a:t>(B) appear to be intended—</a:t>
            </a:r>
          </a:p>
          <a:p>
            <a:pPr lvl="2"/>
            <a:r>
              <a:rPr lang="en-US" sz="2000" dirty="0">
                <a:solidFill>
                  <a:schemeClr val="tx1">
                    <a:lumMod val="50000"/>
                  </a:schemeClr>
                </a:solidFill>
              </a:rPr>
              <a:t>(i) to intimidate or coerce a civilian population;</a:t>
            </a:r>
          </a:p>
          <a:p>
            <a:pPr lvl="2"/>
            <a:r>
              <a:rPr lang="en-US" sz="2000" dirty="0">
                <a:solidFill>
                  <a:schemeClr val="tx1">
                    <a:lumMod val="50000"/>
                  </a:schemeClr>
                </a:solidFill>
              </a:rPr>
              <a:t>(ii) to influence the policy of a government by intimidation or coercion; or</a:t>
            </a:r>
          </a:p>
          <a:p>
            <a:pPr lvl="2"/>
            <a:r>
              <a:rPr lang="en-US" sz="2000" dirty="0">
                <a:solidFill>
                  <a:schemeClr val="tx1">
                    <a:lumMod val="50000"/>
                  </a:schemeClr>
                </a:solidFill>
              </a:rPr>
              <a:t>(iii) to affect the conduct of a government by mass destruction, assassination, or kidnapping . . . . </a:t>
            </a:r>
          </a:p>
          <a:p>
            <a:endParaRPr lang="en-US" sz="28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086554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2" y="220962"/>
            <a:ext cx="11353800" cy="1143000"/>
          </a:xfrm>
        </p:spPr>
        <p:txBody>
          <a:bodyPr>
            <a:normAutofit/>
          </a:bodyPr>
          <a:lstStyle/>
          <a:p>
            <a:r>
              <a:rPr lang="en-US" dirty="0"/>
              <a:t>What is a Terrorist Attack under the SAFETY Act?</a:t>
            </a:r>
          </a:p>
        </p:txBody>
      </p:sp>
      <p:sp>
        <p:nvSpPr>
          <p:cNvPr id="3" name="Content Placeholder 2"/>
          <p:cNvSpPr>
            <a:spLocks noGrp="1"/>
          </p:cNvSpPr>
          <p:nvPr>
            <p:ph idx="1"/>
          </p:nvPr>
        </p:nvSpPr>
        <p:spPr>
          <a:xfrm>
            <a:off x="838200" y="1483981"/>
            <a:ext cx="10515600" cy="4351338"/>
          </a:xfrm>
        </p:spPr>
        <p:txBody>
          <a:bodyPr/>
          <a:lstStyle/>
          <a:p>
            <a:r>
              <a:rPr lang="en-US" sz="2800" dirty="0">
                <a:solidFill>
                  <a:schemeClr val="tx1">
                    <a:lumMod val="50000"/>
                  </a:schemeClr>
                </a:solidFill>
              </a:rPr>
              <a:t>6 USC 444(2)</a:t>
            </a:r>
          </a:p>
          <a:p>
            <a:pPr lvl="1"/>
            <a:r>
              <a:rPr lang="en-US" sz="2400" dirty="0">
                <a:solidFill>
                  <a:schemeClr val="tx1">
                    <a:lumMod val="50000"/>
                  </a:schemeClr>
                </a:solidFill>
              </a:rPr>
              <a:t>(B)  Requirements.—An act meets the requirements of this subparagraph if the act—</a:t>
            </a:r>
          </a:p>
          <a:p>
            <a:pPr lvl="2"/>
            <a:r>
              <a:rPr lang="en-US" sz="2200" dirty="0">
                <a:solidFill>
                  <a:schemeClr val="tx1">
                    <a:lumMod val="50000"/>
                  </a:schemeClr>
                </a:solidFill>
              </a:rPr>
              <a:t>(i) is unlawful;</a:t>
            </a:r>
          </a:p>
          <a:p>
            <a:pPr lvl="2"/>
            <a:r>
              <a:rPr lang="en-US" sz="2200" dirty="0">
                <a:solidFill>
                  <a:schemeClr val="tx1">
                    <a:lumMod val="50000"/>
                  </a:schemeClr>
                </a:solidFill>
              </a:rPr>
              <a:t>(ii) causes harm to a person, property, or entity, in the United States, or in the case of a domestic United States air carrier or a United States-flag vessel . . . . .</a:t>
            </a:r>
          </a:p>
          <a:p>
            <a:pPr lvl="2"/>
            <a:r>
              <a:rPr lang="en-US" sz="2200" dirty="0">
                <a:solidFill>
                  <a:schemeClr val="tx1">
                    <a:lumMod val="50000"/>
                  </a:schemeClr>
                </a:solidFill>
              </a:rPr>
              <a:t> (iii) uses or attempts to use instrumentalities, weapons or other methods designed or intended to cause mass destruction, injury or other loss to citizens or institutions of the United States.</a:t>
            </a:r>
          </a:p>
          <a:p>
            <a:pPr lvl="2"/>
            <a:endParaRPr lang="en-US" sz="14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2664649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3578" y="324199"/>
            <a:ext cx="11093380" cy="989382"/>
          </a:xfrm>
        </p:spPr>
        <p:txBody>
          <a:bodyPr>
            <a:noAutofit/>
          </a:bodyPr>
          <a:lstStyle/>
          <a:p>
            <a:r>
              <a:rPr lang="en-US" dirty="0"/>
              <a:t>What are the different levels of approval?</a:t>
            </a:r>
          </a:p>
        </p:txBody>
      </p:sp>
      <p:sp>
        <p:nvSpPr>
          <p:cNvPr id="3" name="Content Placeholder 2"/>
          <p:cNvSpPr>
            <a:spLocks noGrp="1"/>
          </p:cNvSpPr>
          <p:nvPr>
            <p:ph idx="1"/>
          </p:nvPr>
        </p:nvSpPr>
        <p:spPr>
          <a:xfrm>
            <a:off x="743578" y="1390753"/>
            <a:ext cx="11173767" cy="4304082"/>
          </a:xfrm>
        </p:spPr>
        <p:txBody>
          <a:bodyPr/>
          <a:lstStyle/>
          <a:p>
            <a:r>
              <a:rPr lang="en-US" sz="2800" dirty="0" err="1">
                <a:solidFill>
                  <a:schemeClr val="tx1">
                    <a:lumMod val="50000"/>
                  </a:schemeClr>
                </a:solidFill>
              </a:rPr>
              <a:t>DT&amp;E</a:t>
            </a:r>
            <a:endParaRPr lang="en-US" sz="2800" dirty="0">
              <a:solidFill>
                <a:schemeClr val="tx1">
                  <a:lumMod val="50000"/>
                </a:schemeClr>
              </a:solidFill>
            </a:endParaRPr>
          </a:p>
          <a:p>
            <a:pPr lvl="1"/>
            <a:r>
              <a:rPr lang="en-US" sz="2400" dirty="0">
                <a:solidFill>
                  <a:schemeClr val="tx1">
                    <a:lumMod val="50000"/>
                  </a:schemeClr>
                </a:solidFill>
              </a:rPr>
              <a:t>Developmental Test and Evaluation</a:t>
            </a:r>
          </a:p>
          <a:p>
            <a:pPr lvl="1"/>
            <a:r>
              <a:rPr lang="en-US" sz="2400" dirty="0">
                <a:solidFill>
                  <a:schemeClr val="tx1">
                    <a:lumMod val="50000"/>
                  </a:schemeClr>
                </a:solidFill>
              </a:rPr>
              <a:t>Provides similar protection to Designated technology, but for a limited deployment</a:t>
            </a:r>
            <a:endParaRPr lang="en-US" dirty="0">
              <a:solidFill>
                <a:schemeClr val="tx1">
                  <a:lumMod val="50000"/>
                </a:schemeClr>
              </a:solidFill>
            </a:endParaRPr>
          </a:p>
          <a:p>
            <a:r>
              <a:rPr lang="en-US" sz="2800" dirty="0">
                <a:solidFill>
                  <a:schemeClr val="tx1">
                    <a:lumMod val="50000"/>
                  </a:schemeClr>
                </a:solidFill>
              </a:rPr>
              <a:t>Designation</a:t>
            </a:r>
          </a:p>
          <a:p>
            <a:pPr lvl="1"/>
            <a:r>
              <a:rPr lang="en-US" sz="2400" dirty="0">
                <a:solidFill>
                  <a:schemeClr val="tx1">
                    <a:lumMod val="50000"/>
                  </a:schemeClr>
                </a:solidFill>
              </a:rPr>
              <a:t>Medium level of approval, provides substantial benefits in litigation regarding jurisdiction, venue, and damages</a:t>
            </a:r>
          </a:p>
          <a:p>
            <a:r>
              <a:rPr lang="en-US" sz="2800" dirty="0">
                <a:solidFill>
                  <a:schemeClr val="tx1">
                    <a:lumMod val="50000"/>
                  </a:schemeClr>
                </a:solidFill>
              </a:rPr>
              <a:t>Certification</a:t>
            </a:r>
          </a:p>
          <a:p>
            <a:pPr lvl="1"/>
            <a:r>
              <a:rPr lang="en-US" sz="2400" dirty="0">
                <a:solidFill>
                  <a:schemeClr val="tx1">
                    <a:lumMod val="50000"/>
                  </a:schemeClr>
                </a:solidFill>
              </a:rPr>
              <a:t>Provides access to the Government Contractor Defense</a:t>
            </a:r>
          </a:p>
          <a:p>
            <a:pPr lvl="1"/>
            <a:endParaRPr lang="en-US" sz="2400" dirty="0">
              <a:solidFill>
                <a:schemeClr val="tx1">
                  <a:lumMod val="50000"/>
                </a:schemeClr>
              </a:solidFill>
            </a:endParaRPr>
          </a:p>
          <a:p>
            <a:pPr lvl="1"/>
            <a:endParaRPr lang="en-US" sz="2400" dirty="0">
              <a:solidFill>
                <a:schemeClr val="tx1">
                  <a:lumMod val="50000"/>
                </a:schemeClr>
              </a:solidFill>
            </a:endParaRPr>
          </a:p>
          <a:p>
            <a:pPr lvl="1"/>
            <a:endParaRPr lang="en-US" sz="2400" dirty="0">
              <a:solidFill>
                <a:schemeClr val="tx1">
                  <a:lumMod val="50000"/>
                </a:schemeClr>
              </a:solidFill>
            </a:endParaRPr>
          </a:p>
          <a:p>
            <a:endParaRPr lang="en-US" sz="2200" dirty="0">
              <a:solidFill>
                <a:schemeClr val="tx1">
                  <a:lumMod val="50000"/>
                </a:schemeClr>
              </a:solidFill>
            </a:endParaRPr>
          </a:p>
          <a:p>
            <a:pPr lvl="1"/>
            <a:endParaRPr lang="en-US" sz="2800" dirty="0"/>
          </a:p>
          <a:p>
            <a:pPr lvl="1"/>
            <a:endParaRPr lang="en-US" sz="28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92082"/>
            <a:ext cx="12208976" cy="1186014"/>
          </a:xfrm>
          <a:prstGeom prst="rect">
            <a:avLst/>
          </a:prstGeom>
        </p:spPr>
      </p:pic>
    </p:spTree>
    <p:extLst>
      <p:ext uri="{BB962C8B-B14F-4D97-AF65-F5344CB8AC3E}">
        <p14:creationId xmlns:p14="http://schemas.microsoft.com/office/powerpoint/2010/main" val="922538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18.09.12"/>
  <p:tag name="AS_TITLE" val="Aspose.Slides for .NET 4.0 Client Profile"/>
  <p:tag name="AS_VERSION" val="18.9"/>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LCR0416-PowerPoint-B-rev</Template>
  <TotalTime>0</TotalTime>
  <Words>2303</Words>
  <Application>Microsoft Office PowerPoint</Application>
  <PresentationFormat>Widescreen</PresentationFormat>
  <Paragraphs>280</Paragraphs>
  <Slides>31</Slides>
  <Notes>31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31</vt:i4>
      </vt:variant>
    </vt:vector>
  </HeadingPairs>
  <TitlesOfParts>
    <vt:vector size="37" baseType="lpstr">
      <vt:lpstr>ＭＳ Ｐゴシック</vt:lpstr>
      <vt:lpstr>Arial</vt:lpstr>
      <vt:lpstr>Calibri</vt:lpstr>
      <vt:lpstr>Calibri Light</vt:lpstr>
      <vt:lpstr>Office Theme</vt:lpstr>
      <vt:lpstr>1_Office Theme</vt:lpstr>
      <vt:lpstr>The SAFETY Act As A Tool To Manage Risk  A Question and Answer Session:   What it is, and  How to Take Advantage of it!</vt:lpstr>
      <vt:lpstr>Presenters </vt:lpstr>
      <vt:lpstr>The SAFETY Act – What is it?</vt:lpstr>
      <vt:lpstr>Who runs the SAFETY Act Program?</vt:lpstr>
      <vt:lpstr>What counts as “Technology?”</vt:lpstr>
      <vt:lpstr>What makes a technology an Anti-Terrorism Technology?</vt:lpstr>
      <vt:lpstr>Isn’t a “Terrorist Attack” limited in scope?</vt:lpstr>
      <vt:lpstr>What is a Terrorist Attack under the SAFETY Act?</vt:lpstr>
      <vt:lpstr>What are the different levels of approval?</vt:lpstr>
      <vt:lpstr>Where can a lawsuit governed by the SAFETY Act be brought? </vt:lpstr>
      <vt:lpstr>How does the SAFETY Act affect damage awards?</vt:lpstr>
      <vt:lpstr>The SAFETY Act – Effect on lawsuits</vt:lpstr>
      <vt:lpstr>The SAFETY Act – Risk Management</vt:lpstr>
      <vt:lpstr>How Much Insurance Will I Need?</vt:lpstr>
      <vt:lpstr>What additional protections do I get for a Certified Technology?</vt:lpstr>
      <vt:lpstr>What other benefits are there from SAFETY Act approval?</vt:lpstr>
      <vt:lpstr>What Standards are Applied to Evaluate My Technology?</vt:lpstr>
      <vt:lpstr>What is the Approval Process?</vt:lpstr>
      <vt:lpstr>What information needs to be collected and submitted?</vt:lpstr>
      <vt:lpstr>What information does DHS need about my Company?</vt:lpstr>
      <vt:lpstr>What additional Information is needed for Certification?</vt:lpstr>
      <vt:lpstr>How do I show it will perform as Intended?</vt:lpstr>
      <vt:lpstr>What is DT&amp;E Approval for?</vt:lpstr>
      <vt:lpstr>What additional information is needed for DT&amp;E Approval?</vt:lpstr>
      <vt:lpstr>What is the timeline for Action by DHS?</vt:lpstr>
      <vt:lpstr>What happens once my Technology is Approved?</vt:lpstr>
      <vt:lpstr>Example of Certification – Southwest Airlines</vt:lpstr>
      <vt:lpstr>Example of Certification – K-2 Solutions</vt:lpstr>
      <vt:lpstr>Example of Certification – Detroit Little Caesar Arena</vt:lpstr>
      <vt:lpstr>Example of Designation  – Universal Protection Service, LP</vt:lpstr>
      <vt:lpstr>Do I Get to Advertise my SAFETY Act Coverage?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1601-01-01T00:00:00Z</cp:lastPrinted>
  <dcterms:created xsi:type="dcterms:W3CDTF">1601-01-01T00:00:00Z</dcterms:created>
  <dcterms:modified xsi:type="dcterms:W3CDTF">2019-08-19T18:04:05Z</dcterms:modified>
</cp:coreProperties>
</file>