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765" r:id="rId1"/>
  </p:sldMasterIdLst>
  <p:notesMasterIdLst>
    <p:notesMasterId r:id="rId23"/>
  </p:notesMasterIdLst>
  <p:handoutMasterIdLst>
    <p:handoutMasterId r:id="rId24"/>
  </p:handoutMasterIdLst>
  <p:sldIdLst>
    <p:sldId id="316" r:id="rId2"/>
    <p:sldId id="257" r:id="rId3"/>
    <p:sldId id="307" r:id="rId4"/>
    <p:sldId id="309" r:id="rId5"/>
    <p:sldId id="293" r:id="rId6"/>
    <p:sldId id="310" r:id="rId7"/>
    <p:sldId id="294" r:id="rId8"/>
    <p:sldId id="295" r:id="rId9"/>
    <p:sldId id="296" r:id="rId10"/>
    <p:sldId id="311" r:id="rId11"/>
    <p:sldId id="299" r:id="rId12"/>
    <p:sldId id="300" r:id="rId13"/>
    <p:sldId id="312" r:id="rId14"/>
    <p:sldId id="301" r:id="rId15"/>
    <p:sldId id="303" r:id="rId16"/>
    <p:sldId id="304" r:id="rId17"/>
    <p:sldId id="305" r:id="rId18"/>
    <p:sldId id="302" r:id="rId19"/>
    <p:sldId id="315" r:id="rId20"/>
    <p:sldId id="313" r:id="rId21"/>
    <p:sldId id="314" r:id="rId22"/>
  </p:sldIdLst>
  <p:sldSz cx="12192000" cy="6858000"/>
  <p:notesSz cx="7010400" cy="92964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81258"/>
    <a:srgbClr val="3D54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291" autoAdjust="0"/>
  </p:normalViewPr>
  <p:slideViewPr>
    <p:cSldViewPr snapToGrid="0">
      <p:cViewPr varScale="1">
        <p:scale>
          <a:sx n="86" d="100"/>
          <a:sy n="86" d="100"/>
        </p:scale>
        <p:origin x="96" y="312"/>
      </p:cViewPr>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F2BC78-8793-468D-AE8C-BF005BA104C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400DF53-4347-480B-85B9-189EAEC4C45F}"/>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CC18ED2B-09C6-489E-B58F-8B5A2ACBD169}" type="datetimeFigureOut">
              <a:rPr lang="en-US" smtClean="0"/>
              <a:t>8/19/2019</a:t>
            </a:fld>
            <a:endParaRPr lang="en-US"/>
          </a:p>
        </p:txBody>
      </p:sp>
      <p:sp>
        <p:nvSpPr>
          <p:cNvPr id="4" name="Footer Placeholder 3">
            <a:extLst>
              <a:ext uri="{FF2B5EF4-FFF2-40B4-BE49-F238E27FC236}">
                <a16:creationId xmlns:a16="http://schemas.microsoft.com/office/drawing/2014/main" id="{5117C810-6CB5-4688-91D5-8F5EA5DF1E98}"/>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D51276C-CCA6-4A8B-BE54-199A177761F0}"/>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43AC402-4647-47CA-966C-642DE18B851D}" type="slidenum">
              <a:rPr lang="en-US" smtClean="0"/>
              <a:t>‹#›</a:t>
            </a:fld>
            <a:endParaRPr lang="en-US"/>
          </a:p>
        </p:txBody>
      </p:sp>
    </p:spTree>
    <p:extLst>
      <p:ext uri="{BB962C8B-B14F-4D97-AF65-F5344CB8AC3E}">
        <p14:creationId xmlns:p14="http://schemas.microsoft.com/office/powerpoint/2010/main" val="2270487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7D467F0-484C-4157-B375-68A63EB92EB3}" type="datetimeFigureOut">
              <a:rPr lang="en-US" smtClean="0"/>
              <a:t>8/19/2019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23FADB9-5AD1-4EBD-9E6B-120E333BDAC4}" type="slidenum">
              <a:rPr lang="en-US" smtClean="0"/>
              <a:t>‹#›</a:t>
            </a:fld>
            <a:endParaRPr lang="en-US"/>
          </a:p>
        </p:txBody>
      </p:sp>
    </p:spTree>
    <p:extLst>
      <p:ext uri="{BB962C8B-B14F-4D97-AF65-F5344CB8AC3E}">
        <p14:creationId xmlns:p14="http://schemas.microsoft.com/office/powerpoint/2010/main" val="1019078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a:t>
            </a:fld>
            <a:endParaRPr lang="en-US"/>
          </a:p>
        </p:txBody>
      </p:sp>
    </p:spTree>
    <p:extLst>
      <p:ext uri="{BB962C8B-B14F-4D97-AF65-F5344CB8AC3E}">
        <p14:creationId xmlns:p14="http://schemas.microsoft.com/office/powerpoint/2010/main" val="258775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10</a:t>
            </a:fld>
            <a:endParaRPr lang="en-US"/>
          </a:p>
        </p:txBody>
      </p:sp>
    </p:spTree>
    <p:extLst>
      <p:ext uri="{BB962C8B-B14F-4D97-AF65-F5344CB8AC3E}">
        <p14:creationId xmlns:p14="http://schemas.microsoft.com/office/powerpoint/2010/main" val="1871873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11</a:t>
            </a:fld>
            <a:endParaRPr lang="en-US"/>
          </a:p>
        </p:txBody>
      </p:sp>
    </p:spTree>
    <p:extLst>
      <p:ext uri="{BB962C8B-B14F-4D97-AF65-F5344CB8AC3E}">
        <p14:creationId xmlns:p14="http://schemas.microsoft.com/office/powerpoint/2010/main" val="3690973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12</a:t>
            </a:fld>
            <a:endParaRPr lang="en-US"/>
          </a:p>
        </p:txBody>
      </p:sp>
    </p:spTree>
    <p:extLst>
      <p:ext uri="{BB962C8B-B14F-4D97-AF65-F5344CB8AC3E}">
        <p14:creationId xmlns:p14="http://schemas.microsoft.com/office/powerpoint/2010/main" val="15542402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13</a:t>
            </a:fld>
            <a:endParaRPr lang="en-US"/>
          </a:p>
        </p:txBody>
      </p:sp>
    </p:spTree>
    <p:extLst>
      <p:ext uri="{BB962C8B-B14F-4D97-AF65-F5344CB8AC3E}">
        <p14:creationId xmlns:p14="http://schemas.microsoft.com/office/powerpoint/2010/main" val="11871627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14</a:t>
            </a:fld>
            <a:endParaRPr lang="en-US"/>
          </a:p>
        </p:txBody>
      </p:sp>
    </p:spTree>
    <p:extLst>
      <p:ext uri="{BB962C8B-B14F-4D97-AF65-F5344CB8AC3E}">
        <p14:creationId xmlns:p14="http://schemas.microsoft.com/office/powerpoint/2010/main" val="37979155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15</a:t>
            </a:fld>
            <a:endParaRPr lang="en-US"/>
          </a:p>
        </p:txBody>
      </p:sp>
    </p:spTree>
    <p:extLst>
      <p:ext uri="{BB962C8B-B14F-4D97-AF65-F5344CB8AC3E}">
        <p14:creationId xmlns:p14="http://schemas.microsoft.com/office/powerpoint/2010/main" val="19203353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16</a:t>
            </a:fld>
            <a:endParaRPr lang="en-US"/>
          </a:p>
        </p:txBody>
      </p:sp>
    </p:spTree>
    <p:extLst>
      <p:ext uri="{BB962C8B-B14F-4D97-AF65-F5344CB8AC3E}">
        <p14:creationId xmlns:p14="http://schemas.microsoft.com/office/powerpoint/2010/main" val="2099753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17</a:t>
            </a:fld>
            <a:endParaRPr lang="en-US"/>
          </a:p>
        </p:txBody>
      </p:sp>
    </p:spTree>
    <p:extLst>
      <p:ext uri="{BB962C8B-B14F-4D97-AF65-F5344CB8AC3E}">
        <p14:creationId xmlns:p14="http://schemas.microsoft.com/office/powerpoint/2010/main" val="42697976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18</a:t>
            </a:fld>
            <a:endParaRPr lang="en-US"/>
          </a:p>
        </p:txBody>
      </p:sp>
    </p:spTree>
    <p:extLst>
      <p:ext uri="{BB962C8B-B14F-4D97-AF65-F5344CB8AC3E}">
        <p14:creationId xmlns:p14="http://schemas.microsoft.com/office/powerpoint/2010/main" val="35032956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19</a:t>
            </a:fld>
            <a:endParaRPr lang="en-US"/>
          </a:p>
        </p:txBody>
      </p:sp>
    </p:spTree>
    <p:extLst>
      <p:ext uri="{BB962C8B-B14F-4D97-AF65-F5344CB8AC3E}">
        <p14:creationId xmlns:p14="http://schemas.microsoft.com/office/powerpoint/2010/main" val="535084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2</a:t>
            </a:fld>
            <a:endParaRPr lang="en-US"/>
          </a:p>
        </p:txBody>
      </p:sp>
    </p:spTree>
    <p:extLst>
      <p:ext uri="{BB962C8B-B14F-4D97-AF65-F5344CB8AC3E}">
        <p14:creationId xmlns:p14="http://schemas.microsoft.com/office/powerpoint/2010/main" val="37913294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20</a:t>
            </a:fld>
            <a:endParaRPr lang="en-US"/>
          </a:p>
        </p:txBody>
      </p:sp>
    </p:spTree>
    <p:extLst>
      <p:ext uri="{BB962C8B-B14F-4D97-AF65-F5344CB8AC3E}">
        <p14:creationId xmlns:p14="http://schemas.microsoft.com/office/powerpoint/2010/main" val="6526923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21</a:t>
            </a:fld>
            <a:endParaRPr lang="en-US"/>
          </a:p>
        </p:txBody>
      </p:sp>
    </p:spTree>
    <p:extLst>
      <p:ext uri="{BB962C8B-B14F-4D97-AF65-F5344CB8AC3E}">
        <p14:creationId xmlns:p14="http://schemas.microsoft.com/office/powerpoint/2010/main" val="3721323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3</a:t>
            </a:fld>
            <a:endParaRPr lang="en-US"/>
          </a:p>
        </p:txBody>
      </p:sp>
    </p:spTree>
    <p:extLst>
      <p:ext uri="{BB962C8B-B14F-4D97-AF65-F5344CB8AC3E}">
        <p14:creationId xmlns:p14="http://schemas.microsoft.com/office/powerpoint/2010/main" val="585135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4</a:t>
            </a:fld>
            <a:endParaRPr lang="en-US"/>
          </a:p>
        </p:txBody>
      </p:sp>
    </p:spTree>
    <p:extLst>
      <p:ext uri="{BB962C8B-B14F-4D97-AF65-F5344CB8AC3E}">
        <p14:creationId xmlns:p14="http://schemas.microsoft.com/office/powerpoint/2010/main" val="3935847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5</a:t>
            </a:fld>
            <a:endParaRPr lang="en-US"/>
          </a:p>
        </p:txBody>
      </p:sp>
    </p:spTree>
    <p:extLst>
      <p:ext uri="{BB962C8B-B14F-4D97-AF65-F5344CB8AC3E}">
        <p14:creationId xmlns:p14="http://schemas.microsoft.com/office/powerpoint/2010/main" val="2965163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6</a:t>
            </a:fld>
            <a:endParaRPr lang="en-US"/>
          </a:p>
        </p:txBody>
      </p:sp>
    </p:spTree>
    <p:extLst>
      <p:ext uri="{BB962C8B-B14F-4D97-AF65-F5344CB8AC3E}">
        <p14:creationId xmlns:p14="http://schemas.microsoft.com/office/powerpoint/2010/main" val="3025964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7</a:t>
            </a:fld>
            <a:endParaRPr lang="en-US"/>
          </a:p>
        </p:txBody>
      </p:sp>
    </p:spTree>
    <p:extLst>
      <p:ext uri="{BB962C8B-B14F-4D97-AF65-F5344CB8AC3E}">
        <p14:creationId xmlns:p14="http://schemas.microsoft.com/office/powerpoint/2010/main" val="32443360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8</a:t>
            </a:fld>
            <a:endParaRPr lang="en-US"/>
          </a:p>
        </p:txBody>
      </p:sp>
    </p:spTree>
    <p:extLst>
      <p:ext uri="{BB962C8B-B14F-4D97-AF65-F5344CB8AC3E}">
        <p14:creationId xmlns:p14="http://schemas.microsoft.com/office/powerpoint/2010/main" val="2597869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23FADB9-5AD1-4EBD-9E6B-120E333BDAC4}" type="slidenum">
              <a:rPr lang="en-US" smtClean="0"/>
              <a:t>9</a:t>
            </a:fld>
            <a:endParaRPr lang="en-US"/>
          </a:p>
        </p:txBody>
      </p:sp>
    </p:spTree>
    <p:extLst>
      <p:ext uri="{BB962C8B-B14F-4D97-AF65-F5344CB8AC3E}">
        <p14:creationId xmlns:p14="http://schemas.microsoft.com/office/powerpoint/2010/main" val="1092785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E57F4E-354B-456B-8D5C-CF7D0C535F7E}"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1796804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E57F4E-354B-456B-8D5C-CF7D0C535F7E}"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2389332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E57F4E-354B-456B-8D5C-CF7D0C535F7E}"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2296619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0" y="2185038"/>
            <a:ext cx="12192000" cy="3941445"/>
          </a:xfrm>
          <a:prstGeom prst="rect">
            <a:avLst/>
          </a:prstGeom>
          <a:noFill/>
          <a:ln w="0" cmpd="sng">
            <a:noFill/>
            <a:prstDash val="solid"/>
          </a:ln>
        </p:spPr>
        <p:txBody>
          <a:bodyPr vert="horz" lIns="0" tIns="0" rIns="0" bIns="0" anchor="t"/>
          <a:lstStyle>
            <a:lvl1pPr marL="0" marR="0" indent="0" algn="ctr">
              <a:lnSpc>
                <a:spcPts val="2000"/>
              </a:lnSpc>
              <a:spcBef>
                <a:spcPts val="1040"/>
              </a:spcBef>
              <a:spcAft>
                <a:spcPts val="2760"/>
              </a:spcAft>
              <a:defRPr/>
            </a:lvl1pPr>
          </a:lstStyle>
          <a:p>
            <a:pPr marL="0" marR="0" indent="0" algn="ctr">
              <a:lnSpc>
                <a:spcPts val="4200"/>
              </a:lnSpc>
              <a:spcAft>
                <a:spcPct val="0"/>
              </a:spcAft>
            </a:pPr>
            <a:r>
              <a:rPr lang="en-US" sz="3600" spc="0">
                <a:solidFill>
                  <a:srgbClr val="D20F34"/>
                </a:solidFill>
                <a:latin typeface="Arial" panose="02020603050405020304" pitchFamily="2"/>
              </a:rPr>
              <a:t>The SAFETY Act As A Tool To </a:t>
            </a:r>
            <a:r>
              <a:t/>
            </a:r>
            <a:br/>
            <a:r>
              <a:rPr lang="en-US" sz="3600" spc="0">
                <a:solidFill>
                  <a:srgbClr val="D20F34"/>
                </a:solidFill>
                <a:latin typeface="Arial" panose="02020603050405020304" pitchFamily="2"/>
              </a:rPr>
              <a:t>Manage Risk </a:t>
            </a:r>
          </a:p>
          <a:p>
            <a:pPr marL="0" marR="0" indent="0" algn="ctr">
              <a:lnSpc>
                <a:spcPts val="3600"/>
              </a:lnSpc>
              <a:spcBef>
                <a:spcPts val="4495"/>
              </a:spcBef>
              <a:spcAft>
                <a:spcPct val="0"/>
              </a:spcAft>
            </a:pPr>
            <a:r>
              <a:rPr lang="en-US" sz="3200" i="1" spc="0">
                <a:solidFill>
                  <a:srgbClr val="D20F34"/>
                </a:solidFill>
                <a:latin typeface="Arial" panose="02020603050405020304" pitchFamily="2"/>
              </a:rPr>
              <a:t>A Question and Answer Session: </a:t>
            </a:r>
          </a:p>
          <a:p>
            <a:pPr marL="0" marR="0" indent="0" algn="ctr">
              <a:lnSpc>
                <a:spcPts val="3400"/>
              </a:lnSpc>
              <a:spcBef>
                <a:spcPts val="1155"/>
              </a:spcBef>
              <a:spcAft>
                <a:spcPct val="0"/>
              </a:spcAft>
            </a:pPr>
            <a:r>
              <a:rPr lang="en-US" sz="3200" spc="-60">
                <a:solidFill>
                  <a:srgbClr val="D20F34"/>
                </a:solidFill>
                <a:latin typeface="Arial" panose="02020603050405020304" pitchFamily="2"/>
              </a:rPr>
              <a:t>What it is, and </a:t>
            </a:r>
          </a:p>
          <a:p>
            <a:pPr marL="0" marR="0" indent="0" algn="ctr">
              <a:lnSpc>
                <a:spcPts val="3700"/>
              </a:lnSpc>
              <a:spcBef>
                <a:spcPts val="405"/>
              </a:spcBef>
              <a:spcAft>
                <a:spcPct val="0"/>
              </a:spcAft>
            </a:pPr>
            <a:r>
              <a:rPr lang="en-US" sz="3200" spc="-15">
                <a:solidFill>
                  <a:srgbClr val="D20F34"/>
                </a:solidFill>
                <a:latin typeface="Arial" panose="02020603050405020304" pitchFamily="2"/>
              </a:rPr>
              <a:t>How to Take Advantage of it! </a:t>
            </a:r>
          </a:p>
          <a:p>
            <a:pPr marL="0" marR="0" indent="0" algn="ctr">
              <a:lnSpc>
                <a:spcPts val="2000"/>
              </a:lnSpc>
              <a:spcBef>
                <a:spcPts val="1040"/>
              </a:spcBef>
              <a:spcAft>
                <a:spcPts val="2760"/>
              </a:spcAft>
            </a:pPr>
            <a:r>
              <a:rPr lang="en-US" sz="1800" spc="-30">
                <a:solidFill>
                  <a:srgbClr val="55585C"/>
                </a:solidFill>
                <a:latin typeface="Arial" panose="02020603050405020304" pitchFamily="2"/>
              </a:rPr>
              <a:t>The Aviation Symposium Webinar Series </a:t>
            </a:r>
          </a:p>
        </p:txBody>
      </p:sp>
      <p:sp>
        <p:nvSpPr>
          <p:cNvPr id="7" name="Text Placeholder 6"/>
          <p:cNvSpPr>
            <a:spLocks noGrp="1"/>
          </p:cNvSpPr>
          <p:nvPr>
            <p:ph type="body" idx="1"/>
          </p:nvPr>
        </p:nvSpPr>
        <p:spPr>
          <a:xfrm>
            <a:off x="300567" y="6445885"/>
            <a:ext cx="11391900" cy="175260"/>
          </a:xfrm>
          <a:prstGeom prst="rect">
            <a:avLst/>
          </a:prstGeom>
          <a:noFill/>
          <a:ln w="0" cmpd="sng">
            <a:noFill/>
            <a:prstDash val="solid"/>
          </a:ln>
        </p:spPr>
        <p:txBody>
          <a:bodyPr vert="horz" lIns="0" tIns="1270" rIns="0" bIns="0" anchor="t"/>
          <a:lstStyle>
            <a:lvl1pPr marL="0" marR="0" indent="0" algn="l">
              <a:lnSpc>
                <a:spcPts val="1400"/>
              </a:lnSpc>
              <a:spcAft>
                <a:spcPct val="0"/>
              </a:spcAft>
              <a:tabLst>
                <a:tab pos="8549640" algn="r"/>
              </a:tabLst>
              <a:defRPr/>
            </a:lvl1pPr>
          </a:lstStyle>
          <a:p>
            <a:pPr marL="0" marR="0" indent="0" algn="l">
              <a:lnSpc>
                <a:spcPts val="1400"/>
              </a:lnSpc>
              <a:spcAft>
                <a:spcPct val="0"/>
              </a:spcAft>
              <a:tabLst>
                <a:tab pos="8549640" algn="r"/>
              </a:tabLst>
            </a:pPr>
            <a:r>
              <a:rPr lang="en-US" sz="1200" spc="0">
                <a:solidFill>
                  <a:srgbClr val="FFFFFF"/>
                </a:solidFill>
                <a:latin typeface="Arial" panose="02020603050405020304" pitchFamily="2"/>
              </a:rPr>
              <a:t>APRIL 2 0 1 9 W W W . L E C L A I R R Y A N . C O M </a:t>
            </a:r>
          </a:p>
        </p:txBody>
      </p:sp>
    </p:spTree>
    <p:extLst>
      <p:ext uri="{BB962C8B-B14F-4D97-AF65-F5344CB8AC3E}">
        <p14:creationId xmlns:p14="http://schemas.microsoft.com/office/powerpoint/2010/main" val="8502908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200569479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69829219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571681497"/>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4129553346"/>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48307252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5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1293563314"/>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6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309965972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E57F4E-354B-456B-8D5C-CF7D0C535F7E}"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30615009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7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1758622869"/>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8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1080243821"/>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9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398120334"/>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0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3756565018"/>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1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3779983654"/>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2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374100825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3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2782245297"/>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4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3551855719"/>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5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2799219614"/>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6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247011721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E57F4E-354B-456B-8D5C-CF7D0C535F7E}"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36631544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7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3159789325"/>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8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2827351320"/>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0_1_">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609600" y="685800"/>
            <a:ext cx="10972800" cy="1093470"/>
          </a:xfrm>
          <a:prstGeom prst="rect">
            <a:avLst/>
          </a:prstGeom>
          <a:noFill/>
          <a:ln w="0" cmpd="sng">
            <a:noFill/>
            <a:prstDash val="solid"/>
          </a:ln>
        </p:spPr>
        <p:txBody>
          <a:bodyPr vert="horz" lIns="0" tIns="7620" rIns="0" bIns="0" anchor="t"/>
          <a:lstStyle>
            <a:lvl1pPr marL="0" marR="0" indent="0" algn="ctr">
              <a:lnSpc>
                <a:spcPts val="3700"/>
              </a:lnSpc>
              <a:spcAft>
                <a:spcPts val="4855"/>
              </a:spcAft>
              <a:defRPr/>
            </a:lvl1pPr>
          </a:lstStyle>
          <a:p>
            <a:pPr marL="0" marR="0" indent="0" algn="ctr">
              <a:lnSpc>
                <a:spcPts val="3700"/>
              </a:lnSpc>
              <a:spcAft>
                <a:spcPts val="4855"/>
              </a:spcAft>
            </a:pPr>
            <a:r>
              <a:rPr lang="en-US" sz="3200" b="1" spc="-20">
                <a:solidFill>
                  <a:srgbClr val="C50C2F"/>
                </a:solidFill>
                <a:latin typeface="Arial" panose="02020603050405020304" pitchFamily="2"/>
              </a:rPr>
              <a:t>Upcoming Events </a:t>
            </a:r>
          </a:p>
        </p:txBody>
      </p:sp>
      <p:sp>
        <p:nvSpPr>
          <p:cNvPr id="3" name="Text Placeholder 2"/>
          <p:cNvSpPr>
            <a:spLocks noGrp="1"/>
          </p:cNvSpPr>
          <p:nvPr>
            <p:ph type="body" idx="1"/>
          </p:nvPr>
        </p:nvSpPr>
        <p:spPr>
          <a:xfrm>
            <a:off x="821267" y="1779270"/>
            <a:ext cx="10566400" cy="4075430"/>
          </a:xfrm>
          <a:prstGeom prst="rect">
            <a:avLst/>
          </a:prstGeom>
          <a:noFill/>
          <a:ln w="0" cmpd="sng">
            <a:noFill/>
            <a:prstDash val="solid"/>
          </a:ln>
        </p:spPr>
        <p:txBody>
          <a:bodyPr vert="horz" lIns="0" tIns="0" rIns="0" bIns="0" anchor="t">
            <a:normAutofit fontScale="75000"/>
          </a:bodyPr>
          <a:lstStyle>
            <a:lvl1pPr marL="0" marR="0" indent="0" algn="ctr">
              <a:lnSpc>
                <a:spcPts val="2700"/>
              </a:lnSpc>
              <a:spcBef>
                <a:spcPts val="1395"/>
              </a:spcBef>
              <a:spcAft>
                <a:spcPts val="540"/>
              </a:spcAft>
              <a:defRPr/>
            </a:lvl1pPr>
          </a:lstStyle>
          <a:p>
            <a:pPr marL="1737360" marR="1554480" indent="0" algn="just">
              <a:lnSpc>
                <a:spcPts val="2200"/>
              </a:lnSpc>
              <a:spcAft>
                <a:spcPct val="0"/>
              </a:spcAft>
            </a:pPr>
            <a:r>
              <a:rPr lang="en-US" sz="1800" spc="-35">
                <a:solidFill>
                  <a:srgbClr val="555A5C"/>
                </a:solidFill>
                <a:latin typeface="Arial" panose="02020603050405020304" pitchFamily="2"/>
              </a:rPr>
              <a:t>Webinar: April 24 </a:t>
            </a:r>
            <a:r>
              <a:rPr lang="en-US" sz="1900" spc="-45">
                <a:solidFill>
                  <a:srgbClr val="555A5C"/>
                </a:solidFill>
                <a:latin typeface="Arial" panose="02020603050405020304" pitchFamily="2"/>
              </a:rPr>
              <a:t>– </a:t>
            </a:r>
            <a:r>
              <a:rPr lang="en-US" sz="1800" i="1" spc="-45">
                <a:solidFill>
                  <a:srgbClr val="555A5C"/>
                </a:solidFill>
                <a:latin typeface="Arial" panose="02020603050405020304" pitchFamily="2"/>
              </a:rPr>
              <a:t>starting at 1pm EDT </a:t>
            </a:r>
            <a:r>
              <a:rPr lang="en-US" sz="1800" b="1" spc="-45">
                <a:solidFill>
                  <a:srgbClr val="555A5C"/>
                </a:solidFill>
                <a:latin typeface="Arial" panose="02020603050405020304" pitchFamily="2"/>
              </a:rPr>
              <a:t>The </a:t>
            </a:r>
            <a:r>
              <a:rPr lang="en-US" sz="1750" b="1" spc="-30">
                <a:solidFill>
                  <a:srgbClr val="555A5C"/>
                </a:solidFill>
                <a:latin typeface="Arial" panose="02020603050405020304" pitchFamily="2"/>
              </a:rPr>
              <a:t>Lessons of Ethiopian Airlines...So Far </a:t>
            </a:r>
          </a:p>
          <a:p>
            <a:pPr marL="2011680" marR="0" indent="0" algn="l">
              <a:lnSpc>
                <a:spcPts val="2100"/>
              </a:lnSpc>
              <a:spcBef>
                <a:spcPts val="2260"/>
              </a:spcBef>
              <a:spcAft>
                <a:spcPct val="0"/>
              </a:spcAft>
            </a:pPr>
            <a:r>
              <a:rPr lang="en-US" sz="1800" spc="10">
                <a:solidFill>
                  <a:srgbClr val="555A5C"/>
                </a:solidFill>
                <a:latin typeface="Arial" panose="02020603050405020304" pitchFamily="2"/>
              </a:rPr>
              <a:t>Webinar: </a:t>
            </a:r>
            <a:r>
              <a:rPr lang="en-US" sz="1800" i="1" spc="10">
                <a:solidFill>
                  <a:srgbClr val="555A5C"/>
                </a:solidFill>
                <a:latin typeface="Arial" panose="02020603050405020304" pitchFamily="2"/>
              </a:rPr>
              <a:t>May 28 </a:t>
            </a:r>
            <a:r>
              <a:rPr lang="en-US" sz="1900" spc="10">
                <a:solidFill>
                  <a:srgbClr val="555A5C"/>
                </a:solidFill>
                <a:latin typeface="Arial" panose="02020603050405020304" pitchFamily="2"/>
              </a:rPr>
              <a:t>– </a:t>
            </a:r>
            <a:r>
              <a:rPr lang="en-US" sz="1800" i="1" spc="10">
                <a:solidFill>
                  <a:srgbClr val="555A5C"/>
                </a:solidFill>
                <a:latin typeface="Arial" panose="02020603050405020304" pitchFamily="2"/>
              </a:rPr>
              <a:t>starting at 1pm EDT </a:t>
            </a:r>
          </a:p>
          <a:p>
            <a:pPr marL="0" marR="0" indent="0" algn="ctr">
              <a:lnSpc>
                <a:spcPts val="2000"/>
              </a:lnSpc>
              <a:spcBef>
                <a:spcPts val="80"/>
              </a:spcBef>
              <a:spcAft>
                <a:spcPct val="0"/>
              </a:spcAft>
            </a:pPr>
            <a:r>
              <a:rPr lang="en-US" sz="1800" b="1" spc="0">
                <a:solidFill>
                  <a:srgbClr val="555A5C"/>
                </a:solidFill>
                <a:latin typeface="Arial" panose="02020603050405020304" pitchFamily="2"/>
              </a:rPr>
              <a:t>The Business of Unmanned Aircraft </a:t>
            </a:r>
          </a:p>
          <a:p>
            <a:pPr marL="0" marR="0" indent="0" algn="ctr">
              <a:lnSpc>
                <a:spcPts val="2000"/>
              </a:lnSpc>
              <a:spcBef>
                <a:spcPts val="120"/>
              </a:spcBef>
              <a:spcAft>
                <a:spcPct val="0"/>
              </a:spcAft>
            </a:pPr>
            <a:r>
              <a:rPr lang="en-US" sz="1800" b="1" spc="-5">
                <a:solidFill>
                  <a:srgbClr val="555A5C"/>
                </a:solidFill>
                <a:latin typeface="Arial" panose="02020603050405020304" pitchFamily="2"/>
              </a:rPr>
              <a:t>How To Protect Yourself In Commercial Disputes </a:t>
            </a:r>
          </a:p>
          <a:p>
            <a:pPr marL="0" marR="0" indent="0" algn="ctr">
              <a:lnSpc>
                <a:spcPts val="2200"/>
              </a:lnSpc>
              <a:spcBef>
                <a:spcPts val="2425"/>
              </a:spcBef>
              <a:spcAft>
                <a:spcPct val="0"/>
              </a:spcAft>
            </a:pPr>
            <a:r>
              <a:rPr lang="en-US" sz="1800" spc="0">
                <a:solidFill>
                  <a:srgbClr val="555A5C"/>
                </a:solidFill>
                <a:latin typeface="Arial" panose="02020603050405020304" pitchFamily="2"/>
              </a:rPr>
              <a:t>Save the Date: </a:t>
            </a:r>
            <a:r>
              <a:rPr lang="en-US" sz="1800" b="1" spc="0">
                <a:solidFill>
                  <a:srgbClr val="555A5C"/>
                </a:solidFill>
                <a:latin typeface="Arial" panose="02020603050405020304" pitchFamily="2"/>
              </a:rPr>
              <a:t>The 14</a:t>
            </a:r>
            <a:r>
              <a:rPr lang="en-US" sz="1800" b="1" spc="0" baseline="30000">
                <a:solidFill>
                  <a:srgbClr val="555A5C"/>
                </a:solidFill>
                <a:latin typeface="Arial" panose="02020603050405020304" pitchFamily="2"/>
              </a:rPr>
              <a:t>th</a:t>
            </a:r>
            <a:r>
              <a:rPr lang="en-US" sz="1800" b="1" spc="0">
                <a:solidFill>
                  <a:srgbClr val="555A5C"/>
                </a:solidFill>
                <a:latin typeface="Arial" panose="02020603050405020304" pitchFamily="2"/>
              </a:rPr>
              <a:t> Annual Aviation Symposium </a:t>
            </a:r>
            <a:r>
              <a:rPr/>
              <a:t/>
            </a:r>
            <a:br>
              <a:rPr/>
            </a:br>
            <a:r>
              <a:rPr lang="en-US" sz="1800" i="1" spc="0">
                <a:solidFill>
                  <a:srgbClr val="555A5C"/>
                </a:solidFill>
                <a:latin typeface="Arial" panose="02020603050405020304" pitchFamily="2"/>
              </a:rPr>
              <a:t>February 4 </a:t>
            </a:r>
            <a:r>
              <a:rPr lang="en-US" sz="1900" spc="0">
                <a:solidFill>
                  <a:srgbClr val="555A5C"/>
                </a:solidFill>
                <a:latin typeface="Arial" panose="02020603050405020304" pitchFamily="2"/>
              </a:rPr>
              <a:t>– </a:t>
            </a:r>
            <a:r>
              <a:rPr lang="en-US" sz="1800" i="1" spc="0">
                <a:solidFill>
                  <a:srgbClr val="555A5C"/>
                </a:solidFill>
                <a:latin typeface="Arial" panose="02020603050405020304" pitchFamily="2"/>
              </a:rPr>
              <a:t>6, 2020 </a:t>
            </a:r>
          </a:p>
          <a:p>
            <a:pPr marL="0" marR="0" indent="0" algn="l">
              <a:lnSpc>
                <a:spcPts val="2700"/>
              </a:lnSpc>
              <a:spcBef>
                <a:spcPts val="4940"/>
              </a:spcBef>
              <a:spcAft>
                <a:spcPct val="0"/>
              </a:spcAft>
            </a:pPr>
            <a:r>
              <a:rPr lang="en-US" sz="2400" i="1" spc="-15">
                <a:solidFill>
                  <a:srgbClr val="555A5C"/>
                </a:solidFill>
                <a:latin typeface="Arial" panose="02020603050405020304" pitchFamily="2"/>
              </a:rPr>
              <a:t>For UAS, Aviation News, Analysis and Events, follow us at: </a:t>
            </a:r>
          </a:p>
          <a:p>
            <a:pPr marL="0" marR="0" indent="0" algn="ctr">
              <a:lnSpc>
                <a:spcPts val="2700"/>
              </a:lnSpc>
              <a:spcBef>
                <a:spcPts val="1395"/>
              </a:spcBef>
              <a:spcAft>
                <a:spcPts val="540"/>
              </a:spcAft>
            </a:pPr>
            <a:r>
              <a:rPr lang="en-US" sz="2400" u="sng" spc="-5">
                <a:solidFill>
                  <a:srgbClr val="0000FF"/>
                </a:solidFill>
                <a:latin typeface="Arial" panose="02020603050405020304" pitchFamily="2"/>
              </a:rPr>
              <a:t>https://www.plane-lyspoken.com</a:t>
            </a:r>
            <a:r>
              <a:rPr lang="en-US" sz="100" spc="-5">
                <a:solidFill>
                  <a:srgbClr val="C50C2F"/>
                </a:solidFill>
                <a:latin typeface="Arial" panose="02020603050405020304" pitchFamily="2"/>
              </a:rPr>
              <a:t> </a:t>
            </a:r>
          </a:p>
        </p:txBody>
      </p:sp>
      <p:sp>
        <p:nvSpPr>
          <p:cNvPr id="4" name="Text Placeholder 10">
            <a:extLst>
              <a:ext uri="{FF2B5EF4-FFF2-40B4-BE49-F238E27FC236}">
                <a16:creationId xmlns:a16="http://schemas.microsoft.com/office/drawing/2014/main" id="{67CC47CD-3ABB-4DB1-8747-3A3C2C4A1C7D}"/>
              </a:ext>
            </a:extLst>
          </p:cNvPr>
          <p:cNvSpPr>
            <a:spLocks noGrp="1"/>
          </p:cNvSpPr>
          <p:nvPr>
            <p:ph type="body" idx="11" hasCustomPrompt="1"/>
          </p:nvPr>
        </p:nvSpPr>
        <p:spPr>
          <a:xfrm>
            <a:off x="749300" y="6386195"/>
            <a:ext cx="208280" cy="138430"/>
          </a:xfrm>
          <a:prstGeom prst="rect">
            <a:avLst/>
          </a:prstGeom>
          <a:noFill/>
          <a:ln w="0" cmpd="sng">
            <a:noFill/>
            <a:prstDash val="solid"/>
          </a:ln>
        </p:spPr>
        <p:txBody>
          <a:bodyPr vert="horz" lIns="0" tIns="0" rIns="0" bIns="0" anchor="t"/>
          <a:lstStyle>
            <a:lvl1pPr marL="0" marR="0" indent="0" algn="l">
              <a:lnSpc>
                <a:spcPts val="1100"/>
              </a:lnSpc>
              <a:spcAft>
                <a:spcPct val="0"/>
              </a:spcAft>
              <a:defRPr/>
            </a:lvl1pPr>
          </a:lstStyle>
          <a:p>
            <a:pPr marL="0" marR="0" indent="0" algn="l">
              <a:lnSpc>
                <a:spcPts val="1100"/>
              </a:lnSpc>
              <a:spcAft>
                <a:spcPct val="0"/>
              </a:spcAft>
            </a:pPr>
            <a:r>
              <a:rPr lang="en-US" sz="1000" spc="0">
                <a:solidFill>
                  <a:srgbClr val="FFFFFF"/>
                </a:solidFill>
                <a:latin typeface="Arial" panose="02020603050405020304" pitchFamily="2"/>
              </a:rPr>
              <a:t>2</a:t>
            </a:r>
            <a:fld id="{F6497A8E-8CA2-4A21-8113-5EEB5E0A3DC7}" type="slidenum">
              <a:rPr lang="en-US" sz="1000" spc="0" smtClean="0">
                <a:solidFill>
                  <a:srgbClr val="FFFFFF"/>
                </a:solidFill>
                <a:latin typeface="Arial" panose="02020603050405020304" pitchFamily="2"/>
              </a:rPr>
              <a:t>‹#›</a:t>
            </a:fld>
            <a:r>
              <a:rPr lang="en-US" sz="1000" spc="0">
                <a:solidFill>
                  <a:srgbClr val="FFFFFF"/>
                </a:solidFill>
                <a:latin typeface="Arial" panose="02020603050405020304" pitchFamily="2"/>
              </a:rPr>
              <a:t> </a:t>
            </a:r>
          </a:p>
        </p:txBody>
      </p:sp>
      <p:pic>
        <p:nvPicPr>
          <p:cNvPr id="5" name="Picture 4">
            <a:extLst>
              <a:ext uri="{FF2B5EF4-FFF2-40B4-BE49-F238E27FC236}">
                <a16:creationId xmlns:a16="http://schemas.microsoft.com/office/drawing/2014/main" id="{DADFAF87-9D60-41D4-B577-8E604E88ADB9}"/>
              </a:ext>
            </a:extLst>
          </p:cNvPr>
          <p:cNvPicPr/>
          <p:nvPr userDrawn="1"/>
        </p:nvPicPr>
        <p:blipFill>
          <a:blip r:embed="rId2">
            <a:alphaModFix amt="75000"/>
          </a:blip>
          <a:stretch>
            <a:fillRect/>
          </a:stretch>
        </p:blipFill>
        <p:spPr>
          <a:xfrm>
            <a:off x="0" y="1151261"/>
            <a:ext cx="12192000" cy="45720"/>
          </a:xfrm>
          <a:prstGeom prst="rect">
            <a:avLst/>
          </a:prstGeom>
        </p:spPr>
      </p:pic>
    </p:spTree>
    <p:extLst>
      <p:ext uri="{BB962C8B-B14F-4D97-AF65-F5344CB8AC3E}">
        <p14:creationId xmlns:p14="http://schemas.microsoft.com/office/powerpoint/2010/main" val="292727954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E57F4E-354B-456B-8D5C-CF7D0C535F7E}"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4227592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E57F4E-354B-456B-8D5C-CF7D0C535F7E}" type="datetimeFigureOut">
              <a:rPr lang="en-US" smtClean="0"/>
              <a:t>8/19/2019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839537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E57F4E-354B-456B-8D5C-CF7D0C535F7E}" type="datetimeFigureOut">
              <a:rPr lang="en-US" smtClean="0"/>
              <a:t>8/19/2019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3105251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E57F4E-354B-456B-8D5C-CF7D0C535F7E}" type="datetimeFigureOut">
              <a:rPr lang="en-US" smtClean="0"/>
              <a:t>8/19/2019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639316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E57F4E-354B-456B-8D5C-CF7D0C535F7E}"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1576728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E57F4E-354B-456B-8D5C-CF7D0C535F7E}"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1504241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E57F4E-354B-456B-8D5C-CF7D0C535F7E}" type="datetimeFigureOut">
              <a:rPr lang="en-US" smtClean="0"/>
              <a:t>8/19/2019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03CF28-B896-4AAD-A039-D6B0A832E3F0}" type="slidenum">
              <a:rPr lang="en-US" smtClean="0"/>
              <a:t>‹#›</a:t>
            </a:fld>
            <a:endParaRPr lang="en-US"/>
          </a:p>
        </p:txBody>
      </p:sp>
    </p:spTree>
    <p:extLst>
      <p:ext uri="{BB962C8B-B14F-4D97-AF65-F5344CB8AC3E}">
        <p14:creationId xmlns:p14="http://schemas.microsoft.com/office/powerpoint/2010/main" val="877440866"/>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698" r:id="rId14"/>
    <p:sldLayoutId id="2147483699" r:id="rId15"/>
    <p:sldLayoutId id="2147483700" r:id="rId16"/>
    <p:sldLayoutId id="2147483701" r:id="rId17"/>
    <p:sldLayoutId id="2147483702" r:id="rId18"/>
    <p:sldLayoutId id="2147483703" r:id="rId19"/>
    <p:sldLayoutId id="2147483704" r:id="rId20"/>
    <p:sldLayoutId id="2147483705" r:id="rId21"/>
    <p:sldLayoutId id="2147483706" r:id="rId22"/>
    <p:sldLayoutId id="2147483707" r:id="rId23"/>
    <p:sldLayoutId id="2147483708" r:id="rId24"/>
    <p:sldLayoutId id="2147483709" r:id="rId25"/>
    <p:sldLayoutId id="2147483710" r:id="rId26"/>
    <p:sldLayoutId id="2147483711" r:id="rId27"/>
    <p:sldLayoutId id="2147483712" r:id="rId28"/>
    <p:sldLayoutId id="2147483713" r:id="rId29"/>
    <p:sldLayoutId id="2147483714" r:id="rId30"/>
    <p:sldLayoutId id="2147483715" r:id="rId31"/>
    <p:sldLayoutId id="2147483717" r:id="rId3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2.jpg"/><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1353672" y="1325082"/>
            <a:ext cx="9144000" cy="3714976"/>
          </a:xfrm>
          <a:prstGeom prst="rect">
            <a:avLst/>
          </a:prstGeom>
          <a:noFill/>
          <a:ln w="0" cmpd="sng">
            <a:noFill/>
            <a:prstDash val="solid"/>
          </a:ln>
        </p:spPr>
        <p:txBody>
          <a:bodyPr vert="horz" lIns="0" tIns="0" rIns="0" bIns="0" rtlCol="0" anchor="t">
            <a:normAutofit/>
          </a:bodyPr>
          <a:lstStyle/>
          <a:p>
            <a:pPr>
              <a:lnSpc>
                <a:spcPts val="4200"/>
              </a:lnSpc>
              <a:spcAft>
                <a:spcPct val="0"/>
              </a:spcAft>
            </a:pPr>
            <a:endParaRPr lang="en-US" sz="3600" dirty="0">
              <a:solidFill>
                <a:srgbClr val="D20F34"/>
              </a:solidFill>
              <a:latin typeface="Arial" panose="020B0604020202020204" pitchFamily="34" charset="0"/>
              <a:cs typeface="Arial" panose="020B0604020202020204" pitchFamily="34" charset="0"/>
            </a:endParaRPr>
          </a:p>
          <a:p>
            <a:pPr>
              <a:lnSpc>
                <a:spcPts val="4200"/>
              </a:lnSpc>
              <a:spcAft>
                <a:spcPct val="0"/>
              </a:spcAft>
              <a:buNone/>
            </a:pPr>
            <a:r>
              <a:rPr lang="en-US" sz="3200" spc="-30" dirty="0">
                <a:cs typeface="Arial" panose="020B0604020202020204" pitchFamily="34" charset="0"/>
              </a:rPr>
              <a:t>The Lessons of Ethiopian Airlines…So </a:t>
            </a:r>
            <a:r>
              <a:rPr lang="en-US" sz="3200" spc="-30" dirty="0" smtClean="0">
                <a:cs typeface="Arial" panose="020B0604020202020204" pitchFamily="34" charset="0"/>
              </a:rPr>
              <a:t>Far</a:t>
            </a:r>
            <a:r>
              <a:rPr dirty="0">
                <a:cs typeface="Arial" panose="020B0604020202020204" pitchFamily="34" charset="0"/>
              </a:rPr>
              <a:t/>
            </a:r>
            <a:br>
              <a:rPr dirty="0">
                <a:cs typeface="Arial" panose="020B0604020202020204" pitchFamily="34" charset="0"/>
              </a:rPr>
            </a:br>
            <a:endParaRPr lang="en-US" spc="-30" dirty="0">
              <a:cs typeface="Arial" panose="020B0604020202020204" pitchFamily="34" charset="0"/>
            </a:endParaRPr>
          </a:p>
          <a:p>
            <a:pPr>
              <a:lnSpc>
                <a:spcPts val="4200"/>
              </a:lnSpc>
              <a:spcAft>
                <a:spcPct val="0"/>
              </a:spcAft>
              <a:buNone/>
            </a:pPr>
            <a:r>
              <a:rPr lang="en-US" spc="-30" dirty="0">
                <a:cs typeface="Arial" panose="020B0604020202020204" pitchFamily="34" charset="0"/>
              </a:rPr>
              <a:t>The Aviation Symposium Webinar Series </a:t>
            </a:r>
          </a:p>
        </p:txBody>
      </p:sp>
      <p:graphicFrame>
        <p:nvGraphicFramePr>
          <p:cNvPr id="2" name="Table 1">
            <a:extLst>
              <a:ext uri="{FF2B5EF4-FFF2-40B4-BE49-F238E27FC236}">
                <a16:creationId xmlns:a16="http://schemas.microsoft.com/office/drawing/2014/main" id="{ADBFF4A1-07B0-46A9-989F-B1ECD43C3074}"/>
              </a:ext>
            </a:extLst>
          </p:cNvPr>
          <p:cNvGraphicFramePr>
            <a:graphicFrameLocks noGrp="1"/>
          </p:cNvGraphicFramePr>
          <p:nvPr>
            <p:extLst>
              <p:ext uri="{D42A27DB-BD31-4B8C-83A1-F6EECF244321}">
                <p14:modId xmlns:p14="http://schemas.microsoft.com/office/powerpoint/2010/main" val="1522030305"/>
              </p:ext>
            </p:extLst>
          </p:nvPr>
        </p:nvGraphicFramePr>
        <p:xfrm>
          <a:off x="1694328" y="6364941"/>
          <a:ext cx="8803344" cy="441960"/>
        </p:xfrm>
        <a:graphic>
          <a:graphicData uri="http://schemas.openxmlformats.org/drawingml/2006/table">
            <a:tbl>
              <a:tblPr firstRow="1" bandRow="1">
                <a:tableStyleId>{5C22544A-7EE6-4342-B048-85BDC9FD1C3A}</a:tableStyleId>
              </a:tblPr>
              <a:tblGrid>
                <a:gridCol w="4401672">
                  <a:extLst>
                    <a:ext uri="{9D8B030D-6E8A-4147-A177-3AD203B41FA5}">
                      <a16:colId xmlns:a16="http://schemas.microsoft.com/office/drawing/2014/main" val="24090429"/>
                    </a:ext>
                  </a:extLst>
                </a:gridCol>
                <a:gridCol w="4401672">
                  <a:extLst>
                    <a:ext uri="{9D8B030D-6E8A-4147-A177-3AD203B41FA5}">
                      <a16:colId xmlns:a16="http://schemas.microsoft.com/office/drawing/2014/main" val="2492155905"/>
                    </a:ext>
                  </a:extLst>
                </a:gridCol>
              </a:tblGrid>
              <a:tr h="234320">
                <a:tc>
                  <a:txBody>
                    <a:bodyPr/>
                    <a:lstStyle/>
                    <a:p>
                      <a:r>
                        <a:rPr lang="en-US" sz="1100" b="0" spc="200" normalizeH="0" baseline="0" dirty="0">
                          <a:solidFill>
                            <a:srgbClr val="FFFFFF"/>
                          </a:solidFill>
                          <a:latin typeface="Arial" panose="02020603050405020304" pitchFamily="2"/>
                        </a:rPr>
                        <a:t>APRIL  2019 </a:t>
                      </a:r>
                      <a:endParaRPr lang="en-US" sz="1100" b="0" spc="200" normalizeH="0" baseline="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r" defTabSz="914400" eaLnBrk="1" fontAlgn="auto" latinLnBrk="0" hangingPunct="1">
                        <a:lnSpc>
                          <a:spcPct val="100000"/>
                        </a:lnSpc>
                        <a:spcBef>
                          <a:spcPct val="0"/>
                        </a:spcBef>
                        <a:spcAft>
                          <a:spcPct val="0"/>
                        </a:spcAft>
                        <a:buClrTx/>
                        <a:buSzTx/>
                        <a:buFontTx/>
                        <a:buNone/>
                        <a:defRPr/>
                      </a:pPr>
                      <a:r>
                        <a:rPr lang="en-US" sz="1100" b="0" spc="200" baseline="0" dirty="0">
                          <a:solidFill>
                            <a:srgbClr val="FFFFFF"/>
                          </a:solidFill>
                          <a:latin typeface="Arial" panose="02020603050405020304" pitchFamily="2"/>
                        </a:rPr>
                        <a:t>WWW.LECLAIRRYAN.COM </a:t>
                      </a:r>
                    </a:p>
                    <a:p>
                      <a:endParaRPr lang="en-US" sz="1200" b="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46607453"/>
                  </a:ext>
                </a:extLst>
              </a:tr>
            </a:tbl>
          </a:graphicData>
        </a:graphic>
      </p:graphicFrame>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9466F51-7840-4BEB-AA27-BA17A7B5CD2A}"/>
              </a:ext>
            </a:extLst>
          </p:cNvPr>
          <p:cNvSpPr>
            <a:spLocks noGrp="1"/>
          </p:cNvSpPr>
          <p:nvPr>
            <p:ph type="body" idx="10"/>
          </p:nvPr>
        </p:nvSpPr>
        <p:spPr>
          <a:xfrm>
            <a:off x="1063690" y="494522"/>
            <a:ext cx="9147110" cy="1240788"/>
          </a:xfrm>
        </p:spPr>
        <p:txBody>
          <a:bodyPr>
            <a:normAutofit/>
          </a:bodyPr>
          <a:lstStyle/>
          <a:p>
            <a:pPr algn="l">
              <a:buNone/>
            </a:pPr>
            <a:r>
              <a:rPr lang="en-US" sz="4400" dirty="0">
                <a:cs typeface="Arial" panose="020B0604020202020204" pitchFamily="34" charset="0"/>
              </a:rPr>
              <a:t>Who </a:t>
            </a:r>
            <a:r>
              <a:rPr lang="en-US" sz="4400" dirty="0" smtClean="0">
                <a:cs typeface="Arial" panose="020B0604020202020204" pitchFamily="34" charset="0"/>
              </a:rPr>
              <a:t>Investigates</a:t>
            </a:r>
            <a:endParaRPr lang="en-US" sz="4400" dirty="0">
              <a:cs typeface="Arial" panose="020B0604020202020204" pitchFamily="34" charset="0"/>
            </a:endParaRPr>
          </a:p>
        </p:txBody>
      </p:sp>
      <p:sp>
        <p:nvSpPr>
          <p:cNvPr id="5" name="Text Placeholder 10">
            <a:extLst>
              <a:ext uri="{FF2B5EF4-FFF2-40B4-BE49-F238E27FC236}">
                <a16:creationId xmlns:a16="http://schemas.microsoft.com/office/drawing/2014/main" id="{75ACF9D0-6AB6-40A3-82CB-44E23A6A5B2E}"/>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10</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1063690" y="1735310"/>
            <a:ext cx="9834465" cy="2523768"/>
          </a:xfrm>
          <a:prstGeom prst="rect">
            <a:avLst/>
          </a:prstGeom>
          <a:noFill/>
        </p:spPr>
        <p:txBody>
          <a:bodyPr wrap="square" rtlCol="0">
            <a:spAutoFit/>
          </a:bodyPr>
          <a:lstStyle/>
          <a:p>
            <a:pPr indent="-342900">
              <a:spcAft>
                <a:spcPct val="0"/>
              </a:spcAft>
              <a:buFont typeface="Arial" panose="020B0604020202020204" pitchFamily="34" charset="0"/>
              <a:buChar char="•"/>
            </a:pPr>
            <a:r>
              <a:rPr lang="en-US" sz="2800" dirty="0" smtClean="0"/>
              <a:t>Indonesian National Transportation Safety Committee</a:t>
            </a:r>
          </a:p>
          <a:p>
            <a:pPr marL="342900" indent="-342900">
              <a:spcAft>
                <a:spcPct val="0"/>
              </a:spcAft>
              <a:buFont typeface="Arial" panose="020B0604020202020204" pitchFamily="34" charset="0"/>
              <a:buChar char="•"/>
            </a:pPr>
            <a:r>
              <a:rPr lang="en-US" sz="2800" dirty="0" smtClean="0"/>
              <a:t>Ethiopian Accident Investigation Bureau</a:t>
            </a:r>
          </a:p>
          <a:p>
            <a:pPr lvl="2" indent="-342900">
              <a:buSzPct val="75000"/>
              <a:buFont typeface="Arial" panose="020B0604020202020204" pitchFamily="34" charset="0"/>
              <a:buChar char="•"/>
            </a:pPr>
            <a:r>
              <a:rPr lang="en-US" sz="2800" dirty="0" smtClean="0"/>
              <a:t>Part of Ethiopian Civil Aviation Authority</a:t>
            </a:r>
          </a:p>
          <a:p>
            <a:pPr lvl="2" indent="-342900">
              <a:buSzPct val="75000"/>
              <a:buFont typeface="Arial" panose="020B0604020202020204" pitchFamily="34" charset="0"/>
              <a:buChar char="•"/>
            </a:pPr>
            <a:r>
              <a:rPr lang="en-US" sz="2800" dirty="0" smtClean="0"/>
              <a:t>3 investigators</a:t>
            </a:r>
          </a:p>
          <a:p>
            <a:pPr lvl="2" indent="-342900">
              <a:buSzPct val="75000"/>
              <a:buFont typeface="Arial" panose="020B0604020202020204" pitchFamily="34" charset="0"/>
              <a:buChar char="•"/>
            </a:pPr>
            <a:r>
              <a:rPr lang="en-US" sz="2800" dirty="0" smtClean="0"/>
              <a:t>$89,000 budget</a:t>
            </a:r>
            <a:endParaRPr lang="en-US" sz="2800" dirty="0" smtClean="0">
              <a:cs typeface="Arial" panose="020B0604020202020204" pitchFamily="34" charset="0"/>
            </a:endParaRPr>
          </a:p>
          <a:p>
            <a:endParaRPr lang="en-US" dirty="0"/>
          </a:p>
        </p:txBody>
      </p:sp>
    </p:spTree>
    <p:extLst>
      <p:ext uri="{BB962C8B-B14F-4D97-AF65-F5344CB8AC3E}">
        <p14:creationId xmlns:p14="http://schemas.microsoft.com/office/powerpoint/2010/main" val="3858985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F5DA3E-44DC-4465-BCC4-BCB2B63DB365}"/>
              </a:ext>
            </a:extLst>
          </p:cNvPr>
          <p:cNvSpPr>
            <a:spLocks noGrp="1"/>
          </p:cNvSpPr>
          <p:nvPr>
            <p:ph type="body" idx="10"/>
          </p:nvPr>
        </p:nvSpPr>
        <p:spPr>
          <a:xfrm>
            <a:off x="802531" y="461673"/>
            <a:ext cx="11402009" cy="1093470"/>
          </a:xfrm>
        </p:spPr>
        <p:txBody>
          <a:bodyPr>
            <a:noAutofit/>
          </a:bodyPr>
          <a:lstStyle/>
          <a:p>
            <a:pPr algn="l">
              <a:spcAft>
                <a:spcPts val="1800"/>
              </a:spcAft>
              <a:buNone/>
            </a:pPr>
            <a:r>
              <a:rPr lang="en-US" sz="3200" dirty="0">
                <a:cs typeface="Arial" panose="020B0604020202020204" pitchFamily="34" charset="0"/>
              </a:rPr>
              <a:t>Roles of Accredited Representatives and Technical Advisors</a:t>
            </a:r>
          </a:p>
          <a:p>
            <a:endParaRPr lang="en-US" sz="4400" dirty="0">
              <a:latin typeface="Arial" panose="020B0604020202020204" pitchFamily="34" charset="0"/>
              <a:cs typeface="Arial" panose="020B0604020202020204" pitchFamily="34" charset="0"/>
            </a:endParaRPr>
          </a:p>
        </p:txBody>
      </p:sp>
      <p:sp>
        <p:nvSpPr>
          <p:cNvPr id="5" name="Text Placeholder 10">
            <a:extLst>
              <a:ext uri="{FF2B5EF4-FFF2-40B4-BE49-F238E27FC236}">
                <a16:creationId xmlns:a16="http://schemas.microsoft.com/office/drawing/2014/main" id="{4C967190-38A2-47CE-A439-1D138FAEFA7B}"/>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11</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802531" y="1548878"/>
            <a:ext cx="10235583" cy="3493264"/>
          </a:xfrm>
          <a:prstGeom prst="rect">
            <a:avLst/>
          </a:prstGeom>
          <a:noFill/>
        </p:spPr>
        <p:txBody>
          <a:bodyPr wrap="square" rtlCol="0">
            <a:spAutoFit/>
          </a:bodyPr>
          <a:lstStyle/>
          <a:p>
            <a:pPr marL="342900" indent="-342900">
              <a:spcAft>
                <a:spcPts val="600"/>
              </a:spcAft>
              <a:buFontTx/>
              <a:buChar char="-"/>
            </a:pPr>
            <a:r>
              <a:rPr lang="en-US" sz="2400" dirty="0"/>
              <a:t>Annex 13 authorizes </a:t>
            </a:r>
            <a:r>
              <a:rPr lang="en-US" sz="2400" dirty="0" smtClean="0"/>
              <a:t>Accredited </a:t>
            </a:r>
            <a:r>
              <a:rPr lang="en-US" sz="2400" dirty="0"/>
              <a:t>Representatives and Technical Advisors to:</a:t>
            </a:r>
          </a:p>
          <a:p>
            <a:pPr marL="914400" indent="-342900" fontAlgn="base">
              <a:spcAft>
                <a:spcPts val="600"/>
              </a:spcAft>
              <a:buFontTx/>
              <a:buChar char="-"/>
            </a:pPr>
            <a:r>
              <a:rPr lang="en-US" sz="2400" dirty="0"/>
              <a:t>visit the scene of the accident;</a:t>
            </a:r>
          </a:p>
          <a:p>
            <a:pPr marL="914400" indent="-342900" fontAlgn="base">
              <a:spcAft>
                <a:spcPts val="600"/>
              </a:spcAft>
              <a:buFontTx/>
              <a:buChar char="-"/>
            </a:pPr>
            <a:r>
              <a:rPr lang="en-US" sz="2400" dirty="0"/>
              <a:t>examine the wreckage;</a:t>
            </a:r>
          </a:p>
          <a:p>
            <a:pPr marL="914400" indent="-342900" fontAlgn="base">
              <a:spcAft>
                <a:spcPts val="600"/>
              </a:spcAft>
              <a:buFontTx/>
              <a:buChar char="-"/>
            </a:pPr>
            <a:r>
              <a:rPr lang="en-US" sz="2400" dirty="0"/>
              <a:t>obtain witness information and suggest areas of questioning;</a:t>
            </a:r>
          </a:p>
          <a:p>
            <a:pPr marL="914400" indent="-342900" fontAlgn="base">
              <a:spcAft>
                <a:spcPts val="600"/>
              </a:spcAft>
              <a:buFontTx/>
              <a:buChar char="-"/>
            </a:pPr>
            <a:r>
              <a:rPr lang="en-US" sz="2400" dirty="0"/>
              <a:t>have full access to all relevant evidence as soon as possible;</a:t>
            </a:r>
          </a:p>
          <a:p>
            <a:pPr marL="914400" indent="-342900" fontAlgn="base">
              <a:spcAft>
                <a:spcPts val="600"/>
              </a:spcAft>
              <a:buFontTx/>
              <a:buChar char="-"/>
            </a:pPr>
            <a:r>
              <a:rPr lang="en-US" sz="2400" dirty="0"/>
              <a:t>receive copies of all pertinent documents;</a:t>
            </a:r>
          </a:p>
          <a:p>
            <a:pPr marL="914400" indent="-342900" fontAlgn="base">
              <a:spcAft>
                <a:spcPts val="600"/>
              </a:spcAft>
              <a:buFontTx/>
              <a:buChar char="-"/>
            </a:pPr>
            <a:r>
              <a:rPr lang="en-US" sz="2400" dirty="0"/>
              <a:t>participate in read-outs of recorded media;</a:t>
            </a:r>
          </a:p>
          <a:p>
            <a:endParaRPr lang="en-US" dirty="0"/>
          </a:p>
        </p:txBody>
      </p:sp>
    </p:spTree>
    <p:extLst>
      <p:ext uri="{BB962C8B-B14F-4D97-AF65-F5344CB8AC3E}">
        <p14:creationId xmlns:p14="http://schemas.microsoft.com/office/powerpoint/2010/main" val="2545621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E1B7E2-2A31-4C36-B5F9-64B7A1646003}"/>
              </a:ext>
            </a:extLst>
          </p:cNvPr>
          <p:cNvSpPr>
            <a:spLocks noGrp="1"/>
          </p:cNvSpPr>
          <p:nvPr>
            <p:ph type="body" idx="10"/>
          </p:nvPr>
        </p:nvSpPr>
        <p:spPr>
          <a:xfrm>
            <a:off x="783771" y="518036"/>
            <a:ext cx="11196735" cy="1217457"/>
          </a:xfrm>
        </p:spPr>
        <p:txBody>
          <a:bodyPr/>
          <a:lstStyle/>
          <a:p>
            <a:pPr algn="l">
              <a:spcAft>
                <a:spcPts val="1200"/>
              </a:spcAft>
              <a:buNone/>
            </a:pPr>
            <a:r>
              <a:rPr lang="en-US" dirty="0">
                <a:cs typeface="Arial" panose="020B0604020202020204" pitchFamily="34" charset="0"/>
              </a:rPr>
              <a:t>Roles of Accredited Representatives and Technical Advisors (continued)</a:t>
            </a:r>
          </a:p>
          <a:p>
            <a:pPr algn="l">
              <a:lnSpc>
                <a:spcPct val="100000"/>
              </a:lnSpc>
              <a:spcAft>
                <a:spcPts val="1200"/>
              </a:spcAft>
            </a:pPr>
            <a:endParaRPr lang="en-US" dirty="0"/>
          </a:p>
        </p:txBody>
      </p:sp>
      <p:sp>
        <p:nvSpPr>
          <p:cNvPr id="5" name="Text Placeholder 10">
            <a:extLst>
              <a:ext uri="{FF2B5EF4-FFF2-40B4-BE49-F238E27FC236}">
                <a16:creationId xmlns:a16="http://schemas.microsoft.com/office/drawing/2014/main" id="{FA2F8EFA-066C-4EAB-9310-9223B2E2A19D}"/>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12</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130630" y="1642188"/>
            <a:ext cx="11131420" cy="2816156"/>
          </a:xfrm>
          <a:prstGeom prst="rect">
            <a:avLst/>
          </a:prstGeom>
          <a:noFill/>
        </p:spPr>
        <p:txBody>
          <a:bodyPr wrap="square" rtlCol="0">
            <a:spAutoFit/>
          </a:bodyPr>
          <a:lstStyle/>
          <a:p>
            <a:pPr marL="857250" indent="-285750">
              <a:spcAft>
                <a:spcPts val="600"/>
              </a:spcAft>
              <a:buFont typeface="Arial" panose="020B0604020202020204" pitchFamily="34" charset="0"/>
              <a:buChar char="•"/>
            </a:pPr>
            <a:r>
              <a:rPr lang="en-US" sz="2400" dirty="0">
                <a:cs typeface="Arial" panose="020B0604020202020204" pitchFamily="34" charset="0"/>
              </a:rPr>
              <a:t>participate in off-scene investigative activities such as component examinations, technical briefings, tests, and simulations;</a:t>
            </a:r>
          </a:p>
          <a:p>
            <a:pPr marL="857250" indent="-285750">
              <a:spcAft>
                <a:spcPts val="600"/>
              </a:spcAft>
              <a:buFont typeface="Arial" panose="020B0604020202020204" pitchFamily="34" charset="0"/>
              <a:buChar char="•"/>
            </a:pPr>
            <a:r>
              <a:rPr lang="en-US" sz="2400" dirty="0">
                <a:cs typeface="Arial" panose="020B0604020202020204" pitchFamily="34" charset="0"/>
              </a:rPr>
              <a:t>participate in investigation progress meetings, including deliberations related to analysis, findings, causes, contributing factors and safety recommendations;</a:t>
            </a:r>
          </a:p>
          <a:p>
            <a:pPr marL="857250" indent="-285750">
              <a:spcAft>
                <a:spcPts val="600"/>
              </a:spcAft>
              <a:buFont typeface="Arial" panose="020B0604020202020204" pitchFamily="34" charset="0"/>
              <a:buChar char="•"/>
            </a:pPr>
            <a:r>
              <a:rPr lang="en-US" sz="2400" dirty="0">
                <a:cs typeface="Arial" panose="020B0604020202020204" pitchFamily="34" charset="0"/>
              </a:rPr>
              <a:t>make comments on draft versions of factual reports, preliminary reports, and final accident/incident reports.</a:t>
            </a:r>
            <a:endParaRPr lang="en-US" sz="2400" dirty="0"/>
          </a:p>
          <a:p>
            <a:endParaRPr lang="en-US" dirty="0"/>
          </a:p>
        </p:txBody>
      </p:sp>
    </p:spTree>
    <p:extLst>
      <p:ext uri="{BB962C8B-B14F-4D97-AF65-F5344CB8AC3E}">
        <p14:creationId xmlns:p14="http://schemas.microsoft.com/office/powerpoint/2010/main" val="11392775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xmlns:p15="http://schemas.microsoft.com/office/powerpoint/2012/main">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E1B7E2-2A31-4C36-B5F9-64B7A1646003}"/>
              </a:ext>
            </a:extLst>
          </p:cNvPr>
          <p:cNvSpPr>
            <a:spLocks noGrp="1"/>
          </p:cNvSpPr>
          <p:nvPr>
            <p:ph type="body" idx="10"/>
          </p:nvPr>
        </p:nvSpPr>
        <p:spPr>
          <a:xfrm>
            <a:off x="737119" y="469166"/>
            <a:ext cx="10916817" cy="1324946"/>
          </a:xfrm>
        </p:spPr>
        <p:txBody>
          <a:bodyPr/>
          <a:lstStyle/>
          <a:p>
            <a:pPr algn="l">
              <a:spcAft>
                <a:spcPts val="1200"/>
              </a:spcAft>
              <a:buNone/>
            </a:pPr>
            <a:r>
              <a:rPr lang="en-US" sz="4400" dirty="0">
                <a:cs typeface="Arial" panose="020B0604020202020204" pitchFamily="34" charset="0"/>
              </a:rPr>
              <a:t>“What Happened? . . .  What Did He Say?”</a:t>
            </a:r>
          </a:p>
          <a:p>
            <a:pPr algn="l">
              <a:spcAft>
                <a:spcPts val="1200"/>
              </a:spcAft>
            </a:pPr>
            <a:endParaRPr lang="en-US" sz="3200" dirty="0">
              <a:solidFill>
                <a:srgbClr val="C00000"/>
              </a:solidFill>
              <a:latin typeface="Arial" panose="020B0604020202020204" pitchFamily="34" charset="0"/>
              <a:cs typeface="Arial" panose="020B0604020202020204" pitchFamily="34" charset="0"/>
            </a:endParaRPr>
          </a:p>
          <a:p>
            <a:pPr marL="914400" indent="-342900" algn="l">
              <a:lnSpc>
                <a:spcPct val="100000"/>
              </a:lnSpc>
              <a:spcAft>
                <a:spcPts val="600"/>
              </a:spcAft>
              <a:buFontTx/>
              <a:buChar char="-"/>
            </a:pPr>
            <a:endParaRPr lang="en-US" sz="2400" dirty="0">
              <a:latin typeface="Arial" panose="020B0604020202020204" pitchFamily="34" charset="0"/>
              <a:cs typeface="Arial" panose="020B0604020202020204" pitchFamily="34" charset="0"/>
            </a:endParaRPr>
          </a:p>
        </p:txBody>
      </p:sp>
      <p:sp>
        <p:nvSpPr>
          <p:cNvPr id="5" name="Text Placeholder 10">
            <a:extLst>
              <a:ext uri="{FF2B5EF4-FFF2-40B4-BE49-F238E27FC236}">
                <a16:creationId xmlns:a16="http://schemas.microsoft.com/office/drawing/2014/main" id="{FA2F8EFA-066C-4EAB-9310-9223B2E2A19D}"/>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13</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485192" y="2007140"/>
            <a:ext cx="8024326" cy="1154162"/>
          </a:xfrm>
          <a:prstGeom prst="rect">
            <a:avLst/>
          </a:prstGeom>
          <a:noFill/>
        </p:spPr>
        <p:txBody>
          <a:bodyPr wrap="square" rtlCol="0">
            <a:spAutoFit/>
          </a:bodyPr>
          <a:lstStyle/>
          <a:p>
            <a:pPr marL="914400" indent="-342900">
              <a:spcAft>
                <a:spcPts val="600"/>
              </a:spcAft>
              <a:buFont typeface="Arial" panose="020B0604020202020204" pitchFamily="34" charset="0"/>
              <a:buChar char="•"/>
            </a:pPr>
            <a:r>
              <a:rPr lang="en-US" sz="3200" dirty="0"/>
              <a:t>Cockpit Voice Recorder</a:t>
            </a:r>
          </a:p>
          <a:p>
            <a:pPr marL="914400" indent="-342900">
              <a:spcAft>
                <a:spcPts val="600"/>
              </a:spcAft>
              <a:buFont typeface="Arial" panose="020B0604020202020204" pitchFamily="34" charset="0"/>
              <a:buChar char="•"/>
            </a:pPr>
            <a:r>
              <a:rPr lang="en-US" sz="3200" dirty="0">
                <a:cs typeface="Arial" panose="020B0604020202020204" pitchFamily="34" charset="0"/>
              </a:rPr>
              <a:t>Flight Data Recorder</a:t>
            </a:r>
            <a:endParaRPr lang="en-US" sz="3200" dirty="0"/>
          </a:p>
        </p:txBody>
      </p:sp>
    </p:spTree>
    <p:extLst>
      <p:ext uri="{BB962C8B-B14F-4D97-AF65-F5344CB8AC3E}">
        <p14:creationId xmlns:p14="http://schemas.microsoft.com/office/powerpoint/2010/main" val="744915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F7C063E-13D9-44C9-9EB3-FD77C4C145BE}"/>
              </a:ext>
            </a:extLst>
          </p:cNvPr>
          <p:cNvSpPr>
            <a:spLocks noGrp="1"/>
          </p:cNvSpPr>
          <p:nvPr>
            <p:ph type="body" idx="10"/>
          </p:nvPr>
        </p:nvSpPr>
        <p:spPr>
          <a:xfrm>
            <a:off x="746450" y="395119"/>
            <a:ext cx="9464350" cy="1093470"/>
          </a:xfrm>
        </p:spPr>
        <p:txBody>
          <a:bodyPr>
            <a:normAutofit/>
          </a:bodyPr>
          <a:lstStyle/>
          <a:p>
            <a:pPr algn="l">
              <a:buNone/>
            </a:pPr>
            <a:r>
              <a:rPr lang="en-US" sz="4400" dirty="0">
                <a:cs typeface="Arial" panose="020B0604020202020204" pitchFamily="34" charset="0"/>
              </a:rPr>
              <a:t>Supervision of Technical </a:t>
            </a:r>
            <a:r>
              <a:rPr lang="en-US" sz="4400" dirty="0" smtClean="0">
                <a:cs typeface="Arial" panose="020B0604020202020204" pitchFamily="34" charset="0"/>
              </a:rPr>
              <a:t>Advisors</a:t>
            </a:r>
            <a:endParaRPr lang="en-US" sz="4400" dirty="0"/>
          </a:p>
        </p:txBody>
      </p:sp>
      <p:sp>
        <p:nvSpPr>
          <p:cNvPr id="5" name="Text Placeholder 10">
            <a:extLst>
              <a:ext uri="{FF2B5EF4-FFF2-40B4-BE49-F238E27FC236}">
                <a16:creationId xmlns:a16="http://schemas.microsoft.com/office/drawing/2014/main" id="{1EB7FC67-013E-4CFA-8624-AF138DAAE71A}"/>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14</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671805" y="1570037"/>
            <a:ext cx="10067730" cy="3508653"/>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400" dirty="0">
                <a:cs typeface="Arial" panose="020B0604020202020204" pitchFamily="34" charset="0"/>
              </a:rPr>
              <a:t>Technical Advisors w</a:t>
            </a:r>
            <a:r>
              <a:rPr lang="en-US" sz="2400" dirty="0"/>
              <a:t>ork at the direction and under the supervision of the NTSB Accredited Representative. </a:t>
            </a:r>
          </a:p>
          <a:p>
            <a:pPr marL="457200" indent="-457200" fontAlgn="base">
              <a:spcAft>
                <a:spcPts val="1200"/>
              </a:spcAft>
              <a:buFont typeface="Arial" panose="020B0604020202020204" pitchFamily="34" charset="0"/>
              <a:buChar char="•"/>
            </a:pPr>
            <a:r>
              <a:rPr lang="en-US" sz="2400" dirty="0">
                <a:cs typeface="Arial" panose="020B0604020202020204" pitchFamily="34" charset="0"/>
              </a:rPr>
              <a:t>Technical Advisors are subject to NTSB regulatory prohibitions regarding the dissemination of investigative information (49 </a:t>
            </a:r>
            <a:r>
              <a:rPr lang="en-US" sz="2400" dirty="0" err="1">
                <a:cs typeface="Arial" panose="020B0604020202020204" pitchFamily="34" charset="0"/>
              </a:rPr>
              <a:t>C.F.R</a:t>
            </a:r>
            <a:r>
              <a:rPr lang="en-US" sz="2400" dirty="0">
                <a:cs typeface="Arial" panose="020B0604020202020204" pitchFamily="34" charset="0"/>
              </a:rPr>
              <a:t>. § 831.13) while working under the supervision of the NTSB accredited representative.</a:t>
            </a:r>
          </a:p>
          <a:p>
            <a:pPr marL="914400" indent="-452438" fontAlgn="base">
              <a:spcAft>
                <a:spcPct val="0"/>
              </a:spcAft>
              <a:buFont typeface="Arial" panose="020B0604020202020204" pitchFamily="34" charset="0"/>
              <a:buChar char="•"/>
            </a:pPr>
            <a:r>
              <a:rPr lang="en-US" sz="2400" dirty="0">
                <a:cs typeface="Arial" panose="020B0604020202020204" pitchFamily="34" charset="0"/>
              </a:rPr>
              <a:t>Confidentiality </a:t>
            </a:r>
          </a:p>
          <a:p>
            <a:pPr marL="914400" indent="-452438" fontAlgn="base">
              <a:spcAft>
                <a:spcPts val="1200"/>
              </a:spcAft>
              <a:buFont typeface="Arial" panose="020B0604020202020204" pitchFamily="34" charset="0"/>
              <a:buChar char="•"/>
            </a:pPr>
            <a:r>
              <a:rPr lang="en-US" sz="2400" dirty="0">
                <a:cs typeface="Arial" panose="020B0604020202020204" pitchFamily="34" charset="0"/>
              </a:rPr>
              <a:t>Media rules</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461783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AF36799-EB87-42CA-B06C-C06157E58AD3}"/>
              </a:ext>
            </a:extLst>
          </p:cNvPr>
          <p:cNvSpPr>
            <a:spLocks noGrp="1"/>
          </p:cNvSpPr>
          <p:nvPr>
            <p:ph type="body" idx="10"/>
          </p:nvPr>
        </p:nvSpPr>
        <p:spPr>
          <a:xfrm>
            <a:off x="606489" y="462798"/>
            <a:ext cx="11215396" cy="1093470"/>
          </a:xfrm>
        </p:spPr>
        <p:txBody>
          <a:bodyPr>
            <a:normAutofit/>
          </a:bodyPr>
          <a:lstStyle/>
          <a:p>
            <a:pPr algn="l">
              <a:spcAft>
                <a:spcPts val="1200"/>
              </a:spcAft>
              <a:buNone/>
            </a:pPr>
            <a:r>
              <a:rPr lang="en-US" sz="3200" dirty="0">
                <a:cs typeface="Arial" panose="020B0604020202020204" pitchFamily="34" charset="0"/>
              </a:rPr>
              <a:t>Final Accident Report by the State of Conducting the </a:t>
            </a:r>
            <a:r>
              <a:rPr lang="en-US" sz="3200" dirty="0" smtClean="0">
                <a:cs typeface="Arial" panose="020B0604020202020204" pitchFamily="34" charset="0"/>
              </a:rPr>
              <a:t>Investigation</a:t>
            </a:r>
            <a:endParaRPr lang="en-US" sz="3200" dirty="0">
              <a:cs typeface="Arial" panose="020B0604020202020204" pitchFamily="34" charset="0"/>
            </a:endParaRPr>
          </a:p>
        </p:txBody>
      </p:sp>
      <p:sp>
        <p:nvSpPr>
          <p:cNvPr id="5" name="Text Placeholder 10">
            <a:extLst>
              <a:ext uri="{FF2B5EF4-FFF2-40B4-BE49-F238E27FC236}">
                <a16:creationId xmlns:a16="http://schemas.microsoft.com/office/drawing/2014/main" id="{C569F47B-CB6E-4EA5-BE9A-E5DF3D039C51}"/>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15</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457201" y="1556268"/>
            <a:ext cx="11364684" cy="3862596"/>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dirty="0"/>
              <a:t>Under Annex 13, the State conducting the investigation must send the draft version of the final report (including proposed safety recommendations) to:</a:t>
            </a:r>
          </a:p>
          <a:p>
            <a:pPr marL="914400" indent="-342900" fontAlgn="base">
              <a:spcAft>
                <a:spcPts val="600"/>
              </a:spcAft>
              <a:buFont typeface="Arial" panose="020B0604020202020204" pitchFamily="34" charset="0"/>
              <a:buChar char="•"/>
            </a:pPr>
            <a:r>
              <a:rPr lang="en-US" sz="2400" dirty="0"/>
              <a:t>the State that instituted the investigation;</a:t>
            </a:r>
          </a:p>
          <a:p>
            <a:pPr marL="914400" indent="-342900" fontAlgn="base">
              <a:spcAft>
                <a:spcPts val="600"/>
              </a:spcAft>
              <a:buFont typeface="Arial" panose="020B0604020202020204" pitchFamily="34" charset="0"/>
              <a:buChar char="•"/>
            </a:pPr>
            <a:r>
              <a:rPr lang="en-US" sz="2400" dirty="0"/>
              <a:t>the State of Registry;</a:t>
            </a:r>
          </a:p>
          <a:p>
            <a:pPr marL="914400" indent="-342900" fontAlgn="base">
              <a:spcAft>
                <a:spcPts val="600"/>
              </a:spcAft>
              <a:buFont typeface="Arial" panose="020B0604020202020204" pitchFamily="34" charset="0"/>
              <a:buChar char="•"/>
            </a:pPr>
            <a:r>
              <a:rPr lang="en-US" sz="2400" dirty="0"/>
              <a:t>the State of the Operator;</a:t>
            </a:r>
          </a:p>
          <a:p>
            <a:pPr marL="914400" indent="-342900" fontAlgn="base">
              <a:spcAft>
                <a:spcPts val="600"/>
              </a:spcAft>
              <a:buFont typeface="Arial" panose="020B0604020202020204" pitchFamily="34" charset="0"/>
              <a:buChar char="•"/>
            </a:pPr>
            <a:r>
              <a:rPr lang="en-US" sz="2400" dirty="0"/>
              <a:t>the State of Design;</a:t>
            </a:r>
          </a:p>
          <a:p>
            <a:pPr marL="914400" indent="-342900" fontAlgn="base">
              <a:spcAft>
                <a:spcPts val="600"/>
              </a:spcAft>
              <a:buFont typeface="Arial" panose="020B0604020202020204" pitchFamily="34" charset="0"/>
              <a:buChar char="•"/>
            </a:pPr>
            <a:r>
              <a:rPr lang="en-US" sz="2400" dirty="0"/>
              <a:t>the State of Manufacture; </a:t>
            </a:r>
          </a:p>
          <a:p>
            <a:pPr marL="914400" indent="-342900">
              <a:spcAft>
                <a:spcPts val="600"/>
              </a:spcAft>
              <a:buFont typeface="Arial" panose="020B0604020202020204" pitchFamily="34" charset="0"/>
              <a:buChar char="•"/>
            </a:pPr>
            <a:r>
              <a:rPr lang="en-US" sz="2400" dirty="0">
                <a:cs typeface="Arial" panose="020B0604020202020204" pitchFamily="34" charset="0"/>
              </a:rPr>
              <a:t>any other State that participated in the investigation.</a:t>
            </a:r>
            <a:endParaRPr lang="en-US" sz="2400" dirty="0">
              <a:solidFill>
                <a:srgbClr val="C00000"/>
              </a:solidFill>
              <a:cs typeface="Arial" panose="020B0604020202020204" pitchFamily="34" charset="0"/>
            </a:endParaRPr>
          </a:p>
          <a:p>
            <a:endParaRPr lang="en-US" dirty="0"/>
          </a:p>
        </p:txBody>
      </p:sp>
    </p:spTree>
    <p:extLst>
      <p:ext uri="{BB962C8B-B14F-4D97-AF65-F5344CB8AC3E}">
        <p14:creationId xmlns:p14="http://schemas.microsoft.com/office/powerpoint/2010/main" val="3741546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2370B35-EE5E-4182-A3A0-644F34DFAB18}"/>
              </a:ext>
            </a:extLst>
          </p:cNvPr>
          <p:cNvSpPr>
            <a:spLocks noGrp="1"/>
          </p:cNvSpPr>
          <p:nvPr>
            <p:ph type="body" idx="10"/>
          </p:nvPr>
        </p:nvSpPr>
        <p:spPr>
          <a:xfrm>
            <a:off x="559837" y="182881"/>
            <a:ext cx="10916816" cy="1757149"/>
          </a:xfrm>
        </p:spPr>
        <p:txBody>
          <a:bodyPr>
            <a:normAutofit/>
          </a:bodyPr>
          <a:lstStyle/>
          <a:p>
            <a:pPr algn="l">
              <a:buNone/>
            </a:pPr>
            <a:r>
              <a:rPr lang="en-US" sz="3200" dirty="0">
                <a:cs typeface="Arial" panose="020B0604020202020204" pitchFamily="34" charset="0"/>
              </a:rPr>
              <a:t>Final Accident Report by the State of Conducting the Investigation (continued)</a:t>
            </a:r>
          </a:p>
          <a:p>
            <a:pPr marL="342900" indent="-342900" algn="l"/>
            <a:endParaRPr lang="en-US" sz="2400" dirty="0">
              <a:latin typeface="Arial" panose="020B0604020202020204" pitchFamily="34" charset="0"/>
              <a:cs typeface="Arial" panose="020B0604020202020204" pitchFamily="34" charset="0"/>
            </a:endParaRPr>
          </a:p>
        </p:txBody>
      </p:sp>
      <p:sp>
        <p:nvSpPr>
          <p:cNvPr id="5" name="Text Placeholder 10">
            <a:extLst>
              <a:ext uri="{FF2B5EF4-FFF2-40B4-BE49-F238E27FC236}">
                <a16:creationId xmlns:a16="http://schemas.microsoft.com/office/drawing/2014/main" id="{7C19BABE-F119-4E38-BA03-C7E3A7FC318F}"/>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16</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559837" y="1545073"/>
            <a:ext cx="10599575" cy="3785652"/>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US" sz="2400" dirty="0">
                <a:cs typeface="Arial" panose="020B0604020202020204" pitchFamily="34" charset="0"/>
              </a:rPr>
              <a:t>States receiving the draft report may submit comments with 60 days to the State conducting the investigation.</a:t>
            </a:r>
          </a:p>
          <a:p>
            <a:pPr marL="342900" indent="-342900">
              <a:spcAft>
                <a:spcPts val="1200"/>
              </a:spcAft>
              <a:buFont typeface="Arial" panose="020B0604020202020204" pitchFamily="34" charset="0"/>
              <a:buChar char="•"/>
            </a:pPr>
            <a:r>
              <a:rPr lang="en-US" sz="2400" dirty="0">
                <a:cs typeface="Arial" panose="020B0604020202020204" pitchFamily="34" charset="0"/>
              </a:rPr>
              <a:t>States receiving the draft report can submit the draft report to their Technical Advisors for their input.</a:t>
            </a:r>
          </a:p>
          <a:p>
            <a:pPr marL="342900" indent="-342900">
              <a:spcAft>
                <a:spcPts val="1200"/>
              </a:spcAft>
              <a:buFont typeface="Arial" panose="020B0604020202020204" pitchFamily="34" charset="0"/>
              <a:buChar char="•"/>
            </a:pPr>
            <a:r>
              <a:rPr lang="en-US" sz="2400" dirty="0"/>
              <a:t>If the State conducting the investigation receives comments, it shall either amend the draft final report to include the substance of the comments received or, if desired by the State that provided comments, append the comments to the Final Report. </a:t>
            </a:r>
            <a:endParaRPr lang="en-US" sz="2400" dirty="0">
              <a:cs typeface="Arial" panose="020B0604020202020204" pitchFamily="34" charset="0"/>
            </a:endParaRPr>
          </a:p>
          <a:p>
            <a:endParaRPr lang="en-US" dirty="0"/>
          </a:p>
        </p:txBody>
      </p:sp>
    </p:spTree>
    <p:extLst>
      <p:ext uri="{BB962C8B-B14F-4D97-AF65-F5344CB8AC3E}">
        <p14:creationId xmlns:p14="http://schemas.microsoft.com/office/powerpoint/2010/main" val="15701159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xmlns:p15="http://schemas.microsoft.com/office/powerpoint/2012/main">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50D8D3C-AE47-4E70-9543-02E2C5458E03}"/>
              </a:ext>
            </a:extLst>
          </p:cNvPr>
          <p:cNvSpPr>
            <a:spLocks noGrp="1"/>
          </p:cNvSpPr>
          <p:nvPr>
            <p:ph type="body" idx="10"/>
          </p:nvPr>
        </p:nvSpPr>
        <p:spPr>
          <a:xfrm>
            <a:off x="793102" y="487838"/>
            <a:ext cx="9408367" cy="1115704"/>
          </a:xfrm>
        </p:spPr>
        <p:txBody>
          <a:bodyPr>
            <a:normAutofit/>
          </a:bodyPr>
          <a:lstStyle/>
          <a:p>
            <a:pPr algn="l">
              <a:buNone/>
            </a:pPr>
            <a:r>
              <a:rPr lang="en-US" sz="4400" dirty="0">
                <a:cs typeface="Arial" panose="020B0604020202020204" pitchFamily="34" charset="0"/>
              </a:rPr>
              <a:t>Release of the Final Accident Report</a:t>
            </a:r>
          </a:p>
          <a:p>
            <a:pPr algn="l">
              <a:lnSpc>
                <a:spcPct val="100000"/>
              </a:lnSpc>
            </a:pPr>
            <a:endParaRPr lang="en-US" sz="2400" dirty="0">
              <a:solidFill>
                <a:srgbClr val="C00000"/>
              </a:solidFill>
              <a:latin typeface="Arial" panose="020B0604020202020204" pitchFamily="34" charset="0"/>
              <a:cs typeface="Arial" panose="020B0604020202020204" pitchFamily="34" charset="0"/>
            </a:endParaRPr>
          </a:p>
          <a:p>
            <a:endParaRPr lang="en-US" sz="2400" dirty="0">
              <a:solidFill>
                <a:srgbClr val="C00000"/>
              </a:solidFill>
              <a:latin typeface="Arial" panose="020B0604020202020204" pitchFamily="34" charset="0"/>
              <a:cs typeface="Arial" panose="020B0604020202020204" pitchFamily="34" charset="0"/>
            </a:endParaRPr>
          </a:p>
          <a:p>
            <a:endParaRPr lang="en-US" sz="2400" dirty="0">
              <a:solidFill>
                <a:srgbClr val="C00000"/>
              </a:solidFill>
              <a:latin typeface="Arial" panose="020B0604020202020204" pitchFamily="34" charset="0"/>
              <a:cs typeface="Arial" panose="020B0604020202020204" pitchFamily="34" charset="0"/>
            </a:endParaRPr>
          </a:p>
          <a:p>
            <a:endParaRPr lang="en-US" dirty="0"/>
          </a:p>
        </p:txBody>
      </p:sp>
      <p:sp>
        <p:nvSpPr>
          <p:cNvPr id="5" name="Text Placeholder 10">
            <a:extLst>
              <a:ext uri="{FF2B5EF4-FFF2-40B4-BE49-F238E27FC236}">
                <a16:creationId xmlns:a16="http://schemas.microsoft.com/office/drawing/2014/main" id="{93D8CA6F-2530-42E2-B4B8-64C678E415EA}"/>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17</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671805" y="1603542"/>
            <a:ext cx="10954138" cy="3262432"/>
          </a:xfrm>
          <a:prstGeom prst="rect">
            <a:avLst/>
          </a:prstGeom>
          <a:noFill/>
        </p:spPr>
        <p:txBody>
          <a:bodyPr wrap="square" rtlCol="0">
            <a:spAutoFit/>
          </a:bodyPr>
          <a:lstStyle/>
          <a:p>
            <a:pPr marL="342900" indent="-342900" fontAlgn="base">
              <a:spcAft>
                <a:spcPts val="1200"/>
              </a:spcAft>
              <a:buFont typeface="Arial" panose="020B0604020202020204" pitchFamily="34" charset="0"/>
              <a:buChar char="•"/>
            </a:pPr>
            <a:r>
              <a:rPr lang="en-US" sz="2800" dirty="0">
                <a:cs typeface="Arial" panose="020B0604020202020204" pitchFamily="34" charset="0"/>
              </a:rPr>
              <a:t>The State conducting the investigation of an accident or incident shall make the Final Report publicly available as soon as possible and, if possible, within twelve months.</a:t>
            </a:r>
          </a:p>
          <a:p>
            <a:pPr marL="342900" indent="-342900" fontAlgn="base">
              <a:spcAft>
                <a:spcPts val="1200"/>
              </a:spcAft>
              <a:buFont typeface="Arial" panose="020B0604020202020204" pitchFamily="34" charset="0"/>
              <a:buChar char="•"/>
            </a:pPr>
            <a:r>
              <a:rPr lang="en-US" sz="2800" dirty="0">
                <a:cs typeface="Arial" panose="020B0604020202020204" pitchFamily="34" charset="0"/>
              </a:rPr>
              <a:t>Any State that participated in the investigation may issue its own accident report and may include its own separate safety recommendations.</a:t>
            </a:r>
          </a:p>
          <a:p>
            <a:endParaRPr lang="en-US" dirty="0"/>
          </a:p>
        </p:txBody>
      </p:sp>
    </p:spTree>
    <p:extLst>
      <p:ext uri="{BB962C8B-B14F-4D97-AF65-F5344CB8AC3E}">
        <p14:creationId xmlns:p14="http://schemas.microsoft.com/office/powerpoint/2010/main" val="2106776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6B5D4E2-23DA-407F-9550-D56A953932C5}"/>
              </a:ext>
            </a:extLst>
          </p:cNvPr>
          <p:cNvSpPr>
            <a:spLocks noGrp="1"/>
          </p:cNvSpPr>
          <p:nvPr>
            <p:ph type="body" idx="10"/>
          </p:nvPr>
        </p:nvSpPr>
        <p:spPr>
          <a:xfrm>
            <a:off x="858416" y="436538"/>
            <a:ext cx="10851502" cy="932880"/>
          </a:xfrm>
        </p:spPr>
        <p:txBody>
          <a:bodyPr>
            <a:noAutofit/>
          </a:bodyPr>
          <a:lstStyle/>
          <a:p>
            <a:pPr algn="l">
              <a:buNone/>
            </a:pPr>
            <a:r>
              <a:rPr lang="en-US" sz="4400" dirty="0" smtClean="0"/>
              <a:t>Disclosure of Records of a Foreign Investigation</a:t>
            </a:r>
            <a:endParaRPr lang="en-US" sz="4400" dirty="0">
              <a:latin typeface="Arial" panose="020B0604020202020204" pitchFamily="34" charset="0"/>
              <a:cs typeface="Arial" panose="020B0604020202020204" pitchFamily="34" charset="0"/>
            </a:endParaRPr>
          </a:p>
        </p:txBody>
      </p:sp>
      <p:sp>
        <p:nvSpPr>
          <p:cNvPr id="5" name="Text Placeholder 10">
            <a:extLst>
              <a:ext uri="{FF2B5EF4-FFF2-40B4-BE49-F238E27FC236}">
                <a16:creationId xmlns:a16="http://schemas.microsoft.com/office/drawing/2014/main" id="{E530990D-86C3-4F00-BC26-E7890EE1D334}"/>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18</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858416" y="1651518"/>
            <a:ext cx="10851502" cy="3554819"/>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dirty="0"/>
              <a:t>49 </a:t>
            </a:r>
            <a:r>
              <a:rPr lang="en-US" sz="2400" dirty="0" err="1"/>
              <a:t>U.S.C</a:t>
            </a:r>
            <a:r>
              <a:rPr lang="en-US" sz="2400" dirty="0"/>
              <a:t>. </a:t>
            </a:r>
            <a:r>
              <a:rPr lang="en-US" sz="2400" dirty="0">
                <a:cs typeface="Arial" panose="020B0604020202020204" pitchFamily="34" charset="0"/>
              </a:rPr>
              <a:t>§ 1114(f)(1) – “</a:t>
            </a:r>
            <a:r>
              <a:rPr lang="en-US" sz="2400" dirty="0"/>
              <a:t>Neither the [NTSB], nor any agency receiving information from the [NTSB], shall disclose records or information relating to its participation in foreign aircraft accident investigations; except that</a:t>
            </a:r>
            <a:r>
              <a:rPr lang="en-US" sz="2400" b="1" dirty="0"/>
              <a:t>–</a:t>
            </a:r>
            <a:endParaRPr lang="en-US" sz="2400" dirty="0"/>
          </a:p>
          <a:p>
            <a:pPr marL="1200150" indent="-285750">
              <a:spcAft>
                <a:spcPts val="600"/>
              </a:spcAft>
              <a:buFont typeface="Arial" panose="020B0604020202020204" pitchFamily="34" charset="0"/>
              <a:buChar char="•"/>
            </a:pPr>
            <a:r>
              <a:rPr lang="en-US" sz="2400" dirty="0">
                <a:cs typeface="Arial" panose="020B0604020202020204" pitchFamily="34" charset="0"/>
              </a:rPr>
              <a:t>(A)</a:t>
            </a:r>
            <a:r>
              <a:rPr lang="en-US" sz="2400" dirty="0"/>
              <a:t> the [NTSB] shall release records pertaining to such an investigation when the country conducting the investigation issues its final report or 2 years following the date of the accident, whichever occurs first; and</a:t>
            </a:r>
          </a:p>
          <a:p>
            <a:pPr marL="1200150" indent="-285750">
              <a:spcAft>
                <a:spcPts val="600"/>
              </a:spcAft>
              <a:buFont typeface="Arial" panose="020B0604020202020204" pitchFamily="34" charset="0"/>
              <a:buChar char="•"/>
            </a:pPr>
            <a:r>
              <a:rPr lang="en-US" sz="2400" dirty="0"/>
              <a:t>(B) the [NTSB] may disclose records and information when authorized to do so by the country conducting the investigation.”</a:t>
            </a:r>
          </a:p>
          <a:p>
            <a:endParaRPr lang="en-US" dirty="0"/>
          </a:p>
        </p:txBody>
      </p:sp>
    </p:spTree>
    <p:extLst>
      <p:ext uri="{BB962C8B-B14F-4D97-AF65-F5344CB8AC3E}">
        <p14:creationId xmlns:p14="http://schemas.microsoft.com/office/powerpoint/2010/main" val="859069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81550F6-4E02-4B2B-876F-51B47D8A5C55}"/>
              </a:ext>
            </a:extLst>
          </p:cNvPr>
          <p:cNvSpPr>
            <a:spLocks noGrp="1"/>
          </p:cNvSpPr>
          <p:nvPr>
            <p:ph type="body" idx="10"/>
          </p:nvPr>
        </p:nvSpPr>
        <p:spPr>
          <a:xfrm>
            <a:off x="853440" y="242950"/>
            <a:ext cx="9253220" cy="1093470"/>
          </a:xfrm>
        </p:spPr>
        <p:txBody>
          <a:bodyPr anchor="ctr">
            <a:normAutofit/>
          </a:bodyPr>
          <a:lstStyle/>
          <a:p>
            <a:pPr algn="l">
              <a:buNone/>
            </a:pPr>
            <a:r>
              <a:rPr lang="en-US" sz="4400" dirty="0"/>
              <a:t>Open Issues</a:t>
            </a:r>
          </a:p>
        </p:txBody>
      </p:sp>
      <p:sp>
        <p:nvSpPr>
          <p:cNvPr id="3" name="Text Placeholder 2">
            <a:extLst>
              <a:ext uri="{FF2B5EF4-FFF2-40B4-BE49-F238E27FC236}">
                <a16:creationId xmlns:a16="http://schemas.microsoft.com/office/drawing/2014/main" id="{6E0BC621-11A7-4F11-9F74-E9015AE59BD5}"/>
              </a:ext>
            </a:extLst>
          </p:cNvPr>
          <p:cNvSpPr>
            <a:spLocks noGrp="1"/>
          </p:cNvSpPr>
          <p:nvPr>
            <p:ph type="body" idx="1"/>
          </p:nvPr>
        </p:nvSpPr>
        <p:spPr>
          <a:xfrm>
            <a:off x="749300" y="1483567"/>
            <a:ext cx="11259198" cy="4653709"/>
          </a:xfrm>
        </p:spPr>
        <p:txBody>
          <a:bodyPr>
            <a:normAutofit/>
          </a:bodyPr>
          <a:lstStyle/>
          <a:p>
            <a:pPr marL="342900" indent="-342900" algn="l">
              <a:spcBef>
                <a:spcPct val="0"/>
              </a:spcBef>
              <a:spcAft>
                <a:spcPct val="0"/>
              </a:spcAft>
            </a:pPr>
            <a:r>
              <a:rPr lang="en-US" sz="2200" dirty="0">
                <a:cs typeface="Arial" panose="020B0604020202020204" pitchFamily="34" charset="0"/>
              </a:rPr>
              <a:t>Training?</a:t>
            </a:r>
          </a:p>
          <a:p>
            <a:pPr marL="342900" indent="-342900" algn="l">
              <a:spcBef>
                <a:spcPct val="0"/>
              </a:spcBef>
              <a:spcAft>
                <a:spcPct val="0"/>
              </a:spcAft>
            </a:pPr>
            <a:r>
              <a:rPr lang="en-US" sz="2200" dirty="0">
                <a:cs typeface="Arial" panose="020B0604020202020204" pitchFamily="34" charset="0"/>
              </a:rPr>
              <a:t>Procedures used?</a:t>
            </a:r>
          </a:p>
          <a:p>
            <a:pPr marL="342900" indent="-342900" algn="l">
              <a:spcBef>
                <a:spcPct val="0"/>
              </a:spcBef>
              <a:spcAft>
                <a:spcPct val="0"/>
              </a:spcAft>
            </a:pPr>
            <a:r>
              <a:rPr lang="en-US" sz="2200" dirty="0">
                <a:cs typeface="Arial" panose="020B0604020202020204" pitchFamily="34" charset="0"/>
              </a:rPr>
              <a:t>Who was flying?</a:t>
            </a:r>
          </a:p>
          <a:p>
            <a:pPr marL="342900" indent="-342900" algn="l">
              <a:spcBef>
                <a:spcPct val="0"/>
              </a:spcBef>
              <a:spcAft>
                <a:spcPct val="0"/>
              </a:spcAft>
            </a:pPr>
            <a:r>
              <a:rPr lang="en-US" sz="2200" dirty="0">
                <a:cs typeface="Arial" panose="020B0604020202020204" pitchFamily="34" charset="0"/>
              </a:rPr>
              <a:t>What caused MCAS to get “bad” information?</a:t>
            </a:r>
          </a:p>
          <a:p>
            <a:pPr marL="342900" indent="-342900" algn="l">
              <a:spcBef>
                <a:spcPct val="0"/>
              </a:spcBef>
              <a:spcAft>
                <a:spcPct val="0"/>
              </a:spcAft>
            </a:pPr>
            <a:r>
              <a:rPr lang="en-US" sz="2200" dirty="0">
                <a:cs typeface="Arial" panose="020B0604020202020204" pitchFamily="34" charset="0"/>
              </a:rPr>
              <a:t>Did MCAS perform as expected?</a:t>
            </a:r>
          </a:p>
          <a:p>
            <a:pPr marL="342900" indent="-342900" algn="l">
              <a:spcBef>
                <a:spcPct val="0"/>
              </a:spcBef>
              <a:spcAft>
                <a:spcPct val="0"/>
              </a:spcAft>
            </a:pPr>
            <a:r>
              <a:rPr lang="en-US" sz="2200" dirty="0">
                <a:cs typeface="Arial" panose="020B0604020202020204" pitchFamily="34" charset="0"/>
              </a:rPr>
              <a:t>Maintenance?</a:t>
            </a:r>
          </a:p>
          <a:p>
            <a:pPr marL="342900" indent="-342900" algn="l">
              <a:spcBef>
                <a:spcPct val="0"/>
              </a:spcBef>
              <a:spcAft>
                <a:spcPct val="0"/>
              </a:spcAft>
            </a:pPr>
            <a:r>
              <a:rPr lang="en-US" sz="2200" dirty="0">
                <a:cs typeface="Arial" panose="020B0604020202020204" pitchFamily="34" charset="0"/>
              </a:rPr>
              <a:t>Why did Lion Air pilot the day before accident know what to do?</a:t>
            </a:r>
          </a:p>
          <a:p>
            <a:pPr marL="342900" indent="-342900" algn="l">
              <a:spcBef>
                <a:spcPct val="0"/>
              </a:spcBef>
              <a:spcAft>
                <a:spcPct val="0"/>
              </a:spcAft>
            </a:pPr>
            <a:r>
              <a:rPr lang="en-US" sz="2200" dirty="0">
                <a:cs typeface="Arial" panose="020B0604020202020204" pitchFamily="34" charset="0"/>
              </a:rPr>
              <a:t>Why did Ethiopian Airlines pilot turn system off and then turn it back on?</a:t>
            </a:r>
          </a:p>
          <a:p>
            <a:pPr marL="342900" indent="-342900" algn="l">
              <a:spcBef>
                <a:spcPct val="0"/>
              </a:spcBef>
              <a:spcAft>
                <a:spcPct val="0"/>
              </a:spcAft>
            </a:pPr>
            <a:r>
              <a:rPr lang="en-US" sz="2200" dirty="0">
                <a:cs typeface="Arial" panose="020B0604020202020204" pitchFamily="34" charset="0"/>
              </a:rPr>
              <a:t>Why was Ethiopian Airlines aircraft flying so fast?</a:t>
            </a:r>
          </a:p>
          <a:p>
            <a:pPr marL="342900" indent="-342900" algn="l">
              <a:spcBef>
                <a:spcPct val="0"/>
              </a:spcBef>
              <a:spcAft>
                <a:spcPct val="0"/>
              </a:spcAft>
            </a:pPr>
            <a:r>
              <a:rPr lang="en-US" sz="2200" dirty="0">
                <a:cs typeface="Arial" panose="020B0604020202020204" pitchFamily="34" charset="0"/>
              </a:rPr>
              <a:t>Et al.</a:t>
            </a:r>
          </a:p>
        </p:txBody>
      </p:sp>
      <p:sp>
        <p:nvSpPr>
          <p:cNvPr id="4" name="Text Placeholder 3">
            <a:extLst>
              <a:ext uri="{FF2B5EF4-FFF2-40B4-BE49-F238E27FC236}">
                <a16:creationId xmlns:a16="http://schemas.microsoft.com/office/drawing/2014/main" id="{EFD112A1-F9F0-4D95-9778-56E3D26D354B}"/>
              </a:ext>
            </a:extLst>
          </p:cNvPr>
          <p:cNvSpPr>
            <a:spLocks noGrp="1"/>
          </p:cNvSpPr>
          <p:nvPr>
            <p:ph type="body" idx="11"/>
          </p:nvPr>
        </p:nvSpPr>
        <p:spPr/>
        <p:txBody>
          <a:bodyPr>
            <a:normAutofit fontScale="25000" lnSpcReduction="20000"/>
          </a:bodyPr>
          <a:lstStyle/>
          <a:p>
            <a:fld id="{ABDB8F29-22C0-4DCE-90CC-409448B2F40D}" type="slidenum">
              <a:rPr lang="en-US" sz="1000">
                <a:solidFill>
                  <a:schemeClr val="bg1"/>
                </a:solidFill>
                <a:latin typeface="Arial" panose="020B0604020202020204" pitchFamily="34" charset="0"/>
                <a:cs typeface="Arial" panose="020B0604020202020204" pitchFamily="34" charset="0"/>
              </a:rPr>
              <a:t>19</a:t>
            </a:fld>
            <a:endParaRPr lang="en-US" sz="1000">
              <a:solidFill>
                <a:schemeClr val="bg1"/>
              </a:solidFill>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Tree>
    <p:extLst>
      <p:ext uri="{BB962C8B-B14F-4D97-AF65-F5344CB8AC3E}">
        <p14:creationId xmlns:p14="http://schemas.microsoft.com/office/powerpoint/2010/main" val="2564445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917510" y="681279"/>
            <a:ext cx="9144000" cy="612148"/>
          </a:xfrm>
          <a:prstGeom prst="rect">
            <a:avLst/>
          </a:prstGeom>
          <a:noFill/>
          <a:ln w="0" cmpd="sng">
            <a:noFill/>
            <a:prstDash val="solid"/>
          </a:ln>
        </p:spPr>
        <p:txBody>
          <a:bodyPr vert="horz" lIns="0" tIns="11430" rIns="0" bIns="0" rtlCol="0" anchor="t">
            <a:normAutofit fontScale="25000" lnSpcReduction="20000"/>
          </a:bodyPr>
          <a:lstStyle/>
          <a:p>
            <a:pPr algn="l">
              <a:buNone/>
            </a:pPr>
            <a:r>
              <a:rPr lang="en-US" sz="17600" spc="-35" dirty="0"/>
              <a:t>Presenters</a:t>
            </a:r>
          </a:p>
          <a:p>
            <a:endParaRPr lang="en-US" sz="3600" spc="-35" dirty="0">
              <a:solidFill>
                <a:srgbClr val="C00000"/>
              </a:solidFill>
            </a:endParaRPr>
          </a:p>
          <a:p>
            <a:endParaRPr lang="en-US" sz="2400" spc="-35" dirty="0">
              <a:solidFill>
                <a:srgbClr val="C00000"/>
              </a:solidFill>
            </a:endParaRPr>
          </a:p>
          <a:p>
            <a:endParaRPr lang="en-US" sz="2400" spc="-35" dirty="0">
              <a:solidFill>
                <a:srgbClr val="C00000"/>
              </a:solidFill>
            </a:endParaRPr>
          </a:p>
          <a:p>
            <a:endParaRPr lang="en-US" sz="2400" spc="-35" dirty="0">
              <a:solidFill>
                <a:srgbClr val="C00000"/>
              </a:solidFill>
            </a:endParaRPr>
          </a:p>
          <a:p>
            <a:endParaRPr lang="en-US" sz="2400" spc="-35" dirty="0">
              <a:solidFill>
                <a:srgbClr val="C00000"/>
              </a:solidFill>
            </a:endParaRPr>
          </a:p>
          <a:p>
            <a:endParaRPr lang="en-US" sz="2400" spc="-35" dirty="0">
              <a:solidFill>
                <a:srgbClr val="C00000"/>
              </a:solidFill>
            </a:endParaRPr>
          </a:p>
          <a:p>
            <a:endParaRPr lang="en-US" sz="2400" spc="-35" dirty="0">
              <a:solidFill>
                <a:srgbClr val="C00000"/>
              </a:solidFill>
            </a:endParaRPr>
          </a:p>
          <a:p>
            <a:r>
              <a:rPr lang="en-US" sz="3600" spc="-35" dirty="0">
                <a:solidFill>
                  <a:srgbClr val="D21034"/>
                </a:solidFill>
              </a:rPr>
              <a:t> </a:t>
            </a:r>
          </a:p>
        </p:txBody>
      </p:sp>
      <p:sp>
        <p:nvSpPr>
          <p:cNvPr id="11" name="Text Placeholder 10"/>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nSpc>
                <a:spcPts val="1100"/>
              </a:lnSpc>
            </a:pPr>
            <a:fld id="{6A8DA015-E0C6-490E-8F8E-337AD980CB4E}" type="slidenum">
              <a:rPr lang="en-US" sz="1000">
                <a:solidFill>
                  <a:srgbClr val="FFFFFF"/>
                </a:solidFill>
                <a:latin typeface="Arial" panose="02020603050405020304" pitchFamily="2"/>
              </a:rPr>
              <a:pPr>
                <a:lnSpc>
                  <a:spcPts val="1100"/>
                </a:lnSpc>
              </a:pPr>
              <a:t>2</a:t>
            </a:fld>
            <a:r>
              <a:rPr lang="en-US" sz="1000">
                <a:solidFill>
                  <a:srgbClr val="FFFFFF"/>
                </a:solidFill>
                <a:latin typeface="Arial" panose="02020603050405020304" pitchFamily="2"/>
              </a:rPr>
              <a:t> </a:t>
            </a:r>
          </a:p>
        </p:txBody>
      </p:sp>
      <p:graphicFrame>
        <p:nvGraphicFramePr>
          <p:cNvPr id="4" name="Table 3"/>
          <p:cNvGraphicFramePr>
            <a:graphicFrameLocks noGrp="1"/>
          </p:cNvGraphicFramePr>
          <p:nvPr>
            <p:extLst>
              <p:ext uri="{D42A27DB-BD31-4B8C-83A1-F6EECF244321}">
                <p14:modId xmlns:p14="http://schemas.microsoft.com/office/powerpoint/2010/main" val="3567573405"/>
              </p:ext>
            </p:extLst>
          </p:nvPr>
        </p:nvGraphicFramePr>
        <p:xfrm>
          <a:off x="10627719" y="1125418"/>
          <a:ext cx="50800" cy="4768947"/>
        </p:xfrm>
        <a:graphic>
          <a:graphicData uri="http://schemas.openxmlformats.org/drawingml/2006/table">
            <a:tbl>
              <a:tblPr/>
              <a:tblGrid>
                <a:gridCol w="25400">
                  <a:extLst>
                    <a:ext uri="{9D8B030D-6E8A-4147-A177-3AD203B41FA5}">
                      <a16:colId xmlns:a16="http://schemas.microsoft.com/office/drawing/2014/main" val="20000"/>
                    </a:ext>
                  </a:extLst>
                </a:gridCol>
                <a:gridCol w="25400">
                  <a:extLst>
                    <a:ext uri="{9D8B030D-6E8A-4147-A177-3AD203B41FA5}">
                      <a16:colId xmlns:a16="http://schemas.microsoft.com/office/drawing/2014/main" val="20001"/>
                    </a:ext>
                  </a:extLst>
                </a:gridCol>
              </a:tblGrid>
              <a:tr h="4768947">
                <a:tc>
                  <a:txBody>
                    <a:bodyPr/>
                    <a:lstStyle/>
                    <a:p>
                      <a:endParaRPr/>
                    </a:p>
                  </a:txBody>
                  <a:tcPr marL="0" marR="0" marT="0" marB="0">
                    <a:lnL w="0" cmpd="sng">
                      <a:noFill/>
                      <a:prstDash val="solid"/>
                    </a:lnL>
                    <a:lnR w="0" cmpd="sng">
                      <a:noFill/>
                      <a:prstDash val="solid"/>
                    </a:lnR>
                    <a:lnT w="0" cmpd="sng">
                      <a:noFill/>
                      <a:prstDash val="solid"/>
                    </a:lnT>
                    <a:lnB w="0" cmpd="sng">
                      <a:noFill/>
                      <a:prstDash val="solid"/>
                    </a:lnB>
                  </a:tcPr>
                </a:tc>
                <a:tc>
                  <a:txBody>
                    <a:bodyPr/>
                    <a:lstStyle/>
                    <a:p>
                      <a:pPr marL="457200" marR="0" indent="0" algn="l">
                        <a:lnSpc>
                          <a:spcPct val="100000"/>
                        </a:lnSpc>
                        <a:spcBef>
                          <a:spcPct val="0"/>
                        </a:spcBef>
                        <a:spcAft>
                          <a:spcPct val="0"/>
                        </a:spcAft>
                      </a:pPr>
                      <a:endParaRPr lang="en-US" sz="2000" spc="0">
                        <a:solidFill>
                          <a:srgbClr val="2B2C2D"/>
                        </a:solidFill>
                        <a:latin typeface="Arial" panose="02020603050405020304" pitchFamily="2"/>
                      </a:endParaRPr>
                    </a:p>
                    <a:p>
                      <a:pPr marL="457200" marR="0" indent="0" algn="l">
                        <a:lnSpc>
                          <a:spcPct val="100000"/>
                        </a:lnSpc>
                        <a:spcBef>
                          <a:spcPct val="0"/>
                        </a:spcBef>
                        <a:spcAft>
                          <a:spcPct val="0"/>
                        </a:spcAft>
                      </a:pPr>
                      <a:r>
                        <a:rPr lang="en-US" sz="2000" spc="0">
                          <a:solidFill>
                            <a:srgbClr val="2B2C2D"/>
                          </a:solidFill>
                          <a:latin typeface="Arial" panose="02020603050405020304" pitchFamily="2"/>
                        </a:rPr>
                        <a:t>          </a:t>
                      </a:r>
                    </a:p>
                    <a:p>
                      <a:pPr marL="0" marR="3477260" indent="0" algn="r">
                        <a:lnSpc>
                          <a:spcPts val="2000"/>
                        </a:lnSpc>
                        <a:spcBef>
                          <a:spcPts val="540"/>
                        </a:spcBef>
                        <a:spcAft>
                          <a:spcPts val="3405"/>
                        </a:spcAft>
                      </a:pPr>
                      <a:endParaRPr lang="en-US" sz="1800" spc="0">
                        <a:solidFill>
                          <a:srgbClr val="2B2C2D"/>
                        </a:solidFill>
                        <a:latin typeface="Arial" panose="02020603050405020304" pitchFamily="2"/>
                      </a:endParaRPr>
                    </a:p>
                  </a:txBody>
                  <a:tcPr marL="0" marR="0" marT="0" marB="0" anchor="ctr">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181423343"/>
              </p:ext>
            </p:extLst>
          </p:nvPr>
        </p:nvGraphicFramePr>
        <p:xfrm>
          <a:off x="2085977" y="3888886"/>
          <a:ext cx="6317127" cy="292100"/>
        </p:xfrm>
        <a:graphic>
          <a:graphicData uri="http://schemas.openxmlformats.org/drawingml/2006/table">
            <a:tbl>
              <a:tblPr/>
              <a:tblGrid>
                <a:gridCol w="1499440">
                  <a:extLst>
                    <a:ext uri="{9D8B030D-6E8A-4147-A177-3AD203B41FA5}">
                      <a16:colId xmlns:a16="http://schemas.microsoft.com/office/drawing/2014/main" val="20000"/>
                    </a:ext>
                  </a:extLst>
                </a:gridCol>
                <a:gridCol w="4817687">
                  <a:extLst>
                    <a:ext uri="{9D8B030D-6E8A-4147-A177-3AD203B41FA5}">
                      <a16:colId xmlns:a16="http://schemas.microsoft.com/office/drawing/2014/main" val="20001"/>
                    </a:ext>
                  </a:extLst>
                </a:gridCol>
              </a:tblGrid>
              <a:tr h="45720">
                <a:tc>
                  <a:txBody>
                    <a:bodyPr/>
                    <a:lstStyle/>
                    <a:p>
                      <a:endParaRPr/>
                    </a:p>
                  </a:txBody>
                  <a:tcPr marL="0" marR="0" marT="0" marB="0">
                    <a:lnL w="0" cmpd="sng">
                      <a:noFill/>
                      <a:prstDash val="solid"/>
                    </a:lnL>
                    <a:lnR w="0" cmpd="sng">
                      <a:noFill/>
                      <a:prstDash val="solid"/>
                    </a:lnR>
                    <a:lnT w="0" cmpd="sng">
                      <a:noFill/>
                      <a:prstDash val="solid"/>
                    </a:lnT>
                    <a:lnB w="0" cmpd="sng">
                      <a:noFill/>
                      <a:prstDash val="solid"/>
                    </a:lnB>
                  </a:tcPr>
                </a:tc>
                <a:tc>
                  <a:txBody>
                    <a:bodyPr/>
                    <a:lstStyle/>
                    <a:p>
                      <a:pPr marL="0" marR="4935220" indent="0" algn="r">
                        <a:lnSpc>
                          <a:spcPts val="2300"/>
                        </a:lnSpc>
                        <a:spcBef>
                          <a:spcPts val="3940"/>
                        </a:spcBef>
                        <a:spcAft>
                          <a:spcPct val="0"/>
                        </a:spcAft>
                      </a:pPr>
                      <a:endParaRPr lang="en-US" sz="2000" spc="0">
                        <a:solidFill>
                          <a:srgbClr val="2C2C2D"/>
                        </a:solidFill>
                        <a:latin typeface="Arial" panose="02020603050405020304" pitchFamily="2"/>
                      </a:endParaRPr>
                    </a:p>
                  </a:txBody>
                  <a:tcPr marL="0" marR="0" marT="0" marB="0" anchor="ctr">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bl>
          </a:graphicData>
        </a:graphic>
      </p:graphicFrame>
      <p:grpSp>
        <p:nvGrpSpPr>
          <p:cNvPr id="3" name="Group 2"/>
          <p:cNvGrpSpPr/>
          <p:nvPr/>
        </p:nvGrpSpPr>
        <p:grpSpPr>
          <a:xfrm>
            <a:off x="5116286" y="558194"/>
            <a:ext cx="7336332" cy="4837426"/>
            <a:chOff x="2322989" y="1170341"/>
            <a:chExt cx="7336332" cy="4837426"/>
          </a:xfrm>
        </p:grpSpPr>
        <p:sp>
          <p:nvSpPr>
            <p:cNvPr id="13" name="Content Placeholder 2">
              <a:extLst>
                <a:ext uri="{FF2B5EF4-FFF2-40B4-BE49-F238E27FC236}">
                  <a16:creationId xmlns:a16="http://schemas.microsoft.com/office/drawing/2014/main" id="{3A1F8AE0-0377-47ED-A5FA-610834DBE110}"/>
                </a:ext>
              </a:extLst>
            </p:cNvPr>
            <p:cNvSpPr txBox="1"/>
            <p:nvPr/>
          </p:nvSpPr>
          <p:spPr>
            <a:xfrm>
              <a:off x="4322146" y="1170341"/>
              <a:ext cx="5337175" cy="4529125"/>
            </a:xfrm>
            <a:prstGeom prst="rect">
              <a:avLst/>
            </a:prstGeom>
          </p:spPr>
          <p:txBody>
            <a:bodyPr/>
            <a:lstStyle/>
            <a:p>
              <a:pPr>
                <a:buFont typeface="Wingdings" pitchFamily="2" charset="2"/>
                <a:buNone/>
                <a:defRPr/>
              </a:pPr>
              <a:endParaRPr lang="en-US" sz="2000" dirty="0">
                <a:latin typeface="Arial" panose="020B0604020202020204" pitchFamily="34" charset="0"/>
                <a:cs typeface="Arial" panose="020B0604020202020204" pitchFamily="34" charset="0"/>
              </a:endParaRPr>
            </a:p>
            <a:p>
              <a:pPr>
                <a:buFont typeface="Wingdings" pitchFamily="2" charset="2"/>
                <a:buNone/>
                <a:defRPr/>
              </a:pPr>
              <a:r>
                <a:rPr lang="en-US" sz="2000" b="1" dirty="0">
                  <a:cs typeface="Arial" panose="020B0604020202020204" pitchFamily="34" charset="0"/>
                </a:rPr>
                <a:t>Mark Dombroff</a:t>
              </a:r>
            </a:p>
            <a:p>
              <a:pPr>
                <a:buFont typeface="Wingdings" pitchFamily="2" charset="2"/>
                <a:buNone/>
                <a:defRPr/>
              </a:pPr>
              <a:r>
                <a:rPr lang="en-US" sz="2000" dirty="0">
                  <a:cs typeface="Arial" panose="020B0604020202020204" pitchFamily="34" charset="0"/>
                </a:rPr>
                <a:t>	</a:t>
              </a:r>
            </a:p>
            <a:p>
              <a:pPr>
                <a:buFont typeface="Arial"/>
                <a:buChar char="•"/>
                <a:defRPr/>
              </a:pPr>
              <a:endParaRPr lang="en-US" sz="2000" dirty="0">
                <a:cs typeface="Arial" panose="020B0604020202020204" pitchFamily="34" charset="0"/>
              </a:endParaRPr>
            </a:p>
            <a:p>
              <a:pPr>
                <a:buFont typeface="Wingdings" pitchFamily="2" charset="2"/>
                <a:buNone/>
                <a:defRPr/>
              </a:pPr>
              <a:endParaRPr lang="en-US" sz="2000" dirty="0">
                <a:cs typeface="Arial" panose="020B0604020202020204" pitchFamily="34" charset="0"/>
              </a:endParaRPr>
            </a:p>
            <a:p>
              <a:pPr>
                <a:buFont typeface="Wingdings" pitchFamily="2" charset="2"/>
                <a:buNone/>
                <a:defRPr/>
              </a:pPr>
              <a:endParaRPr lang="en-US" sz="2000" dirty="0">
                <a:cs typeface="Arial" panose="020B0604020202020204" pitchFamily="34" charset="0"/>
              </a:endParaRPr>
            </a:p>
            <a:p>
              <a:pPr>
                <a:buFont typeface="Wingdings" pitchFamily="2" charset="2"/>
                <a:buNone/>
                <a:defRPr/>
              </a:pPr>
              <a:r>
                <a:rPr lang="en-US" sz="2000" b="1" dirty="0">
                  <a:cs typeface="Arial" panose="020B0604020202020204" pitchFamily="34" charset="0"/>
                </a:rPr>
                <a:t>Morgan W. Campbell </a:t>
              </a:r>
            </a:p>
            <a:p>
              <a:pPr>
                <a:defRPr/>
              </a:pPr>
              <a:r>
                <a:rPr lang="en-US" sz="2000" dirty="0">
                  <a:cs typeface="Arial" panose="020B0604020202020204" pitchFamily="34" charset="0"/>
                </a:rPr>
                <a:t>	</a:t>
              </a:r>
            </a:p>
            <a:p>
              <a:pPr>
                <a:buFont typeface="Wingdings" pitchFamily="2" charset="2"/>
                <a:buNone/>
                <a:defRPr/>
              </a:pPr>
              <a:endParaRPr lang="en-US" sz="2000" dirty="0">
                <a:cs typeface="Arial" panose="020B0604020202020204" pitchFamily="34" charset="0"/>
              </a:endParaRPr>
            </a:p>
            <a:p>
              <a:pPr>
                <a:buFont typeface="Wingdings" pitchFamily="2" charset="2"/>
                <a:buNone/>
                <a:defRPr/>
              </a:pPr>
              <a:endParaRPr lang="en-US" sz="2000" dirty="0">
                <a:cs typeface="Arial" panose="020B0604020202020204" pitchFamily="34" charset="0"/>
              </a:endParaRPr>
            </a:p>
            <a:p>
              <a:pPr>
                <a:buFont typeface="Wingdings" pitchFamily="2" charset="2"/>
                <a:buNone/>
                <a:defRPr/>
              </a:pPr>
              <a:endParaRPr lang="en-US" sz="2000" b="1" dirty="0">
                <a:cs typeface="Arial" panose="020B0604020202020204" pitchFamily="34" charset="0"/>
              </a:endParaRPr>
            </a:p>
            <a:p>
              <a:pPr>
                <a:buFont typeface="Wingdings" pitchFamily="2" charset="2"/>
                <a:buNone/>
                <a:defRPr/>
              </a:pPr>
              <a:r>
                <a:rPr lang="en-US" sz="2000" b="1" dirty="0">
                  <a:cs typeface="Arial" panose="020B0604020202020204" pitchFamily="34" charset="0"/>
                </a:rPr>
                <a:t>David K. </a:t>
              </a:r>
              <a:r>
                <a:rPr lang="en-US" sz="2000" b="1" dirty="0" err="1">
                  <a:cs typeface="Arial" panose="020B0604020202020204" pitchFamily="34" charset="0"/>
                </a:rPr>
                <a:t>Tochen</a:t>
              </a:r>
              <a:r>
                <a:rPr lang="en-US" sz="2000" b="1" dirty="0">
                  <a:cs typeface="Arial" panose="020B0604020202020204" pitchFamily="34" charset="0"/>
                </a:rPr>
                <a:t> </a:t>
              </a:r>
            </a:p>
            <a:p>
              <a:pPr>
                <a:defRPr/>
              </a:pPr>
              <a:r>
                <a:rPr lang="en-US" sz="2000" dirty="0">
                  <a:cs typeface="Arial" panose="020B0604020202020204" pitchFamily="34" charset="0"/>
                </a:rPr>
                <a:t>	</a:t>
              </a:r>
              <a:endParaRPr lang="en-US" dirty="0">
                <a:cs typeface="Arial" panose="020B0604020202020204" pitchFamily="34" charset="0"/>
              </a:endParaRPr>
            </a:p>
          </p:txBody>
        </p:sp>
        <p:pic>
          <p:nvPicPr>
            <p:cNvPr id="9" name="Picture 8">
              <a:extLst>
                <a:ext uri="{FF2B5EF4-FFF2-40B4-BE49-F238E27FC236}">
                  <a16:creationId xmlns:a16="http://schemas.microsoft.com/office/drawing/2014/main" id="{E9FAF3C0-E8D3-4F69-AD58-77966BBF1673}"/>
                </a:ext>
              </a:extLst>
            </p:cNvPr>
            <p:cNvPicPr/>
            <p:nvPr/>
          </p:nvPicPr>
          <p:blipFill>
            <a:blip r:embed="rId3">
              <a:extLst>
                <a:ext uri="{28A0092B-C50C-407E-A947-70E740481C1C}">
                  <a14:useLocalDpi xmlns:a14="http://schemas.microsoft.com/office/drawing/2010/main" val="0"/>
                </a:ext>
              </a:extLst>
            </a:blip>
            <a:stretch>
              <a:fillRect/>
            </a:stretch>
          </p:blipFill>
          <p:spPr>
            <a:xfrm>
              <a:off x="2322989" y="4508151"/>
              <a:ext cx="1188720" cy="1499616"/>
            </a:xfrm>
            <a:prstGeom prst="rect">
              <a:avLst/>
            </a:prstGeom>
          </p:spPr>
        </p:pic>
        <p:pic>
          <p:nvPicPr>
            <p:cNvPr id="15" name="Picture 14">
              <a:extLst>
                <a:ext uri="{FF2B5EF4-FFF2-40B4-BE49-F238E27FC236}">
                  <a16:creationId xmlns:a16="http://schemas.microsoft.com/office/drawing/2014/main" id="{C75FB046-8CA6-4859-AF10-7CE21B292880}"/>
                </a:ext>
              </a:extLst>
            </p:cNvPr>
            <p:cNvPicPr/>
            <p:nvPr/>
          </p:nvPicPr>
          <p:blipFill>
            <a:blip r:embed="rId4">
              <a:extLst>
                <a:ext uri="{28A0092B-C50C-407E-A947-70E740481C1C}">
                  <a14:useLocalDpi xmlns:a14="http://schemas.microsoft.com/office/drawing/2010/main" val="0"/>
                </a:ext>
              </a:extLst>
            </a:blip>
            <a:stretch>
              <a:fillRect/>
            </a:stretch>
          </p:blipFill>
          <p:spPr>
            <a:xfrm>
              <a:off x="2322989" y="1293426"/>
              <a:ext cx="1188720" cy="1499616"/>
            </a:xfrm>
            <a:prstGeom prst="rect">
              <a:avLst/>
            </a:prstGeom>
          </p:spPr>
        </p:pic>
        <p:pic>
          <p:nvPicPr>
            <p:cNvPr id="17" name="Picture 16">
              <a:extLst>
                <a:ext uri="{FF2B5EF4-FFF2-40B4-BE49-F238E27FC236}">
                  <a16:creationId xmlns:a16="http://schemas.microsoft.com/office/drawing/2014/main" id="{7E598A81-62D2-439B-B110-D86A8F758D4E}"/>
                </a:ext>
              </a:extLst>
            </p:cNvPr>
            <p:cNvPicPr/>
            <p:nvPr/>
          </p:nvPicPr>
          <p:blipFill>
            <a:blip r:embed="rId5">
              <a:extLst>
                <a:ext uri="{28A0092B-C50C-407E-A947-70E740481C1C}">
                  <a14:useLocalDpi xmlns:a14="http://schemas.microsoft.com/office/drawing/2010/main" val="0"/>
                </a:ext>
              </a:extLst>
            </a:blip>
            <a:stretch>
              <a:fillRect/>
            </a:stretch>
          </p:blipFill>
          <p:spPr>
            <a:xfrm>
              <a:off x="2322990" y="2900789"/>
              <a:ext cx="1188720" cy="1499616"/>
            </a:xfrm>
            <a:prstGeom prst="rect">
              <a:avLst/>
            </a:prstGeom>
          </p:spPr>
        </p:pic>
      </p:grpSp>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6B5D4E2-23DA-407F-9550-D56A953932C5}"/>
              </a:ext>
            </a:extLst>
          </p:cNvPr>
          <p:cNvSpPr>
            <a:spLocks noGrp="1"/>
          </p:cNvSpPr>
          <p:nvPr>
            <p:ph type="body" idx="10"/>
          </p:nvPr>
        </p:nvSpPr>
        <p:spPr>
          <a:xfrm>
            <a:off x="746449" y="419878"/>
            <a:ext cx="10692882" cy="1079730"/>
          </a:xfrm>
        </p:spPr>
        <p:txBody>
          <a:bodyPr>
            <a:noAutofit/>
          </a:bodyPr>
          <a:lstStyle/>
          <a:p>
            <a:pPr algn="l">
              <a:lnSpc>
                <a:spcPct val="100000"/>
              </a:lnSpc>
              <a:buNone/>
            </a:pPr>
            <a:r>
              <a:rPr lang="en-US" sz="4400" dirty="0"/>
              <a:t>What Do You Do To Protect Your Company</a:t>
            </a:r>
            <a:r>
              <a:rPr lang="en-US" sz="4400" dirty="0" smtClean="0"/>
              <a:t>?</a:t>
            </a:r>
            <a:endParaRPr lang="en-US" sz="4400" dirty="0">
              <a:latin typeface="Arial" panose="020B0604020202020204" pitchFamily="34" charset="0"/>
              <a:cs typeface="Arial" panose="020B0604020202020204" pitchFamily="34" charset="0"/>
            </a:endParaRPr>
          </a:p>
        </p:txBody>
      </p:sp>
      <p:sp>
        <p:nvSpPr>
          <p:cNvPr id="5" name="Text Placeholder 10">
            <a:extLst>
              <a:ext uri="{FF2B5EF4-FFF2-40B4-BE49-F238E27FC236}">
                <a16:creationId xmlns:a16="http://schemas.microsoft.com/office/drawing/2014/main" id="{E530990D-86C3-4F00-BC26-E7890EE1D334}"/>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20</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1119673" y="1707502"/>
            <a:ext cx="9703837" cy="3216265"/>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000" dirty="0">
                <a:cs typeface="Arial" panose="020B0604020202020204" pitchFamily="34" charset="0"/>
              </a:rPr>
              <a:t>Understand </a:t>
            </a:r>
            <a:r>
              <a:rPr lang="en-US" sz="2000" dirty="0" err="1">
                <a:cs typeface="Arial" panose="020B0604020202020204" pitchFamily="34" charset="0"/>
              </a:rPr>
              <a:t>ICAO</a:t>
            </a:r>
            <a:r>
              <a:rPr lang="en-US" sz="2000" dirty="0">
                <a:cs typeface="Arial" panose="020B0604020202020204" pitchFamily="34" charset="0"/>
              </a:rPr>
              <a:t> Annex 13</a:t>
            </a:r>
          </a:p>
          <a:p>
            <a:pPr marL="342900" indent="-342900">
              <a:spcAft>
                <a:spcPts val="600"/>
              </a:spcAft>
              <a:buFont typeface="Arial" panose="020B0604020202020204" pitchFamily="34" charset="0"/>
              <a:buChar char="•"/>
            </a:pPr>
            <a:r>
              <a:rPr lang="en-US" sz="2000" dirty="0">
                <a:cs typeface="Arial" panose="020B0604020202020204" pitchFamily="34" charset="0"/>
              </a:rPr>
              <a:t>Know, before you fly, who investigates accidents in the countries to which you fly </a:t>
            </a:r>
          </a:p>
          <a:p>
            <a:pPr marL="342900" indent="-342900">
              <a:spcAft>
                <a:spcPts val="600"/>
              </a:spcAft>
              <a:buFont typeface="Arial" panose="020B0604020202020204" pitchFamily="34" charset="0"/>
              <a:buChar char="•"/>
            </a:pPr>
            <a:r>
              <a:rPr lang="en-US" sz="2000" dirty="0">
                <a:cs typeface="Arial" panose="020B0604020202020204" pitchFamily="34" charset="0"/>
              </a:rPr>
              <a:t>Know the accident investigation procedures/capabilities of the countries to which you fly</a:t>
            </a:r>
          </a:p>
          <a:p>
            <a:pPr marL="342900" indent="-342900">
              <a:spcAft>
                <a:spcPts val="600"/>
              </a:spcAft>
              <a:buFont typeface="Arial" panose="020B0604020202020204" pitchFamily="34" charset="0"/>
              <a:buChar char="•"/>
            </a:pPr>
            <a:r>
              <a:rPr lang="en-US" sz="2000" dirty="0">
                <a:cs typeface="Arial" panose="020B0604020202020204" pitchFamily="34" charset="0"/>
              </a:rPr>
              <a:t>Know the role of criminal authorities</a:t>
            </a:r>
          </a:p>
          <a:p>
            <a:pPr marL="342900" indent="-342900">
              <a:spcAft>
                <a:spcPts val="600"/>
              </a:spcAft>
              <a:buFont typeface="Arial" panose="020B0604020202020204" pitchFamily="34" charset="0"/>
              <a:buChar char="•"/>
            </a:pPr>
            <a:r>
              <a:rPr lang="en-US" sz="2000" dirty="0">
                <a:cs typeface="Arial" panose="020B0604020202020204" pitchFamily="34" charset="0"/>
              </a:rPr>
              <a:t>Know the relationship history of the country to which you fly with the NTSB/US Government</a:t>
            </a:r>
          </a:p>
          <a:p>
            <a:pPr marL="800100" lvl="1" indent="-342900">
              <a:spcAft>
                <a:spcPct val="0"/>
              </a:spcAft>
              <a:buFont typeface="Arial" panose="020B0604020202020204" pitchFamily="34" charset="0"/>
              <a:buChar char="•"/>
            </a:pPr>
            <a:r>
              <a:rPr lang="en-US" sz="2000" dirty="0">
                <a:cs typeface="Arial" panose="020B0604020202020204" pitchFamily="34" charset="0"/>
              </a:rPr>
              <a:t>Brazil</a:t>
            </a:r>
          </a:p>
          <a:p>
            <a:pPr marL="800100" lvl="1" indent="-342900">
              <a:spcAft>
                <a:spcPct val="0"/>
              </a:spcAft>
              <a:buFont typeface="Arial" panose="020B0604020202020204" pitchFamily="34" charset="0"/>
              <a:buChar char="•"/>
            </a:pPr>
            <a:r>
              <a:rPr lang="en-US" sz="2000" dirty="0">
                <a:cs typeface="Arial" panose="020B0604020202020204" pitchFamily="34" charset="0"/>
              </a:rPr>
              <a:t>Egypt</a:t>
            </a:r>
          </a:p>
          <a:p>
            <a:endParaRPr lang="en-US" dirty="0"/>
          </a:p>
        </p:txBody>
      </p:sp>
    </p:spTree>
    <p:extLst>
      <p:ext uri="{BB962C8B-B14F-4D97-AF65-F5344CB8AC3E}">
        <p14:creationId xmlns:p14="http://schemas.microsoft.com/office/powerpoint/2010/main" val="2869484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6B5D4E2-23DA-407F-9550-D56A953932C5}"/>
              </a:ext>
            </a:extLst>
          </p:cNvPr>
          <p:cNvSpPr>
            <a:spLocks noGrp="1"/>
          </p:cNvSpPr>
          <p:nvPr>
            <p:ph type="body" idx="10"/>
          </p:nvPr>
        </p:nvSpPr>
        <p:spPr>
          <a:xfrm>
            <a:off x="681135" y="410388"/>
            <a:ext cx="11374016" cy="725997"/>
          </a:xfrm>
        </p:spPr>
        <p:txBody>
          <a:bodyPr>
            <a:noAutofit/>
          </a:bodyPr>
          <a:lstStyle/>
          <a:p>
            <a:pPr algn="l">
              <a:buNone/>
            </a:pPr>
            <a:r>
              <a:rPr lang="en-US" sz="3600" dirty="0"/>
              <a:t>What Do You Do To Protect Your Company? (continued</a:t>
            </a:r>
            <a:r>
              <a:rPr lang="en-US" sz="3600" dirty="0" smtClean="0"/>
              <a:t>)</a:t>
            </a:r>
            <a:endParaRPr lang="en-US" sz="3600" dirty="0">
              <a:latin typeface="Arial" panose="020B0604020202020204" pitchFamily="34" charset="0"/>
              <a:cs typeface="Arial" panose="020B0604020202020204" pitchFamily="34" charset="0"/>
            </a:endParaRPr>
          </a:p>
        </p:txBody>
      </p:sp>
      <p:sp>
        <p:nvSpPr>
          <p:cNvPr id="5" name="Text Placeholder 10">
            <a:extLst>
              <a:ext uri="{FF2B5EF4-FFF2-40B4-BE49-F238E27FC236}">
                <a16:creationId xmlns:a16="http://schemas.microsoft.com/office/drawing/2014/main" id="{E530990D-86C3-4F00-BC26-E7890EE1D334}"/>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21</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765110" y="1642182"/>
            <a:ext cx="11038113" cy="3754874"/>
          </a:xfrm>
          <a:prstGeom prst="rect">
            <a:avLst/>
          </a:prstGeom>
          <a:noFill/>
        </p:spPr>
        <p:txBody>
          <a:bodyPr wrap="square" rtlCol="0">
            <a:spAutoFit/>
          </a:bodyPr>
          <a:lstStyle/>
          <a:p>
            <a:pPr marL="342900" indent="-342900">
              <a:spcAft>
                <a:spcPct val="0"/>
              </a:spcAft>
              <a:buFont typeface="Arial" panose="020B0604020202020204" pitchFamily="34" charset="0"/>
              <a:buChar char="•"/>
            </a:pPr>
            <a:r>
              <a:rPr lang="en-US" sz="2000" dirty="0">
                <a:cs typeface="Arial" panose="020B0604020202020204" pitchFamily="34" charset="0"/>
              </a:rPr>
              <a:t>Have your in-country personnel contact the US Embassy/Consular Services personnel responsible for dealing with an aircraft accident.</a:t>
            </a:r>
          </a:p>
          <a:p>
            <a:pPr marL="342900" indent="-342900">
              <a:spcAft>
                <a:spcPct val="0"/>
              </a:spcAft>
              <a:buFont typeface="Arial" panose="020B0604020202020204" pitchFamily="34" charset="0"/>
              <a:buChar char="•"/>
            </a:pPr>
            <a:r>
              <a:rPr lang="en-US" sz="2000" dirty="0">
                <a:cs typeface="Arial" panose="020B0604020202020204" pitchFamily="34" charset="0"/>
              </a:rPr>
              <a:t>Recognize that checklists for US accidents under NTSB jurisdiction may have limited applicability/use for an accident outside the US.</a:t>
            </a:r>
          </a:p>
          <a:p>
            <a:pPr marL="342900" indent="-342900">
              <a:spcAft>
                <a:spcPct val="0"/>
              </a:spcAft>
              <a:buFont typeface="Arial" panose="020B0604020202020204" pitchFamily="34" charset="0"/>
              <a:buChar char="•"/>
            </a:pPr>
            <a:r>
              <a:rPr lang="en-US" sz="2000" dirty="0">
                <a:cs typeface="Arial" panose="020B0604020202020204" pitchFamily="34" charset="0"/>
              </a:rPr>
              <a:t>Make sure your PR folks, inside and outside, understand the rules about what you can say, what you can’t say and how to say what you can’t.</a:t>
            </a:r>
          </a:p>
          <a:p>
            <a:pPr marL="342900" indent="-342900">
              <a:spcAft>
                <a:spcPct val="0"/>
              </a:spcAft>
              <a:buFont typeface="Arial" panose="020B0604020202020204" pitchFamily="34" charset="0"/>
              <a:buChar char="•"/>
            </a:pPr>
            <a:r>
              <a:rPr lang="en-US" sz="2000" dirty="0">
                <a:cs typeface="Arial" panose="020B0604020202020204" pitchFamily="34" charset="0"/>
              </a:rPr>
              <a:t>Have tabletop drills/exercises involving foreign country scenarios.</a:t>
            </a:r>
          </a:p>
          <a:p>
            <a:pPr marL="342900" indent="-342900">
              <a:spcAft>
                <a:spcPct val="0"/>
              </a:spcAft>
              <a:buFont typeface="Arial" panose="020B0604020202020204" pitchFamily="34" charset="0"/>
              <a:buChar char="•"/>
            </a:pPr>
            <a:r>
              <a:rPr lang="en-US" sz="2000" dirty="0">
                <a:cs typeface="Arial" panose="020B0604020202020204" pitchFamily="34" charset="0"/>
              </a:rPr>
              <a:t>Make sure you’re “Go Team” personnel understand and appreciate the difference between an accident in the US and one outside the US.</a:t>
            </a:r>
          </a:p>
          <a:p>
            <a:pPr marL="342900" indent="-342900">
              <a:buFont typeface="Arial" panose="020B0604020202020204" pitchFamily="34" charset="0"/>
              <a:buChar char="•"/>
            </a:pPr>
            <a:r>
              <a:rPr lang="en-US" sz="2000" dirty="0">
                <a:cs typeface="Arial" panose="020B0604020202020204" pitchFamily="34" charset="0"/>
              </a:rPr>
              <a:t>Before there’s ever an accident outside the US, meet the NTSB personnel who will respond, e.g. Accredited Representative.</a:t>
            </a:r>
          </a:p>
          <a:p>
            <a:endParaRPr lang="en-US" dirty="0"/>
          </a:p>
        </p:txBody>
      </p:sp>
    </p:spTree>
    <p:extLst>
      <p:ext uri="{BB962C8B-B14F-4D97-AF65-F5344CB8AC3E}">
        <p14:creationId xmlns:p14="http://schemas.microsoft.com/office/powerpoint/2010/main" val="22150134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xmlns:p15="http://schemas.microsoft.com/office/powerpoint/2012/main">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774441" y="790576"/>
            <a:ext cx="9405258" cy="1269004"/>
          </a:xfrm>
          <a:prstGeom prst="rect">
            <a:avLst/>
          </a:prstGeom>
          <a:noFill/>
          <a:ln w="0" cmpd="sng">
            <a:noFill/>
            <a:prstDash val="solid"/>
          </a:ln>
        </p:spPr>
        <p:txBody>
          <a:bodyPr vert="horz" lIns="0" tIns="11430" rIns="0" bIns="0" rtlCol="0" anchor="t">
            <a:normAutofit fontScale="25000" lnSpcReduction="20000"/>
          </a:bodyPr>
          <a:lstStyle/>
          <a:p>
            <a:pPr marL="0" lvl="8" indent="0">
              <a:buNone/>
            </a:pPr>
            <a:r>
              <a:rPr lang="en-US" sz="17600" spc="-35" dirty="0"/>
              <a:t>The </a:t>
            </a:r>
            <a:r>
              <a:rPr lang="en-US" sz="17600" spc="-35" dirty="0" smtClean="0"/>
              <a:t>Accidents</a:t>
            </a:r>
            <a:endParaRPr lang="en-US" sz="3600" spc="-35" dirty="0">
              <a:solidFill>
                <a:srgbClr val="C00000"/>
              </a:solidFill>
            </a:endParaRPr>
          </a:p>
          <a:p>
            <a:endParaRPr lang="en-US" sz="2400" spc="-35" dirty="0">
              <a:solidFill>
                <a:srgbClr val="C00000"/>
              </a:solidFill>
              <a:latin typeface="Arial" panose="02020603050405020304" pitchFamily="2"/>
            </a:endParaRPr>
          </a:p>
          <a:p>
            <a:endParaRPr lang="en-US" sz="2400" spc="-35" dirty="0">
              <a:solidFill>
                <a:srgbClr val="C00000"/>
              </a:solidFill>
              <a:latin typeface="Arial" panose="02020603050405020304" pitchFamily="2"/>
            </a:endParaRPr>
          </a:p>
          <a:p>
            <a:endParaRPr lang="en-US" sz="2400" spc="-35" dirty="0">
              <a:solidFill>
                <a:srgbClr val="C00000"/>
              </a:solidFill>
              <a:latin typeface="Arial" panose="02020603050405020304" pitchFamily="2"/>
            </a:endParaRPr>
          </a:p>
          <a:p>
            <a:endParaRPr lang="en-US" sz="2400" spc="-35" dirty="0">
              <a:solidFill>
                <a:srgbClr val="C00000"/>
              </a:solidFill>
              <a:latin typeface="Arial" panose="02020603050405020304" pitchFamily="2"/>
            </a:endParaRPr>
          </a:p>
          <a:p>
            <a:endParaRPr lang="en-US" sz="2400" spc="-35" dirty="0">
              <a:solidFill>
                <a:srgbClr val="C00000"/>
              </a:solidFill>
              <a:latin typeface="Arial" panose="02020603050405020304" pitchFamily="2"/>
            </a:endParaRPr>
          </a:p>
          <a:p>
            <a:endParaRPr lang="en-US" sz="2400" spc="-35" dirty="0">
              <a:solidFill>
                <a:srgbClr val="C00000"/>
              </a:solidFill>
              <a:latin typeface="Arial" panose="02020603050405020304" pitchFamily="2"/>
            </a:endParaRPr>
          </a:p>
          <a:p>
            <a:r>
              <a:rPr lang="en-US" sz="3600" spc="-35" dirty="0">
                <a:solidFill>
                  <a:srgbClr val="D21034"/>
                </a:solidFill>
                <a:latin typeface="Arial" panose="02020603050405020304" pitchFamily="2"/>
              </a:rPr>
              <a:t> </a:t>
            </a:r>
          </a:p>
        </p:txBody>
      </p:sp>
      <p:sp>
        <p:nvSpPr>
          <p:cNvPr id="11" name="Text Placeholder 10"/>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nSpc>
                <a:spcPts val="1100"/>
              </a:lnSpc>
            </a:pPr>
            <a:r>
              <a:rPr lang="en-US" sz="1000">
                <a:solidFill>
                  <a:srgbClr val="FFFFFF"/>
                </a:solidFill>
                <a:latin typeface="Arial" panose="02020603050405020304" pitchFamily="2"/>
              </a:rPr>
              <a:t> </a:t>
            </a:r>
            <a:fld id="{6529E219-5DBD-4F7C-977B-B9ACA1EF2017}" type="slidenum">
              <a:rPr lang="en-US" sz="1000">
                <a:solidFill>
                  <a:srgbClr val="FFFFFF"/>
                </a:solidFill>
                <a:latin typeface="Arial" panose="02020603050405020304" pitchFamily="2"/>
              </a:rPr>
              <a:pPr>
                <a:lnSpc>
                  <a:spcPts val="1100"/>
                </a:lnSpc>
              </a:pPr>
              <a:t>3</a:t>
            </a:fld>
            <a:endParaRPr lang="en-US" sz="1000">
              <a:solidFill>
                <a:srgbClr val="FFFFFF"/>
              </a:solidFill>
              <a:latin typeface="Arial" panose="02020603050405020304" pitchFamily="2"/>
            </a:endParaRPr>
          </a:p>
        </p:txBody>
      </p:sp>
      <p:graphicFrame>
        <p:nvGraphicFramePr>
          <p:cNvPr id="4" name="Table 3"/>
          <p:cNvGraphicFramePr>
            <a:graphicFrameLocks noGrp="1"/>
          </p:cNvGraphicFramePr>
          <p:nvPr>
            <p:extLst/>
          </p:nvPr>
        </p:nvGraphicFramePr>
        <p:xfrm>
          <a:off x="10627719" y="1125418"/>
          <a:ext cx="50800" cy="4768947"/>
        </p:xfrm>
        <a:graphic>
          <a:graphicData uri="http://schemas.openxmlformats.org/drawingml/2006/table">
            <a:tbl>
              <a:tblPr/>
              <a:tblGrid>
                <a:gridCol w="25400">
                  <a:extLst>
                    <a:ext uri="{9D8B030D-6E8A-4147-A177-3AD203B41FA5}">
                      <a16:colId xmlns:a16="http://schemas.microsoft.com/office/drawing/2014/main" val="20000"/>
                    </a:ext>
                  </a:extLst>
                </a:gridCol>
                <a:gridCol w="25400">
                  <a:extLst>
                    <a:ext uri="{9D8B030D-6E8A-4147-A177-3AD203B41FA5}">
                      <a16:colId xmlns:a16="http://schemas.microsoft.com/office/drawing/2014/main" val="20001"/>
                    </a:ext>
                  </a:extLst>
                </a:gridCol>
              </a:tblGrid>
              <a:tr h="4768947">
                <a:tc>
                  <a:txBody>
                    <a:bodyPr/>
                    <a:lstStyle/>
                    <a:p>
                      <a:endParaRPr/>
                    </a:p>
                  </a:txBody>
                  <a:tcPr marL="0" marR="0" marT="0" marB="0">
                    <a:lnL w="0" cmpd="sng">
                      <a:noFill/>
                      <a:prstDash val="solid"/>
                    </a:lnL>
                    <a:lnR w="0" cmpd="sng">
                      <a:noFill/>
                      <a:prstDash val="solid"/>
                    </a:lnR>
                    <a:lnT w="0" cmpd="sng">
                      <a:noFill/>
                      <a:prstDash val="solid"/>
                    </a:lnT>
                    <a:lnB w="0" cmpd="sng">
                      <a:noFill/>
                      <a:prstDash val="solid"/>
                    </a:lnB>
                  </a:tcPr>
                </a:tc>
                <a:tc>
                  <a:txBody>
                    <a:bodyPr/>
                    <a:lstStyle/>
                    <a:p>
                      <a:pPr marL="457200" marR="0" indent="0" algn="l">
                        <a:lnSpc>
                          <a:spcPct val="100000"/>
                        </a:lnSpc>
                        <a:spcBef>
                          <a:spcPct val="0"/>
                        </a:spcBef>
                        <a:spcAft>
                          <a:spcPct val="0"/>
                        </a:spcAft>
                      </a:pPr>
                      <a:endParaRPr lang="en-US" sz="2000" spc="0">
                        <a:solidFill>
                          <a:srgbClr val="2B2C2D"/>
                        </a:solidFill>
                        <a:latin typeface="Arial" panose="02020603050405020304" pitchFamily="2"/>
                      </a:endParaRPr>
                    </a:p>
                    <a:p>
                      <a:pPr marL="457200" marR="0" indent="0" algn="l">
                        <a:lnSpc>
                          <a:spcPct val="100000"/>
                        </a:lnSpc>
                        <a:spcBef>
                          <a:spcPct val="0"/>
                        </a:spcBef>
                        <a:spcAft>
                          <a:spcPct val="0"/>
                        </a:spcAft>
                      </a:pPr>
                      <a:r>
                        <a:rPr lang="en-US" sz="2000" spc="0">
                          <a:solidFill>
                            <a:srgbClr val="2B2C2D"/>
                          </a:solidFill>
                          <a:latin typeface="Arial" panose="02020603050405020304" pitchFamily="2"/>
                        </a:rPr>
                        <a:t>          </a:t>
                      </a:r>
                    </a:p>
                    <a:p>
                      <a:pPr marL="0" marR="3477260" indent="0" algn="r">
                        <a:lnSpc>
                          <a:spcPts val="2000"/>
                        </a:lnSpc>
                        <a:spcBef>
                          <a:spcPts val="540"/>
                        </a:spcBef>
                        <a:spcAft>
                          <a:spcPts val="3405"/>
                        </a:spcAft>
                      </a:pPr>
                      <a:endParaRPr lang="en-US" sz="1800" spc="0">
                        <a:solidFill>
                          <a:srgbClr val="2B2C2D"/>
                        </a:solidFill>
                        <a:latin typeface="Arial" panose="02020603050405020304" pitchFamily="2"/>
                      </a:endParaRPr>
                    </a:p>
                  </a:txBody>
                  <a:tcPr marL="0" marR="0" marT="0" marB="0" anchor="ctr">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bl>
          </a:graphicData>
        </a:graphic>
      </p:graphicFrame>
      <p:sp>
        <p:nvSpPr>
          <p:cNvPr id="14" name="Rectangle 13">
            <a:extLst>
              <a:ext uri="{FF2B5EF4-FFF2-40B4-BE49-F238E27FC236}">
                <a16:creationId xmlns:a16="http://schemas.microsoft.com/office/drawing/2014/main" id="{19015CE8-8BA0-4C95-B3C2-A6D0C4153757}"/>
              </a:ext>
            </a:extLst>
          </p:cNvPr>
          <p:cNvSpPr/>
          <p:nvPr/>
        </p:nvSpPr>
        <p:spPr>
          <a:xfrm>
            <a:off x="774441" y="1777007"/>
            <a:ext cx="7374803" cy="2677656"/>
          </a:xfrm>
          <a:prstGeom prst="rect">
            <a:avLst/>
          </a:prstGeom>
        </p:spPr>
        <p:txBody>
          <a:bodyPr wrap="square">
            <a:spAutoFit/>
          </a:bodyPr>
          <a:lstStyle/>
          <a:p>
            <a:pPr marL="461963" lvl="2" indent="-461963">
              <a:buFont typeface="Arial" panose="020B0604020202020204" pitchFamily="34" charset="0"/>
              <a:buChar char="•"/>
            </a:pPr>
            <a:r>
              <a:rPr lang="en-US" sz="2400" dirty="0">
                <a:cs typeface="Arial" panose="020B0604020202020204" pitchFamily="34" charset="0"/>
              </a:rPr>
              <a:t>Lion Air Flight 610, </a:t>
            </a:r>
            <a:r>
              <a:rPr lang="en-US" sz="2400" dirty="0" err="1">
                <a:cs typeface="Arial" panose="020B0604020202020204" pitchFamily="34" charset="0"/>
              </a:rPr>
              <a:t>PK</a:t>
            </a:r>
            <a:r>
              <a:rPr lang="en-US" sz="2400" dirty="0">
                <a:cs typeface="Arial" panose="020B0604020202020204" pitchFamily="34" charset="0"/>
              </a:rPr>
              <a:t> – </a:t>
            </a:r>
            <a:r>
              <a:rPr lang="en-US" sz="2400" dirty="0" err="1">
                <a:cs typeface="Arial" panose="020B0604020202020204" pitchFamily="34" charset="0"/>
              </a:rPr>
              <a:t>LQP</a:t>
            </a:r>
            <a:r>
              <a:rPr lang="en-US" sz="2400" dirty="0">
                <a:cs typeface="Arial" panose="020B0604020202020204" pitchFamily="34" charset="0"/>
              </a:rPr>
              <a:t/>
            </a:r>
            <a:br>
              <a:rPr lang="en-US" sz="2400" dirty="0">
                <a:cs typeface="Arial" panose="020B0604020202020204" pitchFamily="34" charset="0"/>
              </a:rPr>
            </a:br>
            <a:r>
              <a:rPr lang="en-US" sz="2400" dirty="0">
                <a:cs typeface="Arial" panose="020B0604020202020204" pitchFamily="34" charset="0"/>
              </a:rPr>
              <a:t>October 29, 2018</a:t>
            </a:r>
            <a:br>
              <a:rPr lang="en-US" sz="2400" dirty="0">
                <a:cs typeface="Arial" panose="020B0604020202020204" pitchFamily="34" charset="0"/>
              </a:rPr>
            </a:br>
            <a:r>
              <a:rPr lang="en-US" sz="2400" dirty="0">
                <a:cs typeface="Arial" panose="020B0604020202020204" pitchFamily="34" charset="0"/>
              </a:rPr>
              <a:t>Java Sea/189 fatalities</a:t>
            </a:r>
          </a:p>
          <a:p>
            <a:pPr marL="1828800" lvl="2" indent="-1431925">
              <a:buFont typeface="Arial" panose="020B0604020202020204" pitchFamily="34" charset="0"/>
              <a:buChar char="•"/>
            </a:pPr>
            <a:endParaRPr lang="en-US" sz="2400" dirty="0">
              <a:cs typeface="Arial" panose="020B0604020202020204" pitchFamily="34" charset="0"/>
            </a:endParaRPr>
          </a:p>
          <a:p>
            <a:pPr marL="457200" lvl="2" indent="-457200">
              <a:buFont typeface="Arial" panose="020B0604020202020204" pitchFamily="34" charset="0"/>
              <a:buChar char="•"/>
            </a:pPr>
            <a:r>
              <a:rPr lang="en-US" sz="2400" dirty="0">
                <a:cs typeface="Arial" panose="020B0604020202020204" pitchFamily="34" charset="0"/>
              </a:rPr>
              <a:t>Ethiopian Airlines Flight 302, ET-</a:t>
            </a:r>
            <a:r>
              <a:rPr lang="en-US" sz="2400" dirty="0" err="1">
                <a:cs typeface="Arial" panose="020B0604020202020204" pitchFamily="34" charset="0"/>
              </a:rPr>
              <a:t>AVJ</a:t>
            </a:r>
            <a:r>
              <a:rPr lang="en-US" sz="2400" dirty="0">
                <a:cs typeface="Arial" panose="020B0604020202020204" pitchFamily="34" charset="0"/>
              </a:rPr>
              <a:t/>
            </a:r>
            <a:br>
              <a:rPr lang="en-US" sz="2400" dirty="0">
                <a:cs typeface="Arial" panose="020B0604020202020204" pitchFamily="34" charset="0"/>
              </a:rPr>
            </a:br>
            <a:r>
              <a:rPr lang="en-US" sz="2400" dirty="0">
                <a:cs typeface="Arial" panose="020B0604020202020204" pitchFamily="34" charset="0"/>
              </a:rPr>
              <a:t>March 10, 2019</a:t>
            </a:r>
            <a:br>
              <a:rPr lang="en-US" sz="2400" dirty="0">
                <a:cs typeface="Arial" panose="020B0604020202020204" pitchFamily="34" charset="0"/>
              </a:rPr>
            </a:br>
            <a:r>
              <a:rPr lang="en-US" sz="2400" dirty="0" err="1">
                <a:cs typeface="Arial" panose="020B0604020202020204" pitchFamily="34" charset="0"/>
              </a:rPr>
              <a:t>Bishoftu</a:t>
            </a:r>
            <a:r>
              <a:rPr lang="en-US" sz="2400" dirty="0">
                <a:cs typeface="Arial" panose="020B0604020202020204" pitchFamily="34" charset="0"/>
              </a:rPr>
              <a:t>/157 fatalities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Tree>
    <p:extLst>
      <p:ext uri="{BB962C8B-B14F-4D97-AF65-F5344CB8AC3E}">
        <p14:creationId xmlns:p14="http://schemas.microsoft.com/office/powerpoint/2010/main" val="69435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904567-2273-4894-8878-478790EFEBC3}"/>
              </a:ext>
            </a:extLst>
          </p:cNvPr>
          <p:cNvSpPr>
            <a:spLocks noGrp="1"/>
          </p:cNvSpPr>
          <p:nvPr>
            <p:ph type="body" idx="10"/>
          </p:nvPr>
        </p:nvSpPr>
        <p:spPr/>
        <p:txBody>
          <a:bodyPr/>
          <a:lstStyle/>
          <a:p>
            <a:r>
              <a:rPr lang="en-US" sz="3600">
                <a:solidFill>
                  <a:srgbClr val="C00000"/>
                </a:solidFill>
              </a:rPr>
              <a:t>Selected Timeline</a:t>
            </a:r>
          </a:p>
          <a:p>
            <a:endParaRPr lang="en-US" sz="3600">
              <a:solidFill>
                <a:srgbClr val="C00000"/>
              </a:solidFill>
            </a:endParaRPr>
          </a:p>
          <a:p>
            <a:pPr marL="920750" lvl="1">
              <a:buClr>
                <a:schemeClr val="bg1">
                  <a:lumMod val="50000"/>
                </a:schemeClr>
              </a:buClr>
            </a:pPr>
            <a:endParaRPr lang="en-US" sz="2800">
              <a:latin typeface="Arial" panose="020B0604020202020204" pitchFamily="34" charset="0"/>
              <a:cs typeface="Arial" panose="020B0604020202020204" pitchFamily="34" charset="0"/>
            </a:endParaRPr>
          </a:p>
          <a:p>
            <a:pPr marL="920750" lvl="1">
              <a:buClr>
                <a:schemeClr val="bg1">
                  <a:lumMod val="50000"/>
                </a:schemeClr>
              </a:buClr>
            </a:pPr>
            <a:r>
              <a:rPr lang="en-US" sz="2800">
                <a:latin typeface="Arial" panose="020B0604020202020204" pitchFamily="34" charset="0"/>
                <a:cs typeface="Arial" panose="020B0604020202020204" pitchFamily="34" charset="0"/>
              </a:rPr>
              <a:t> </a:t>
            </a:r>
          </a:p>
          <a:p>
            <a:endParaRPr lang="en-US" sz="2800">
              <a:latin typeface="Arial" panose="020B0604020202020204" pitchFamily="34" charset="0"/>
              <a:cs typeface="Arial" panose="020B0604020202020204" pitchFamily="34" charset="0"/>
            </a:endParaRPr>
          </a:p>
        </p:txBody>
      </p:sp>
      <p:sp>
        <p:nvSpPr>
          <p:cNvPr id="6" name="Text Placeholder 10">
            <a:extLst>
              <a:ext uri="{FF2B5EF4-FFF2-40B4-BE49-F238E27FC236}">
                <a16:creationId xmlns:a16="http://schemas.microsoft.com/office/drawing/2014/main" id="{9E9ACD29-A748-4EE6-AAE8-CEA0EB9E2F92}"/>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nSpc>
                <a:spcPts val="1100"/>
              </a:lnSpc>
            </a:pPr>
            <a:fld id="{6A8DA015-E0C6-490E-8F8E-337AD980CB4E}" type="slidenum">
              <a:rPr lang="en-US" sz="1000">
                <a:solidFill>
                  <a:srgbClr val="FFFFFF"/>
                </a:solidFill>
                <a:latin typeface="Arial" panose="02020603050405020304" pitchFamily="2"/>
              </a:rPr>
              <a:pPr>
                <a:lnSpc>
                  <a:spcPts val="1100"/>
                </a:lnSpc>
              </a:pPr>
              <a:t>4</a:t>
            </a:fld>
            <a:r>
              <a:rPr lang="en-US" sz="1000">
                <a:solidFill>
                  <a:srgbClr val="FFFFFF"/>
                </a:solidFill>
                <a:latin typeface="Arial" panose="02020603050405020304" pitchFamily="2"/>
              </a:rPr>
              <a:t> </a:t>
            </a:r>
          </a:p>
        </p:txBody>
      </p:sp>
      <p:graphicFrame>
        <p:nvGraphicFramePr>
          <p:cNvPr id="5" name="Table 4">
            <a:extLst>
              <a:ext uri="{FF2B5EF4-FFF2-40B4-BE49-F238E27FC236}">
                <a16:creationId xmlns:a16="http://schemas.microsoft.com/office/drawing/2014/main" id="{09835DA4-8877-4E20-8791-0661F842CB8B}"/>
              </a:ext>
            </a:extLst>
          </p:cNvPr>
          <p:cNvGraphicFramePr>
            <a:graphicFrameLocks noGrp="1"/>
          </p:cNvGraphicFramePr>
          <p:nvPr>
            <p:extLst>
              <p:ext uri="{D42A27DB-BD31-4B8C-83A1-F6EECF244321}">
                <p14:modId xmlns:p14="http://schemas.microsoft.com/office/powerpoint/2010/main" val="2668296385"/>
              </p:ext>
            </p:extLst>
          </p:nvPr>
        </p:nvGraphicFramePr>
        <p:xfrm>
          <a:off x="634482" y="1254434"/>
          <a:ext cx="11150081" cy="4023360"/>
        </p:xfrm>
        <a:graphic>
          <a:graphicData uri="http://schemas.openxmlformats.org/drawingml/2006/table">
            <a:tbl>
              <a:tblPr firstRow="1" bandRow="1">
                <a:tableStyleId>{8A107856-5554-42FB-B03E-39F5DBC370BA}</a:tableStyleId>
              </a:tblPr>
              <a:tblGrid>
                <a:gridCol w="2635651">
                  <a:extLst>
                    <a:ext uri="{9D8B030D-6E8A-4147-A177-3AD203B41FA5}">
                      <a16:colId xmlns:a16="http://schemas.microsoft.com/office/drawing/2014/main" val="1847092786"/>
                    </a:ext>
                  </a:extLst>
                </a:gridCol>
                <a:gridCol w="8514430">
                  <a:extLst>
                    <a:ext uri="{9D8B030D-6E8A-4147-A177-3AD203B41FA5}">
                      <a16:colId xmlns:a16="http://schemas.microsoft.com/office/drawing/2014/main" val="2922542577"/>
                    </a:ext>
                  </a:extLst>
                </a:gridCol>
              </a:tblGrid>
              <a:tr h="365760">
                <a:tc>
                  <a:txBody>
                    <a:bodyPr/>
                    <a:lstStyle/>
                    <a:p>
                      <a:pPr algn="r"/>
                      <a:r>
                        <a:rPr lang="en-US" b="0" dirty="0">
                          <a:latin typeface="+mn-lt"/>
                          <a:cs typeface="Arial" panose="020B0604020202020204" pitchFamily="34" charset="0"/>
                        </a:rPr>
                        <a:t>October 29, 2018:</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b="0">
                          <a:latin typeface="+mn-lt"/>
                          <a:cs typeface="Arial" panose="020B0604020202020204" pitchFamily="34" charset="0"/>
                        </a:rPr>
                        <a:t>Lion Air Accident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83107246"/>
                  </a:ext>
                </a:extLst>
              </a:tr>
              <a:tr h="474508">
                <a:tc>
                  <a:txBody>
                    <a:bodyPr/>
                    <a:lstStyle/>
                    <a:p>
                      <a:pPr algn="r"/>
                      <a:r>
                        <a:rPr lang="en-US" sz="1800" dirty="0">
                          <a:latin typeface="+mn-lt"/>
                          <a:cs typeface="Arial" panose="020B0604020202020204" pitchFamily="34" charset="0"/>
                        </a:rPr>
                        <a:t>November 6-7, 2018: </a:t>
                      </a:r>
                      <a:endParaRPr lang="en-US" dirty="0">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dirty="0">
                          <a:latin typeface="+mn-lt"/>
                          <a:cs typeface="Arial" panose="020B0604020202020204" pitchFamily="34" charset="0"/>
                        </a:rPr>
                        <a:t>FAA issues Emergency AD regarding 737 Max regarding runaway stabilizer. Boeing issues Flight Crew 737 Operations Manual Bulletin.</a:t>
                      </a:r>
                      <a:endParaRPr lang="en-US" dirty="0">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9527832"/>
                  </a:ext>
                </a:extLst>
              </a:tr>
              <a:tr h="332156">
                <a:tc>
                  <a:txBody>
                    <a:bodyPr/>
                    <a:lstStyle/>
                    <a:p>
                      <a:pPr algn="r"/>
                      <a:r>
                        <a:rPr lang="en-US">
                          <a:latin typeface="+mn-lt"/>
                          <a:cs typeface="Arial" panose="020B0604020202020204" pitchFamily="34" charset="0"/>
                        </a:rPr>
                        <a:t>November 28, 2018:</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dirty="0">
                          <a:latin typeface="+mn-lt"/>
                          <a:cs typeface="Arial" panose="020B0604020202020204" pitchFamily="34" charset="0"/>
                        </a:rPr>
                        <a:t>Lion Air Preliminary Report Issued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36709726"/>
                  </a:ext>
                </a:extLst>
              </a:tr>
              <a:tr h="332156">
                <a:tc>
                  <a:txBody>
                    <a:bodyPr/>
                    <a:lstStyle/>
                    <a:p>
                      <a:pPr algn="r"/>
                      <a:r>
                        <a:rPr lang="en-US">
                          <a:latin typeface="+mn-lt"/>
                          <a:cs typeface="Arial" panose="020B0604020202020204" pitchFamily="34" charset="0"/>
                        </a:rPr>
                        <a:t>March 10, 2019:</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eaLnBrk="1" fontAlgn="auto" latinLnBrk="0" hangingPunct="1">
                        <a:lnSpc>
                          <a:spcPct val="100000"/>
                        </a:lnSpc>
                        <a:spcBef>
                          <a:spcPct val="0"/>
                        </a:spcBef>
                        <a:spcAft>
                          <a:spcPct val="0"/>
                        </a:spcAft>
                        <a:buClrTx/>
                        <a:buSzTx/>
                        <a:buFontTx/>
                        <a:buNone/>
                        <a:defRPr/>
                      </a:pPr>
                      <a:r>
                        <a:rPr lang="en-US" sz="1800" dirty="0">
                          <a:latin typeface="+mn-lt"/>
                          <a:cs typeface="Arial" panose="020B0604020202020204" pitchFamily="34" charset="0"/>
                        </a:rPr>
                        <a:t>Ethiopian Airlines accident</a:t>
                      </a:r>
                      <a:endParaRPr lang="en-US" dirty="0">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70320682"/>
                  </a:ext>
                </a:extLst>
              </a:tr>
              <a:tr h="335662">
                <a:tc>
                  <a:txBody>
                    <a:bodyPr/>
                    <a:lstStyle/>
                    <a:p>
                      <a:pPr algn="r"/>
                      <a:r>
                        <a:rPr lang="en-US">
                          <a:latin typeface="+mn-lt"/>
                          <a:cs typeface="Arial" panose="020B0604020202020204" pitchFamily="34" charset="0"/>
                        </a:rPr>
                        <a:t>March 13, 2019:</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dirty="0">
                          <a:latin typeface="+mn-lt"/>
                          <a:cs typeface="Arial" panose="020B0604020202020204" pitchFamily="34" charset="0"/>
                        </a:rPr>
                        <a:t>Max aircraft grounded by FAA</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06934468"/>
                  </a:ext>
                </a:extLst>
              </a:tr>
              <a:tr h="474508">
                <a:tc>
                  <a:txBody>
                    <a:bodyPr/>
                    <a:lstStyle/>
                    <a:p>
                      <a:pPr algn="r"/>
                      <a:r>
                        <a:rPr lang="en-US">
                          <a:latin typeface="+mn-lt"/>
                          <a:cs typeface="Arial" panose="020B0604020202020204" pitchFamily="34" charset="0"/>
                        </a:rPr>
                        <a:t>March 14, 2019:</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lgn="l">
                        <a:buFontTx/>
                        <a:buChar char="-"/>
                      </a:pPr>
                      <a:r>
                        <a:rPr lang="en-US" dirty="0">
                          <a:latin typeface="+mn-lt"/>
                          <a:cs typeface="Arial" panose="020B0604020202020204" pitchFamily="34" charset="0"/>
                        </a:rPr>
                        <a:t>Ethiopian Accident Investigation Bureau can’t read out recorders</a:t>
                      </a:r>
                    </a:p>
                    <a:p>
                      <a:pPr marL="285750" indent="-285750" algn="l">
                        <a:buFontTx/>
                        <a:buChar char="-"/>
                      </a:pPr>
                      <a:r>
                        <a:rPr lang="en-US" dirty="0">
                          <a:latin typeface="+mn-lt"/>
                          <a:cs typeface="Arial" panose="020B0604020202020204" pitchFamily="34" charset="0"/>
                        </a:rPr>
                        <a:t>German Federal Bureau of Accident Investigation can’t read out recorders</a:t>
                      </a:r>
                    </a:p>
                    <a:p>
                      <a:pPr marL="285750" indent="-285750" algn="l">
                        <a:buFontTx/>
                        <a:buChar char="-"/>
                      </a:pPr>
                      <a:r>
                        <a:rPr lang="en-US" dirty="0">
                          <a:latin typeface="+mn-lt"/>
                          <a:cs typeface="Arial" panose="020B0604020202020204" pitchFamily="34" charset="0"/>
                        </a:rPr>
                        <a:t>UK Air Accidents Investigation Branch “considered.”</a:t>
                      </a:r>
                    </a:p>
                    <a:p>
                      <a:pPr marL="285750" indent="-285750" algn="l">
                        <a:buFontTx/>
                        <a:buChar char="-"/>
                      </a:pPr>
                      <a:r>
                        <a:rPr lang="en-US" dirty="0">
                          <a:latin typeface="+mn-lt"/>
                          <a:cs typeface="Arial" panose="020B0604020202020204" pitchFamily="34" charset="0"/>
                        </a:rPr>
                        <a:t>BEA given recorders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25282298"/>
                  </a:ext>
                </a:extLst>
              </a:tr>
              <a:tr h="332156">
                <a:tc>
                  <a:txBody>
                    <a:bodyPr/>
                    <a:lstStyle/>
                    <a:p>
                      <a:pPr marL="0" marR="0" lvl="0" indent="0" algn="r" defTabSz="914400" eaLnBrk="1" fontAlgn="auto" latinLnBrk="0" hangingPunct="1">
                        <a:lnSpc>
                          <a:spcPct val="100000"/>
                        </a:lnSpc>
                        <a:spcBef>
                          <a:spcPct val="0"/>
                        </a:spcBef>
                        <a:spcAft>
                          <a:spcPct val="0"/>
                        </a:spcAft>
                        <a:buClrTx/>
                        <a:buSzTx/>
                        <a:buFontTx/>
                        <a:buNone/>
                        <a:defRPr/>
                      </a:pPr>
                      <a:r>
                        <a:rPr lang="en-US">
                          <a:latin typeface="+mn-lt"/>
                          <a:cs typeface="Arial" panose="020B0604020202020204" pitchFamily="34" charset="0"/>
                        </a:rPr>
                        <a:t>March 21, 2019:</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eaLnBrk="1" fontAlgn="auto" latinLnBrk="0" hangingPunct="1">
                        <a:lnSpc>
                          <a:spcPct val="100000"/>
                        </a:lnSpc>
                        <a:spcBef>
                          <a:spcPct val="0"/>
                        </a:spcBef>
                        <a:spcAft>
                          <a:spcPct val="0"/>
                        </a:spcAft>
                        <a:buClrTx/>
                        <a:buSzTx/>
                        <a:buFontTx/>
                        <a:buNone/>
                        <a:defRPr/>
                      </a:pPr>
                      <a:r>
                        <a:rPr lang="en-US" sz="1800" dirty="0">
                          <a:latin typeface="+mn-lt"/>
                          <a:cs typeface="Arial" panose="020B0604020202020204" pitchFamily="34" charset="0"/>
                        </a:rPr>
                        <a:t>Ethiopian Airlines pilots had been trained regarding procedures in Emergency AD</a:t>
                      </a:r>
                      <a:endParaRPr lang="en-US" dirty="0">
                        <a:latin typeface="+mn-lt"/>
                        <a:cs typeface="Arial" panose="020B0604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1316292"/>
                  </a:ext>
                </a:extLst>
              </a:tr>
              <a:tr h="332156">
                <a:tc>
                  <a:txBody>
                    <a:bodyPr/>
                    <a:lstStyle/>
                    <a:p>
                      <a:pPr algn="r"/>
                      <a:r>
                        <a:rPr lang="en-US">
                          <a:latin typeface="+mn-lt"/>
                          <a:cs typeface="Arial" panose="020B0604020202020204" pitchFamily="34" charset="0"/>
                        </a:rPr>
                        <a:t>April 4, 2019:</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dirty="0">
                          <a:latin typeface="+mn-lt"/>
                          <a:cs typeface="Arial" panose="020B0604020202020204" pitchFamily="34" charset="0"/>
                        </a:rPr>
                        <a:t>Ethiopian Airlines Preliminary Report Issues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58246963"/>
                  </a:ext>
                </a:extLst>
              </a:tr>
            </a:tbl>
          </a:graphicData>
        </a:graphic>
      </p:graphicFrame>
      <p:sp>
        <p:nvSpPr>
          <p:cNvPr id="3" name="Rectangle 2">
            <a:extLst>
              <a:ext uri="{FF2B5EF4-FFF2-40B4-BE49-F238E27FC236}">
                <a16:creationId xmlns:a16="http://schemas.microsoft.com/office/drawing/2014/main" id="{D2A833E0-C661-49F2-A767-9558CEE4A022}"/>
              </a:ext>
            </a:extLst>
          </p:cNvPr>
          <p:cNvSpPr/>
          <p:nvPr/>
        </p:nvSpPr>
        <p:spPr>
          <a:xfrm>
            <a:off x="559837" y="282563"/>
            <a:ext cx="5776019" cy="769441"/>
          </a:xfrm>
          <a:prstGeom prst="rect">
            <a:avLst/>
          </a:prstGeom>
        </p:spPr>
        <p:txBody>
          <a:bodyPr wrap="square">
            <a:spAutoFit/>
          </a:bodyPr>
          <a:lstStyle/>
          <a:p>
            <a:r>
              <a:rPr lang="en-US" sz="4400" spc="-35" dirty="0"/>
              <a:t>Selected Timeline</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Tree>
    <p:extLst>
      <p:ext uri="{BB962C8B-B14F-4D97-AF65-F5344CB8AC3E}">
        <p14:creationId xmlns:p14="http://schemas.microsoft.com/office/powerpoint/2010/main" val="4206800364"/>
      </p:ext>
    </p:extLst>
  </p:cSld>
  <p:clrMapOvr>
    <a:masterClrMapping/>
  </p:clrMapOvr>
  <mc:AlternateContent xmlns:mc="http://schemas.openxmlformats.org/markup-compatibility/2006" xmlns:p14="http://schemas.microsoft.com/office/powerpoint/2010/main">
    <mc:Choice Requires="p14">
      <p:transition spd="slow" p14:dur="2000">
        <p14:reveal/>
      </p:transition>
    </mc:Choice>
    <mc:Fallback xmlns="" xmlns:p15="http://schemas.microsoft.com/office/powerpoint/2012/main">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3D6F1CA-2828-4432-9A94-5D44DD5538AD}"/>
              </a:ext>
            </a:extLst>
          </p:cNvPr>
          <p:cNvSpPr>
            <a:spLocks noGrp="1"/>
          </p:cNvSpPr>
          <p:nvPr>
            <p:ph type="body" idx="10"/>
          </p:nvPr>
        </p:nvSpPr>
        <p:spPr>
          <a:xfrm>
            <a:off x="895740" y="465983"/>
            <a:ext cx="10851501" cy="691898"/>
          </a:xfrm>
        </p:spPr>
        <p:txBody>
          <a:bodyPr>
            <a:normAutofit/>
          </a:bodyPr>
          <a:lstStyle/>
          <a:p>
            <a:pPr algn="l">
              <a:buNone/>
            </a:pPr>
            <a:r>
              <a:rPr lang="en-US" sz="4400" dirty="0">
                <a:cs typeface="Arial" panose="020B0604020202020204" pitchFamily="34" charset="0"/>
              </a:rPr>
              <a:t>What Investigations Are Ongoing</a:t>
            </a:r>
            <a:r>
              <a:rPr lang="en-US" sz="4400" dirty="0" smtClean="0">
                <a:cs typeface="Arial" panose="020B0604020202020204" pitchFamily="34" charset="0"/>
              </a:rPr>
              <a:t>?</a:t>
            </a:r>
            <a:endParaRPr lang="en-US" sz="4400" dirty="0">
              <a:cs typeface="Arial" panose="020B0604020202020204" pitchFamily="34" charset="0"/>
            </a:endParaRPr>
          </a:p>
        </p:txBody>
      </p:sp>
      <p:sp>
        <p:nvSpPr>
          <p:cNvPr id="5" name="Text Placeholder 10">
            <a:extLst>
              <a:ext uri="{FF2B5EF4-FFF2-40B4-BE49-F238E27FC236}">
                <a16:creationId xmlns:a16="http://schemas.microsoft.com/office/drawing/2014/main" id="{E47EB250-A19C-4713-BC40-91DE5912DDAD}"/>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5</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895740" y="1306287"/>
            <a:ext cx="8910735" cy="4585871"/>
          </a:xfrm>
          <a:prstGeom prst="rect">
            <a:avLst/>
          </a:prstGeom>
          <a:noFill/>
        </p:spPr>
        <p:txBody>
          <a:bodyPr wrap="square" rtlCol="0">
            <a:spAutoFit/>
          </a:bodyPr>
          <a:lstStyle/>
          <a:p>
            <a:pPr marL="457200" indent="-457200">
              <a:spcAft>
                <a:spcPct val="0"/>
              </a:spcAft>
              <a:buFont typeface="Arial" panose="020B0604020202020204" pitchFamily="34" charset="0"/>
              <a:buChar char="•"/>
            </a:pPr>
            <a:r>
              <a:rPr lang="en-US" sz="2800" dirty="0" smtClean="0">
                <a:cs typeface="Arial" panose="020B0604020202020204" pitchFamily="34" charset="0"/>
              </a:rPr>
              <a:t>Accident investigations</a:t>
            </a:r>
          </a:p>
          <a:p>
            <a:pPr marL="914400" indent="-457200">
              <a:spcAft>
                <a:spcPct val="0"/>
              </a:spcAft>
              <a:buFont typeface="Arial" panose="020B0604020202020204" pitchFamily="34" charset="0"/>
              <a:buChar char="•"/>
            </a:pPr>
            <a:r>
              <a:rPr lang="en-US" sz="2800" dirty="0" smtClean="0">
                <a:cs typeface="Arial" panose="020B0604020202020204" pitchFamily="34" charset="0"/>
              </a:rPr>
              <a:t>Lion Air</a:t>
            </a:r>
          </a:p>
          <a:p>
            <a:pPr marL="914400" indent="-457200">
              <a:spcAft>
                <a:spcPct val="0"/>
              </a:spcAft>
              <a:buFont typeface="Arial" panose="020B0604020202020204" pitchFamily="34" charset="0"/>
              <a:buChar char="•"/>
            </a:pPr>
            <a:r>
              <a:rPr lang="en-US" sz="2800" dirty="0" smtClean="0">
                <a:cs typeface="Arial" panose="020B0604020202020204" pitchFamily="34" charset="0"/>
              </a:rPr>
              <a:t>Ethiopian Airlines</a:t>
            </a:r>
          </a:p>
          <a:p>
            <a:pPr marL="461963" lvl="2" indent="-461963">
              <a:spcAft>
                <a:spcPts val="1200"/>
              </a:spcAft>
              <a:buFont typeface="Arial" panose="020B0604020202020204" pitchFamily="34" charset="0"/>
              <a:buChar char="•"/>
            </a:pPr>
            <a:r>
              <a:rPr lang="en-US" sz="2800" dirty="0" smtClean="0">
                <a:cs typeface="Arial" panose="020B0604020202020204" pitchFamily="34" charset="0"/>
              </a:rPr>
              <a:t>US Department of Justice</a:t>
            </a:r>
          </a:p>
          <a:p>
            <a:pPr marL="461963" lvl="2" indent="-461963">
              <a:spcAft>
                <a:spcPts val="1200"/>
              </a:spcAft>
              <a:buFont typeface="Arial" panose="020B0604020202020204" pitchFamily="34" charset="0"/>
              <a:buChar char="•"/>
            </a:pPr>
            <a:r>
              <a:rPr lang="en-US" sz="2800" dirty="0" smtClean="0">
                <a:cs typeface="Arial" panose="020B0604020202020204" pitchFamily="34" charset="0"/>
              </a:rPr>
              <a:t>FAA Special Certification Review</a:t>
            </a:r>
          </a:p>
          <a:p>
            <a:pPr marL="461963" lvl="2" indent="-461963">
              <a:spcAft>
                <a:spcPts val="1200"/>
              </a:spcAft>
              <a:buFont typeface="Arial" panose="020B0604020202020204" pitchFamily="34" charset="0"/>
              <a:buChar char="•"/>
            </a:pPr>
            <a:r>
              <a:rPr lang="en-US" sz="2800" dirty="0" smtClean="0">
                <a:cs typeface="Arial" panose="020B0604020202020204" pitchFamily="34" charset="0"/>
              </a:rPr>
              <a:t>DOT Investigation</a:t>
            </a:r>
          </a:p>
          <a:p>
            <a:pPr marL="461963" lvl="2" indent="-461963">
              <a:spcAft>
                <a:spcPts val="1200"/>
              </a:spcAft>
              <a:buFont typeface="Arial" panose="020B0604020202020204" pitchFamily="34" charset="0"/>
              <a:buChar char="•"/>
            </a:pPr>
            <a:r>
              <a:rPr lang="en-US" sz="2800" dirty="0" smtClean="0">
                <a:cs typeface="Arial" panose="020B0604020202020204" pitchFamily="34" charset="0"/>
              </a:rPr>
              <a:t>DOT IG Investigation</a:t>
            </a:r>
          </a:p>
          <a:p>
            <a:pPr marL="461963" lvl="2" indent="-461963">
              <a:spcAft>
                <a:spcPts val="1200"/>
              </a:spcAft>
              <a:buFont typeface="Arial" panose="020B0604020202020204" pitchFamily="34" charset="0"/>
              <a:buChar char="•"/>
            </a:pPr>
            <a:r>
              <a:rPr lang="en-US" sz="2800" dirty="0" smtClean="0">
                <a:cs typeface="Arial" panose="020B0604020202020204" pitchFamily="34" charset="0"/>
              </a:rPr>
              <a:t>US Congress</a:t>
            </a:r>
          </a:p>
          <a:p>
            <a:endParaRPr lang="en-US" dirty="0"/>
          </a:p>
        </p:txBody>
      </p:sp>
    </p:spTree>
    <p:extLst>
      <p:ext uri="{BB962C8B-B14F-4D97-AF65-F5344CB8AC3E}">
        <p14:creationId xmlns:p14="http://schemas.microsoft.com/office/powerpoint/2010/main" val="4150923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3D6F1CA-2828-4432-9A94-5D44DD5538AD}"/>
              </a:ext>
            </a:extLst>
          </p:cNvPr>
          <p:cNvSpPr>
            <a:spLocks noGrp="1"/>
          </p:cNvSpPr>
          <p:nvPr>
            <p:ph type="body" idx="10"/>
          </p:nvPr>
        </p:nvSpPr>
        <p:spPr>
          <a:xfrm>
            <a:off x="289249" y="457761"/>
            <a:ext cx="11902751" cy="1280260"/>
          </a:xfrm>
        </p:spPr>
        <p:txBody>
          <a:bodyPr>
            <a:normAutofit/>
          </a:bodyPr>
          <a:lstStyle/>
          <a:p>
            <a:pPr algn="l">
              <a:buNone/>
            </a:pPr>
            <a:r>
              <a:rPr lang="en-US" sz="4400" dirty="0">
                <a:cs typeface="Arial" panose="020B0604020202020204" pitchFamily="34" charset="0"/>
              </a:rPr>
              <a:t>International Civil Aviation Organization (</a:t>
            </a:r>
            <a:r>
              <a:rPr lang="en-US" sz="4400" dirty="0" err="1">
                <a:cs typeface="Arial" panose="020B0604020202020204" pitchFamily="34" charset="0"/>
              </a:rPr>
              <a:t>ICAO</a:t>
            </a:r>
            <a:r>
              <a:rPr lang="en-US" sz="4400" dirty="0" smtClean="0">
                <a:cs typeface="Arial" panose="020B0604020202020204" pitchFamily="34" charset="0"/>
              </a:rPr>
              <a:t>)</a:t>
            </a:r>
            <a:endParaRPr lang="en-US" sz="4400" dirty="0">
              <a:cs typeface="Arial" panose="020B0604020202020204" pitchFamily="34" charset="0"/>
            </a:endParaRPr>
          </a:p>
        </p:txBody>
      </p:sp>
      <p:sp>
        <p:nvSpPr>
          <p:cNvPr id="5" name="Text Placeholder 10">
            <a:extLst>
              <a:ext uri="{FF2B5EF4-FFF2-40B4-BE49-F238E27FC236}">
                <a16:creationId xmlns:a16="http://schemas.microsoft.com/office/drawing/2014/main" id="{E47EB250-A19C-4713-BC40-91DE5912DDAD}"/>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6</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839755" y="1614196"/>
            <a:ext cx="9032033" cy="3508653"/>
          </a:xfrm>
          <a:prstGeom prst="rect">
            <a:avLst/>
          </a:prstGeom>
          <a:noFill/>
        </p:spPr>
        <p:txBody>
          <a:bodyPr wrap="square" rtlCol="0">
            <a:spAutoFit/>
          </a:bodyPr>
          <a:lstStyle/>
          <a:p>
            <a:pPr marL="571500" lvl="2" indent="-571500">
              <a:spcAft>
                <a:spcPts val="1800"/>
              </a:spcAft>
              <a:buFont typeface="Arial" panose="020B0604020202020204" pitchFamily="34" charset="0"/>
              <a:buChar char="•"/>
            </a:pPr>
            <a:r>
              <a:rPr lang="en-US" sz="2400" dirty="0" smtClean="0">
                <a:cs typeface="Arial" panose="020B0604020202020204" pitchFamily="34" charset="0"/>
              </a:rPr>
              <a:t>Chicago Convention on International Civil Aviation, 1944.</a:t>
            </a:r>
          </a:p>
          <a:p>
            <a:pPr marL="571500" lvl="2" indent="-571500">
              <a:spcAft>
                <a:spcPts val="1800"/>
              </a:spcAft>
              <a:buFont typeface="Arial" panose="020B0604020202020204" pitchFamily="34" charset="0"/>
              <a:buChar char="•"/>
            </a:pPr>
            <a:r>
              <a:rPr lang="en-US" sz="2400" dirty="0" smtClean="0">
                <a:cs typeface="Arial" panose="020B0604020202020204" pitchFamily="34" charset="0"/>
              </a:rPr>
              <a:t>Establishment of the International Civil Aviation Organization (</a:t>
            </a:r>
            <a:r>
              <a:rPr lang="en-US" sz="2400" dirty="0" err="1" smtClean="0">
                <a:cs typeface="Arial" panose="020B0604020202020204" pitchFamily="34" charset="0"/>
              </a:rPr>
              <a:t>ICAO</a:t>
            </a:r>
            <a:r>
              <a:rPr lang="en-US" sz="2400" dirty="0" smtClean="0">
                <a:cs typeface="Arial" panose="020B0604020202020204" pitchFamily="34" charset="0"/>
              </a:rPr>
              <a:t>), an agency of the United Nations, upon ratification of the Convention in 1945.</a:t>
            </a:r>
          </a:p>
          <a:p>
            <a:pPr marL="571500" lvl="2" indent="-571500">
              <a:spcAft>
                <a:spcPts val="1800"/>
              </a:spcAft>
              <a:buFont typeface="Arial" panose="020B0604020202020204" pitchFamily="34" charset="0"/>
              <a:buChar char="•"/>
            </a:pPr>
            <a:r>
              <a:rPr lang="en-US" sz="2400" dirty="0" smtClean="0">
                <a:cs typeface="Arial" panose="020B0604020202020204" pitchFamily="34" charset="0"/>
              </a:rPr>
              <a:t>As of January 2019, there are 192 </a:t>
            </a:r>
            <a:r>
              <a:rPr lang="en-US" sz="2400" dirty="0" err="1" smtClean="0">
                <a:cs typeface="Arial" panose="020B0604020202020204" pitchFamily="34" charset="0"/>
              </a:rPr>
              <a:t>ICAO</a:t>
            </a:r>
            <a:r>
              <a:rPr lang="en-US" sz="2400" dirty="0" smtClean="0">
                <a:cs typeface="Arial" panose="020B0604020202020204" pitchFamily="34" charset="0"/>
              </a:rPr>
              <a:t> members.</a:t>
            </a:r>
          </a:p>
          <a:p>
            <a:pPr marL="571500" lvl="2" indent="-571500">
              <a:spcAft>
                <a:spcPts val="1800"/>
              </a:spcAft>
              <a:buFont typeface="Arial" panose="020B0604020202020204" pitchFamily="34" charset="0"/>
              <a:buChar char="•"/>
            </a:pPr>
            <a:r>
              <a:rPr lang="en-US" sz="2400" dirty="0" err="1" smtClean="0">
                <a:cs typeface="Arial" panose="020B0604020202020204" pitchFamily="34" charset="0"/>
              </a:rPr>
              <a:t>ICAO</a:t>
            </a:r>
            <a:r>
              <a:rPr lang="en-US" sz="2400" dirty="0" smtClean="0">
                <a:cs typeface="Arial" panose="020B0604020202020204" pitchFamily="34" charset="0"/>
              </a:rPr>
              <a:t> is headquartered in Montreal.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740985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904567-2273-4894-8878-478790EFEBC3}"/>
              </a:ext>
            </a:extLst>
          </p:cNvPr>
          <p:cNvSpPr>
            <a:spLocks noGrp="1"/>
          </p:cNvSpPr>
          <p:nvPr>
            <p:ph type="body" idx="10"/>
          </p:nvPr>
        </p:nvSpPr>
        <p:spPr>
          <a:xfrm>
            <a:off x="1007706" y="454401"/>
            <a:ext cx="9119118" cy="1093470"/>
          </a:xfrm>
        </p:spPr>
        <p:txBody>
          <a:bodyPr>
            <a:normAutofit/>
          </a:bodyPr>
          <a:lstStyle/>
          <a:p>
            <a:pPr algn="l">
              <a:spcAft>
                <a:spcPts val="2400"/>
              </a:spcAft>
              <a:buNone/>
            </a:pPr>
            <a:r>
              <a:rPr lang="en-US" sz="4400" dirty="0"/>
              <a:t>Annex 13</a:t>
            </a:r>
          </a:p>
          <a:p>
            <a:pPr marL="457200" indent="-457200" algn="l">
              <a:lnSpc>
                <a:spcPct val="100000"/>
              </a:lnSpc>
              <a:spcAft>
                <a:spcPts val="600"/>
              </a:spcAft>
              <a:buFontTx/>
              <a:buChar char="-"/>
            </a:pPr>
            <a:endParaRPr lang="en-US" sz="2400" dirty="0">
              <a:latin typeface="Arial" panose="020B0604020202020204" pitchFamily="34" charset="0"/>
              <a:cs typeface="Arial" panose="020B0604020202020204" pitchFamily="34" charset="0"/>
            </a:endParaRPr>
          </a:p>
        </p:txBody>
      </p:sp>
      <p:sp>
        <p:nvSpPr>
          <p:cNvPr id="5" name="Text Placeholder 10">
            <a:extLst>
              <a:ext uri="{FF2B5EF4-FFF2-40B4-BE49-F238E27FC236}">
                <a16:creationId xmlns:a16="http://schemas.microsoft.com/office/drawing/2014/main" id="{8C74C3FA-C00F-42AE-A0E7-4CB7AC01EB72}"/>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395FDA98-C7B1-490A-BD48-A199F576E0CE}" type="slidenum">
              <a:rPr lang="en-US" sz="1000">
                <a:solidFill>
                  <a:srgbClr val="FFFFFF"/>
                </a:solidFill>
                <a:latin typeface="Arial" panose="02020603050405020304" pitchFamily="2"/>
              </a:rPr>
              <a:pPr algn="l">
                <a:lnSpc>
                  <a:spcPts val="1100"/>
                </a:lnSpc>
                <a:spcAft>
                  <a:spcPct val="0"/>
                </a:spcAft>
              </a:pPr>
              <a:t>7</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1007706" y="1687830"/>
            <a:ext cx="10702212" cy="4231928"/>
          </a:xfrm>
          <a:prstGeom prst="rect">
            <a:avLst/>
          </a:prstGeom>
          <a:noFill/>
        </p:spPr>
        <p:txBody>
          <a:bodyPr wrap="square" rtlCol="0">
            <a:spAutoFit/>
          </a:bodyPr>
          <a:lstStyle/>
          <a:p>
            <a:pPr marL="457200" indent="-457200">
              <a:spcAft>
                <a:spcPts val="600"/>
              </a:spcAft>
              <a:buFont typeface="Arial" panose="020B0604020202020204" pitchFamily="34" charset="0"/>
              <a:buChar char="•"/>
            </a:pPr>
            <a:r>
              <a:rPr lang="en-US" dirty="0" smtClean="0"/>
              <a:t>Annex </a:t>
            </a:r>
            <a:r>
              <a:rPr lang="en-US" dirty="0"/>
              <a:t>13 to the Chicago Convention </a:t>
            </a:r>
            <a:r>
              <a:rPr lang="en-US" dirty="0">
                <a:cs typeface="Arial" panose="020B0604020202020204" pitchFamily="34" charset="0"/>
              </a:rPr>
              <a:t>sets forth international standards and recommended practices for the notification, investigation, and reporting of civil aircraft accidents and incidents. </a:t>
            </a:r>
          </a:p>
          <a:p>
            <a:pPr marL="457200" indent="-457200">
              <a:spcAft>
                <a:spcPts val="600"/>
              </a:spcAft>
              <a:buFont typeface="Arial" panose="020B0604020202020204" pitchFamily="34" charset="0"/>
              <a:buChar char="•"/>
            </a:pPr>
            <a:r>
              <a:rPr lang="en-US" dirty="0"/>
              <a:t>In major respects, the NTSB’s standards and practices for aviation accident and incident investigations are fully consistent with those specified in Annex 13</a:t>
            </a:r>
            <a:r>
              <a:rPr lang="en-US" dirty="0" smtClean="0"/>
              <a:t>.</a:t>
            </a:r>
          </a:p>
          <a:p>
            <a:pPr marL="342900" indent="-342900">
              <a:spcAft>
                <a:spcPts val="600"/>
              </a:spcAft>
              <a:buFont typeface="Arial" panose="020B0604020202020204" pitchFamily="34" charset="0"/>
              <a:buChar char="•"/>
            </a:pPr>
            <a:r>
              <a:rPr lang="en-US" dirty="0" smtClean="0">
                <a:cs typeface="Arial" panose="020B0604020202020204" pitchFamily="34" charset="0"/>
              </a:rPr>
              <a:t>  Annex 13 applies in two situations:</a:t>
            </a:r>
          </a:p>
          <a:p>
            <a:pPr marL="914400" indent="-342900" fontAlgn="base">
              <a:spcAft>
                <a:spcPts val="600"/>
              </a:spcAft>
              <a:buFont typeface="Arial" panose="020B0604020202020204" pitchFamily="34" charset="0"/>
              <a:buChar char="•"/>
            </a:pPr>
            <a:r>
              <a:rPr lang="en-US" dirty="0" smtClean="0"/>
              <a:t>an overseas manufactured, registered, or operated aircraft is involved in an accident or incident in the United States or its possessions. </a:t>
            </a:r>
          </a:p>
          <a:p>
            <a:pPr marL="914400" indent="-342900" fontAlgn="base">
              <a:spcAft>
                <a:spcPts val="600"/>
              </a:spcAft>
              <a:buFont typeface="Arial" panose="020B0604020202020204" pitchFamily="34" charset="0"/>
              <a:buChar char="•"/>
            </a:pPr>
            <a:r>
              <a:rPr lang="en-US" dirty="0" smtClean="0"/>
              <a:t>a U.S.-manufactured, registered, or operated aircraft is involved in an accident or incident in the territories of another country.</a:t>
            </a:r>
          </a:p>
          <a:p>
            <a:pPr marL="342900" indent="-342900" fontAlgn="base">
              <a:spcAft>
                <a:spcPts val="600"/>
              </a:spcAft>
              <a:buFont typeface="Arial" panose="020B0604020202020204" pitchFamily="34" charset="0"/>
              <a:buChar char="•"/>
            </a:pPr>
            <a:r>
              <a:rPr lang="en-US" dirty="0" smtClean="0"/>
              <a:t>  The investigation of an airplane crash occurring in international waters falls under the jurisdiction of </a:t>
            </a:r>
            <a:br>
              <a:rPr lang="en-US" dirty="0" smtClean="0"/>
            </a:br>
            <a:r>
              <a:rPr lang="en-US" dirty="0" smtClean="0"/>
              <a:t>  the airplane’s country of registry.</a:t>
            </a:r>
          </a:p>
          <a:p>
            <a:pPr marL="457200" indent="-457200">
              <a:spcAft>
                <a:spcPts val="600"/>
              </a:spcAft>
              <a:buFontTx/>
              <a:buChar char="-"/>
            </a:pPr>
            <a:endParaRPr lang="en-US" dirty="0">
              <a:cs typeface="Arial" panose="020B0604020202020204" pitchFamily="34" charset="0"/>
            </a:endParaRPr>
          </a:p>
          <a:p>
            <a:endParaRPr lang="en-US" dirty="0"/>
          </a:p>
        </p:txBody>
      </p:sp>
    </p:spTree>
    <p:extLst>
      <p:ext uri="{BB962C8B-B14F-4D97-AF65-F5344CB8AC3E}">
        <p14:creationId xmlns:p14="http://schemas.microsoft.com/office/powerpoint/2010/main" val="676164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p15="http://schemas.microsoft.com/office/powerpoint/2012/main">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82A425-B790-4070-BE3A-886B1B0787AE}"/>
              </a:ext>
            </a:extLst>
          </p:cNvPr>
          <p:cNvSpPr>
            <a:spLocks noGrp="1"/>
          </p:cNvSpPr>
          <p:nvPr>
            <p:ph type="body" idx="10"/>
          </p:nvPr>
        </p:nvSpPr>
        <p:spPr>
          <a:xfrm>
            <a:off x="1073020" y="426410"/>
            <a:ext cx="9137780" cy="558443"/>
          </a:xfrm>
        </p:spPr>
        <p:txBody>
          <a:bodyPr>
            <a:normAutofit/>
          </a:bodyPr>
          <a:lstStyle/>
          <a:p>
            <a:pPr algn="l">
              <a:spcAft>
                <a:spcPts val="1800"/>
              </a:spcAft>
              <a:buNone/>
            </a:pPr>
            <a:r>
              <a:rPr lang="en-US" sz="4400" dirty="0">
                <a:cs typeface="Arial" panose="020B0604020202020204" pitchFamily="34" charset="0"/>
              </a:rPr>
              <a:t>Annex </a:t>
            </a:r>
            <a:r>
              <a:rPr lang="en-US" sz="4400" dirty="0" smtClean="0">
                <a:cs typeface="Arial" panose="020B0604020202020204" pitchFamily="34" charset="0"/>
              </a:rPr>
              <a:t>13  </a:t>
            </a:r>
            <a:r>
              <a:rPr lang="en-US" sz="4400" dirty="0">
                <a:cs typeface="Arial" panose="020B0604020202020204" pitchFamily="34" charset="0"/>
              </a:rPr>
              <a:t>(continued</a:t>
            </a:r>
            <a:r>
              <a:rPr lang="en-US" sz="4400" dirty="0" smtClean="0">
                <a:cs typeface="Arial" panose="020B0604020202020204" pitchFamily="34" charset="0"/>
              </a:rPr>
              <a:t>)</a:t>
            </a:r>
            <a:endParaRPr lang="en-US" sz="4400" dirty="0">
              <a:cs typeface="Arial" panose="020B0604020202020204" pitchFamily="34" charset="0"/>
            </a:endParaRPr>
          </a:p>
        </p:txBody>
      </p:sp>
      <p:sp>
        <p:nvSpPr>
          <p:cNvPr id="5" name="Text Placeholder 10">
            <a:extLst>
              <a:ext uri="{FF2B5EF4-FFF2-40B4-BE49-F238E27FC236}">
                <a16:creationId xmlns:a16="http://schemas.microsoft.com/office/drawing/2014/main" id="{0BAAE68E-666C-4BD8-940C-65E8D61A1835}"/>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8</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975096" y="1548649"/>
            <a:ext cx="10263674" cy="3570208"/>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200" dirty="0" smtClean="0"/>
              <a:t>If an accident or serious incident occurs in a foreign State (country) involving a civil aircraft of U.S. Registry, a U.S. operator, or an aircraft of U.S. design or U.S. manufacture, where the foreign state is a signatory to the </a:t>
            </a:r>
            <a:r>
              <a:rPr lang="en-US" sz="2200" dirty="0" err="1" smtClean="0"/>
              <a:t>ICAO</a:t>
            </a:r>
            <a:r>
              <a:rPr lang="en-US" sz="2200" dirty="0" smtClean="0"/>
              <a:t> Convention, that state (known as the “state of occurrence”) is responsible for the investigation.</a:t>
            </a:r>
          </a:p>
          <a:p>
            <a:pPr marL="915987" indent="-342900">
              <a:spcAft>
                <a:spcPct val="0"/>
              </a:spcAft>
              <a:buFont typeface="Arial" panose="020B0604020202020204" pitchFamily="34" charset="0"/>
              <a:buChar char="•"/>
            </a:pPr>
            <a:r>
              <a:rPr lang="en-US" sz="2200" dirty="0" smtClean="0"/>
              <a:t>Ongoing investigation of Lion Air Flight 610 by National Transportation Safety Committees Directorate General of Civil Aviation. </a:t>
            </a:r>
          </a:p>
          <a:p>
            <a:pPr marL="914400" lvl="6" indent="-342900">
              <a:spcAft>
                <a:spcPts val="600"/>
              </a:spcAft>
              <a:buFont typeface="Arial" panose="020B0604020202020204" pitchFamily="34" charset="0"/>
              <a:buChar char="•"/>
            </a:pPr>
            <a:r>
              <a:rPr lang="en-US" sz="2200" dirty="0" smtClean="0"/>
              <a:t>Ongoing investigation of Ethiopian Airlines (ET) Flight 302 by the Aircraft Accident Investigation Bureau, Ministry of Transport, Federal Democratic Republic of Ethiopia. 	</a:t>
            </a:r>
          </a:p>
          <a:p>
            <a:endParaRPr lang="en-US" dirty="0"/>
          </a:p>
        </p:txBody>
      </p:sp>
    </p:spTree>
    <p:extLst>
      <p:ext uri="{BB962C8B-B14F-4D97-AF65-F5344CB8AC3E}">
        <p14:creationId xmlns:p14="http://schemas.microsoft.com/office/powerpoint/2010/main" val="37865725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xmlns:p15="http://schemas.microsoft.com/office/powerpoint/2012/main">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D06A3BE-678B-434B-9ED2-2A0A4D5740A1}"/>
              </a:ext>
            </a:extLst>
          </p:cNvPr>
          <p:cNvSpPr>
            <a:spLocks noGrp="1"/>
          </p:cNvSpPr>
          <p:nvPr>
            <p:ph type="body" idx="10"/>
          </p:nvPr>
        </p:nvSpPr>
        <p:spPr>
          <a:xfrm>
            <a:off x="1147665" y="429208"/>
            <a:ext cx="9063135" cy="896672"/>
          </a:xfrm>
        </p:spPr>
        <p:txBody>
          <a:bodyPr>
            <a:normAutofit/>
          </a:bodyPr>
          <a:lstStyle/>
          <a:p>
            <a:pPr algn="l">
              <a:spcAft>
                <a:spcPts val="3000"/>
              </a:spcAft>
              <a:buNone/>
            </a:pPr>
            <a:r>
              <a:rPr lang="en-US" sz="4400" dirty="0">
                <a:cs typeface="Arial" panose="020B0604020202020204" pitchFamily="34" charset="0"/>
              </a:rPr>
              <a:t>Annex </a:t>
            </a:r>
            <a:r>
              <a:rPr lang="en-US" sz="4400" dirty="0" smtClean="0">
                <a:cs typeface="Arial" panose="020B0604020202020204" pitchFamily="34" charset="0"/>
              </a:rPr>
              <a:t>13  </a:t>
            </a:r>
            <a:r>
              <a:rPr lang="en-US" sz="4400" dirty="0">
                <a:cs typeface="Arial" panose="020B0604020202020204" pitchFamily="34" charset="0"/>
              </a:rPr>
              <a:t>(continued</a:t>
            </a:r>
            <a:r>
              <a:rPr lang="en-US" sz="4400" dirty="0" smtClean="0">
                <a:cs typeface="Arial" panose="020B0604020202020204" pitchFamily="34" charset="0"/>
              </a:rPr>
              <a:t>)</a:t>
            </a:r>
            <a:endParaRPr lang="en-US" sz="4400" dirty="0">
              <a:cs typeface="Arial" panose="020B0604020202020204" pitchFamily="34" charset="0"/>
            </a:endParaRPr>
          </a:p>
        </p:txBody>
      </p:sp>
      <p:sp>
        <p:nvSpPr>
          <p:cNvPr id="5" name="Text Placeholder 10">
            <a:extLst>
              <a:ext uri="{FF2B5EF4-FFF2-40B4-BE49-F238E27FC236}">
                <a16:creationId xmlns:a16="http://schemas.microsoft.com/office/drawing/2014/main" id="{A17242B9-1B11-4C2F-8877-40781A1E8C44}"/>
              </a:ext>
            </a:extLst>
          </p:cNvPr>
          <p:cNvSpPr>
            <a:spLocks noGrp="1"/>
          </p:cNvSpPr>
          <p:nvPr>
            <p:ph type="body" idx="1"/>
          </p:nvPr>
        </p:nvSpPr>
        <p:spPr>
          <a:xfrm>
            <a:off x="1524001" y="6386513"/>
            <a:ext cx="155575" cy="138112"/>
          </a:xfrm>
          <a:prstGeom prst="rect">
            <a:avLst/>
          </a:prstGeom>
          <a:noFill/>
          <a:ln w="0" cmpd="sng">
            <a:noFill/>
            <a:prstDash val="solid"/>
          </a:ln>
        </p:spPr>
        <p:txBody>
          <a:bodyPr vert="horz" lIns="0" tIns="0" rIns="0" bIns="0" rtlCol="0" anchor="t">
            <a:normAutofit fontScale="25000" lnSpcReduction="20000"/>
          </a:bodyPr>
          <a:lstStyle/>
          <a:p>
            <a:pPr algn="l">
              <a:lnSpc>
                <a:spcPts val="1100"/>
              </a:lnSpc>
              <a:spcAft>
                <a:spcPct val="0"/>
              </a:spcAft>
            </a:pPr>
            <a:fld id="{2B747A50-F184-4A0A-9966-FD1A03A871EF}" type="slidenum">
              <a:rPr lang="en-US" sz="1000">
                <a:solidFill>
                  <a:srgbClr val="FFFFFF"/>
                </a:solidFill>
                <a:latin typeface="Arial" panose="02020603050405020304" pitchFamily="2"/>
              </a:rPr>
              <a:pPr algn="l">
                <a:lnSpc>
                  <a:spcPts val="1100"/>
                </a:lnSpc>
                <a:spcAft>
                  <a:spcPct val="0"/>
                </a:spcAft>
              </a:pPr>
              <a:t>9</a:t>
            </a:fld>
            <a:endParaRPr lang="en-US" sz="1000">
              <a:solidFill>
                <a:srgbClr val="FFFFFF"/>
              </a:solidFill>
              <a:latin typeface="Arial" panose="02020603050405020304" pitchFamily="2"/>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7" y="5682654"/>
            <a:ext cx="12195213" cy="1184677"/>
          </a:xfrm>
          <a:prstGeom prst="rect">
            <a:avLst/>
          </a:prstGeom>
        </p:spPr>
      </p:pic>
      <p:sp>
        <p:nvSpPr>
          <p:cNvPr id="3" name="TextBox 2"/>
          <p:cNvSpPr txBox="1"/>
          <p:nvPr/>
        </p:nvSpPr>
        <p:spPr>
          <a:xfrm>
            <a:off x="942392" y="1580663"/>
            <a:ext cx="10039739" cy="4124206"/>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000" dirty="0"/>
              <a:t>The NTSB, in coordination with the U.S. Department of State, represents the United States in accident investigations in a foreign country and designates a qualified agency employee to serve as the </a:t>
            </a:r>
            <a:r>
              <a:rPr lang="en-US" sz="2000" b="1" i="1" dirty="0"/>
              <a:t>Accredited Representative </a:t>
            </a:r>
            <a:r>
              <a:rPr lang="en-US" sz="2000" dirty="0"/>
              <a:t>to  participate in the foreign investigation and assist the investigator-in-charge (</a:t>
            </a:r>
            <a:r>
              <a:rPr lang="en-US" sz="2000" dirty="0" err="1"/>
              <a:t>IIC</a:t>
            </a:r>
            <a:r>
              <a:rPr lang="en-US" sz="2000" dirty="0"/>
              <a:t>) of the investigation.</a:t>
            </a:r>
            <a:endParaRPr lang="en-US" sz="2000" dirty="0">
              <a:solidFill>
                <a:srgbClr val="C00000"/>
              </a:solidFill>
              <a:cs typeface="Arial" panose="020B0604020202020204" pitchFamily="34" charset="0"/>
            </a:endParaRPr>
          </a:p>
          <a:p>
            <a:pPr marL="342900" indent="-342900">
              <a:spcAft>
                <a:spcPts val="600"/>
              </a:spcAft>
              <a:buFont typeface="Arial" panose="020B0604020202020204" pitchFamily="34" charset="0"/>
              <a:buChar char="•"/>
            </a:pPr>
            <a:r>
              <a:rPr lang="en-US" sz="2000" dirty="0">
                <a:cs typeface="Arial" panose="020B0604020202020204" pitchFamily="34" charset="0"/>
              </a:rPr>
              <a:t>Various organizations with technical knowledge and expertise serve as </a:t>
            </a:r>
            <a:r>
              <a:rPr lang="en-US" sz="2000" b="1" i="1" dirty="0">
                <a:cs typeface="Arial" panose="020B0604020202020204" pitchFamily="34" charset="0"/>
              </a:rPr>
              <a:t>Technical Advisors </a:t>
            </a:r>
            <a:r>
              <a:rPr lang="en-US" sz="2000" dirty="0">
                <a:cs typeface="Arial" panose="020B0604020202020204" pitchFamily="34" charset="0"/>
              </a:rPr>
              <a:t>to assist the NTSB </a:t>
            </a:r>
            <a:r>
              <a:rPr lang="en-US" sz="2000" dirty="0"/>
              <a:t>Accredited Representative in the investigation</a:t>
            </a:r>
            <a:r>
              <a:rPr lang="en-US" sz="2000" dirty="0">
                <a:cs typeface="Arial" panose="020B0604020202020204" pitchFamily="34" charset="0"/>
              </a:rPr>
              <a:t> (e.g., FAA, the manufacturer of the aircraft or major aircraft components</a:t>
            </a:r>
            <a:r>
              <a:rPr lang="en-US" sz="2000" dirty="0" smtClean="0">
                <a:cs typeface="Arial" panose="020B0604020202020204" pitchFamily="34" charset="0"/>
              </a:rPr>
              <a:t>).</a:t>
            </a:r>
          </a:p>
          <a:p>
            <a:pPr marL="342900" indent="-342900">
              <a:spcAft>
                <a:spcPts val="600"/>
              </a:spcAft>
              <a:buFont typeface="Arial" panose="020B0604020202020204" pitchFamily="34" charset="0"/>
              <a:buChar char="•"/>
            </a:pPr>
            <a:r>
              <a:rPr lang="en-US" sz="2000" dirty="0" smtClean="0">
                <a:cs typeface="Arial" panose="020B0604020202020204" pitchFamily="34" charset="0"/>
              </a:rPr>
              <a:t>Various organizations with technical knowledge and expertise serve as </a:t>
            </a:r>
            <a:r>
              <a:rPr lang="en-US" sz="2000" b="1" i="1" dirty="0" smtClean="0">
                <a:cs typeface="Arial" panose="020B0604020202020204" pitchFamily="34" charset="0"/>
              </a:rPr>
              <a:t>Technical Advisors </a:t>
            </a:r>
            <a:r>
              <a:rPr lang="en-US" sz="2000" dirty="0" smtClean="0">
                <a:cs typeface="Arial" panose="020B0604020202020204" pitchFamily="34" charset="0"/>
              </a:rPr>
              <a:t>to assist the NTSB </a:t>
            </a:r>
            <a:r>
              <a:rPr lang="en-US" sz="2000" dirty="0" smtClean="0"/>
              <a:t>Accredited Representative in the foreign investigation</a:t>
            </a:r>
            <a:r>
              <a:rPr lang="en-US" sz="2000" dirty="0" smtClean="0">
                <a:cs typeface="Arial" panose="020B0604020202020204" pitchFamily="34" charset="0"/>
              </a:rPr>
              <a:t> (e.g., FAA, manufacturer of the aircraft,   manufacturers of major aircraft components).</a:t>
            </a:r>
          </a:p>
          <a:p>
            <a:pPr marL="342900" indent="-342900">
              <a:spcAft>
                <a:spcPts val="600"/>
              </a:spcAft>
              <a:buFont typeface="Arial" panose="020B0604020202020204" pitchFamily="34" charset="0"/>
              <a:buChar char="•"/>
            </a:pPr>
            <a:endParaRPr lang="en-US" sz="2400" dirty="0">
              <a:cs typeface="Arial" panose="020B0604020202020204" pitchFamily="34" charset="0"/>
            </a:endParaRPr>
          </a:p>
          <a:p>
            <a:endParaRPr lang="en-US" dirty="0"/>
          </a:p>
        </p:txBody>
      </p:sp>
    </p:spTree>
    <p:extLst>
      <p:ext uri="{BB962C8B-B14F-4D97-AF65-F5344CB8AC3E}">
        <p14:creationId xmlns:p14="http://schemas.microsoft.com/office/powerpoint/2010/main" val="3109218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xmlns:p15="http://schemas.microsoft.com/office/powerpoint/2012/main">
      <p:transition spd="slow">
        <p:circl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1.7601 Service Pack 1"/>
  <p:tag name="AS_RELEASE_DATE" val="2018.09.12"/>
  <p:tag name="AS_TITLE" val="Aspose.Slides for .NET 4.0 Client Profile"/>
  <p:tag name="AS_VERSION" val="18.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1487</Words>
  <Application>Microsoft Office PowerPoint</Application>
  <PresentationFormat>Widescreen</PresentationFormat>
  <Paragraphs>209</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cp:lastPrinted>1601-01-01T00:00:00Z</cp:lastPrinted>
  <dcterms:modified xsi:type="dcterms:W3CDTF">2019-08-19T18:03:07Z</dcterms:modified>
</cp:coreProperties>
</file>