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p:sldMasterIdLst>
    <p:sldMasterId id="2147483674" r:id="rId1"/>
  </p:sldMasterIdLst>
  <p:notesMasterIdLst>
    <p:notesMasterId r:id="rId59"/>
  </p:notesMasterIdLst>
  <p:handoutMasterIdLst>
    <p:handoutMasterId r:id="rId60"/>
  </p:handoutMasterIdLst>
  <p:sldIdLst>
    <p:sldId id="256" r:id="rId2"/>
    <p:sldId id="867" r:id="rId3"/>
    <p:sldId id="825" r:id="rId4"/>
    <p:sldId id="826" r:id="rId5"/>
    <p:sldId id="827" r:id="rId6"/>
    <p:sldId id="828" r:id="rId7"/>
    <p:sldId id="829" r:id="rId8"/>
    <p:sldId id="830" r:id="rId9"/>
    <p:sldId id="831" r:id="rId10"/>
    <p:sldId id="338" r:id="rId11"/>
    <p:sldId id="805" r:id="rId12"/>
    <p:sldId id="832" r:id="rId13"/>
    <p:sldId id="833" r:id="rId14"/>
    <p:sldId id="834" r:id="rId15"/>
    <p:sldId id="836" r:id="rId16"/>
    <p:sldId id="803" r:id="rId17"/>
    <p:sldId id="806" r:id="rId18"/>
    <p:sldId id="808" r:id="rId19"/>
    <p:sldId id="819" r:id="rId20"/>
    <p:sldId id="809" r:id="rId21"/>
    <p:sldId id="811" r:id="rId22"/>
    <p:sldId id="346" r:id="rId23"/>
    <p:sldId id="837" r:id="rId24"/>
    <p:sldId id="838" r:id="rId25"/>
    <p:sldId id="839" r:id="rId26"/>
    <p:sldId id="841" r:id="rId27"/>
    <p:sldId id="842" r:id="rId28"/>
    <p:sldId id="843" r:id="rId29"/>
    <p:sldId id="844" r:id="rId30"/>
    <p:sldId id="845" r:id="rId31"/>
    <p:sldId id="846" r:id="rId32"/>
    <p:sldId id="847" r:id="rId33"/>
    <p:sldId id="848" r:id="rId34"/>
    <p:sldId id="849" r:id="rId35"/>
    <p:sldId id="850" r:id="rId36"/>
    <p:sldId id="851" r:id="rId37"/>
    <p:sldId id="804" r:id="rId38"/>
    <p:sldId id="812" r:id="rId39"/>
    <p:sldId id="352" r:id="rId40"/>
    <p:sldId id="355" r:id="rId41"/>
    <p:sldId id="356" r:id="rId42"/>
    <p:sldId id="357" r:id="rId43"/>
    <p:sldId id="852" r:id="rId44"/>
    <p:sldId id="853" r:id="rId45"/>
    <p:sldId id="864" r:id="rId46"/>
    <p:sldId id="866" r:id="rId47"/>
    <p:sldId id="854" r:id="rId48"/>
    <p:sldId id="857" r:id="rId49"/>
    <p:sldId id="858" r:id="rId50"/>
    <p:sldId id="859" r:id="rId51"/>
    <p:sldId id="860" r:id="rId52"/>
    <p:sldId id="861" r:id="rId53"/>
    <p:sldId id="862" r:id="rId54"/>
    <p:sldId id="373" r:id="rId55"/>
    <p:sldId id="374" r:id="rId56"/>
    <p:sldId id="375" r:id="rId57"/>
    <p:sldId id="376" r:id="rId58"/>
  </p:sldIdLst>
  <p:sldSz cx="12192000" cy="6858000"/>
  <p:notesSz cx="7019925" cy="9305925"/>
  <p:custDataLst>
    <p:tags r:id="rId61"/>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141" autoAdjust="0"/>
    <p:restoredTop sz="94993" autoAdjust="0"/>
  </p:normalViewPr>
  <p:slideViewPr>
    <p:cSldViewPr snapToGrid="0">
      <p:cViewPr varScale="1">
        <p:scale>
          <a:sx n="88" d="100"/>
          <a:sy n="88" d="100"/>
        </p:scale>
        <p:origin x="90" y="264"/>
      </p:cViewPr>
      <p:guideLst>
        <p:guide orient="horz" pos="2160"/>
        <p:guide pos="3840"/>
      </p:guideLst>
    </p:cSldViewPr>
  </p:slideViewPr>
  <p:notesTextViewPr>
    <p:cViewPr>
      <p:scale>
        <a:sx n="100" d="100"/>
        <a:sy n="100" d="100"/>
      </p:scale>
      <p:origin x="0" y="0"/>
    </p:cViewPr>
  </p:notesTextViewPr>
  <p:sorterViewPr>
    <p:cViewPr>
      <p:scale>
        <a:sx n="66" d="100"/>
        <a:sy n="66" d="100"/>
      </p:scale>
      <p:origin x="0" y="0"/>
    </p:cViewPr>
  </p:sorterViewPr>
  <p:notesViewPr>
    <p:cSldViewPr>
      <p:cViewPr>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handoutMaster" Target="handoutMasters/handoutMaster1.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FD5BD3D-214D-45D7-9530-2805A98A9591}"/>
              </a:ext>
            </a:extLst>
          </p:cNvPr>
          <p:cNvSpPr>
            <a:spLocks noGrp="1"/>
          </p:cNvSpPr>
          <p:nvPr>
            <p:ph type="hdr" sz="quarter"/>
          </p:nvPr>
        </p:nvSpPr>
        <p:spPr>
          <a:xfrm>
            <a:off x="0" y="0"/>
            <a:ext cx="3041650" cy="466725"/>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3B98094D-AAFE-4203-B43C-D92777E2720C}"/>
              </a:ext>
            </a:extLst>
          </p:cNvPr>
          <p:cNvSpPr>
            <a:spLocks noGrp="1"/>
          </p:cNvSpPr>
          <p:nvPr>
            <p:ph type="dt" sz="quarter" idx="1"/>
          </p:nvPr>
        </p:nvSpPr>
        <p:spPr>
          <a:xfrm>
            <a:off x="3976688" y="0"/>
            <a:ext cx="3041650" cy="466725"/>
          </a:xfrm>
          <a:prstGeom prst="rect">
            <a:avLst/>
          </a:prstGeom>
        </p:spPr>
        <p:txBody>
          <a:bodyPr vert="horz" lIns="91440" tIns="45720" rIns="91440" bIns="45720" rtlCol="0"/>
          <a:lstStyle>
            <a:lvl1pPr algn="r">
              <a:defRPr sz="1200"/>
            </a:lvl1pPr>
          </a:lstStyle>
          <a:p>
            <a:fld id="{AC166020-519B-4F58-AFD5-BBF33C0FEA99}" type="datetimeFigureOut">
              <a:rPr lang="en-US" smtClean="0"/>
              <a:t>8/19/2019</a:t>
            </a:fld>
            <a:endParaRPr lang="en-US"/>
          </a:p>
        </p:txBody>
      </p:sp>
      <p:sp>
        <p:nvSpPr>
          <p:cNvPr id="4" name="Footer Placeholder 3">
            <a:extLst>
              <a:ext uri="{FF2B5EF4-FFF2-40B4-BE49-F238E27FC236}">
                <a16:creationId xmlns:a16="http://schemas.microsoft.com/office/drawing/2014/main" id="{D9C6BC1A-C17C-4E54-AC3E-6DE118AD48E9}"/>
              </a:ext>
            </a:extLst>
          </p:cNvPr>
          <p:cNvSpPr>
            <a:spLocks noGrp="1"/>
          </p:cNvSpPr>
          <p:nvPr>
            <p:ph type="ftr" sz="quarter" idx="2"/>
          </p:nvPr>
        </p:nvSpPr>
        <p:spPr>
          <a:xfrm>
            <a:off x="0" y="8839200"/>
            <a:ext cx="3041650"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9D92C362-3F8A-404A-80FD-FFACEF6AFB27}"/>
              </a:ext>
            </a:extLst>
          </p:cNvPr>
          <p:cNvSpPr>
            <a:spLocks noGrp="1"/>
          </p:cNvSpPr>
          <p:nvPr>
            <p:ph type="sldNum" sz="quarter" idx="3"/>
          </p:nvPr>
        </p:nvSpPr>
        <p:spPr>
          <a:xfrm>
            <a:off x="3976688" y="8839200"/>
            <a:ext cx="3041650" cy="466725"/>
          </a:xfrm>
          <a:prstGeom prst="rect">
            <a:avLst/>
          </a:prstGeom>
        </p:spPr>
        <p:txBody>
          <a:bodyPr vert="horz" lIns="91440" tIns="45720" rIns="91440" bIns="45720" rtlCol="0" anchor="b"/>
          <a:lstStyle>
            <a:lvl1pPr algn="r">
              <a:defRPr sz="1200"/>
            </a:lvl1pPr>
          </a:lstStyle>
          <a:p>
            <a:fld id="{624903F1-202F-4575-9169-DB8099C735AF}" type="slidenum">
              <a:rPr lang="en-US" smtClean="0"/>
              <a:t>‹#›</a:t>
            </a:fld>
            <a:endParaRPr lang="en-US"/>
          </a:p>
        </p:txBody>
      </p:sp>
    </p:spTree>
    <p:extLst>
      <p:ext uri="{BB962C8B-B14F-4D97-AF65-F5344CB8AC3E}">
        <p14:creationId xmlns:p14="http://schemas.microsoft.com/office/powerpoint/2010/main" val="18651614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41968" cy="46529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2733" tIns="46368" rIns="92733" bIns="46368" numCol="1" anchor="t" anchorCtr="0" compatLnSpc="1">
            <a:prstTxWarp prst="textNoShape">
              <a:avLst/>
            </a:prstTxWarp>
          </a:bodyPr>
          <a:lstStyle>
            <a:lvl1pPr>
              <a:defRPr sz="1200"/>
            </a:lvl1pPr>
          </a:lstStyle>
          <a:p>
            <a:endParaRPr lang="en-US" altLang="en-US"/>
          </a:p>
        </p:txBody>
      </p:sp>
      <p:sp>
        <p:nvSpPr>
          <p:cNvPr id="4099" name="Rectangle 3"/>
          <p:cNvSpPr>
            <a:spLocks noGrp="1" noChangeArrowheads="1"/>
          </p:cNvSpPr>
          <p:nvPr>
            <p:ph type="dt" idx="1"/>
          </p:nvPr>
        </p:nvSpPr>
        <p:spPr bwMode="auto">
          <a:xfrm>
            <a:off x="3977957" y="0"/>
            <a:ext cx="3041968" cy="46529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2733" tIns="46368" rIns="92733" bIns="46368" numCol="1" anchor="t" anchorCtr="0" compatLnSpc="1">
            <a:prstTxWarp prst="textNoShape">
              <a:avLst/>
            </a:prstTxWarp>
          </a:bodyPr>
          <a:lstStyle>
            <a:lvl1pPr algn="r">
              <a:defRPr sz="1200"/>
            </a:lvl1pPr>
          </a:lstStyle>
          <a:p>
            <a:endParaRPr lang="en-US" altLang="en-US"/>
          </a:p>
        </p:txBody>
      </p:sp>
      <p:sp>
        <p:nvSpPr>
          <p:cNvPr id="4100" name="Rectangle 4"/>
          <p:cNvSpPr>
            <a:spLocks noGrp="1" noRot="1" noChangeAspect="1" noChangeArrowheads="1" noTextEdit="1"/>
          </p:cNvSpPr>
          <p:nvPr>
            <p:ph type="sldImg" idx="2"/>
          </p:nvPr>
        </p:nvSpPr>
        <p:spPr bwMode="auto">
          <a:xfrm>
            <a:off x="407988" y="696913"/>
            <a:ext cx="6203950" cy="3490912"/>
          </a:xfrm>
          <a:prstGeom prst="rect">
            <a:avLst/>
          </a:prstGeom>
          <a:noFill/>
          <a:ln w="9525">
            <a:solidFill>
              <a:srgbClr val="000000"/>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935990" y="4420315"/>
            <a:ext cx="5147945" cy="41876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2733" tIns="46368" rIns="92733" bIns="46368"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102" name="Rectangle 6"/>
          <p:cNvSpPr>
            <a:spLocks noGrp="1" noChangeArrowheads="1"/>
          </p:cNvSpPr>
          <p:nvPr>
            <p:ph type="ftr" sz="quarter" idx="4"/>
          </p:nvPr>
        </p:nvSpPr>
        <p:spPr bwMode="auto">
          <a:xfrm>
            <a:off x="0" y="8840628"/>
            <a:ext cx="3041968" cy="46529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2733" tIns="46368" rIns="92733" bIns="46368" numCol="1" anchor="b" anchorCtr="0" compatLnSpc="1">
            <a:prstTxWarp prst="textNoShape">
              <a:avLst/>
            </a:prstTxWarp>
          </a:bodyPr>
          <a:lstStyle>
            <a:lvl1pPr>
              <a:defRPr sz="1200"/>
            </a:lvl1pPr>
          </a:lstStyle>
          <a:p>
            <a:endParaRPr lang="en-US" altLang="en-US"/>
          </a:p>
        </p:txBody>
      </p:sp>
      <p:sp>
        <p:nvSpPr>
          <p:cNvPr id="4103" name="Rectangle 7"/>
          <p:cNvSpPr>
            <a:spLocks noGrp="1" noChangeArrowheads="1"/>
          </p:cNvSpPr>
          <p:nvPr>
            <p:ph type="sldNum" sz="quarter" idx="5"/>
          </p:nvPr>
        </p:nvSpPr>
        <p:spPr bwMode="auto">
          <a:xfrm>
            <a:off x="3977957" y="8840628"/>
            <a:ext cx="3041968" cy="46529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2733" tIns="46368" rIns="92733" bIns="46368" numCol="1" anchor="b" anchorCtr="0" compatLnSpc="1">
            <a:prstTxWarp prst="textNoShape">
              <a:avLst/>
            </a:prstTxWarp>
          </a:bodyPr>
          <a:lstStyle>
            <a:lvl1pPr algn="r">
              <a:defRPr sz="1200"/>
            </a:lvl1pPr>
          </a:lstStyle>
          <a:p>
            <a:fld id="{FB3A3498-8526-431A-94CA-F3869E938A4D}" type="slidenum">
              <a:rPr lang="en-US" altLang="en-US"/>
              <a:t>‹#›</a:t>
            </a:fld>
            <a:endParaRPr lang="en-US" altLang="en-US"/>
          </a:p>
        </p:txBody>
      </p:sp>
    </p:spTree>
    <p:extLst>
      <p:ext uri="{BB962C8B-B14F-4D97-AF65-F5344CB8AC3E}">
        <p14:creationId xmlns:p14="http://schemas.microsoft.com/office/powerpoint/2010/main" val="213417262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a:ea typeface="ＭＳ Ｐゴシック" pitchFamily="1" charset="-128"/>
        <a:cs typeface="+mn-cs"/>
      </a:defRPr>
    </a:lvl1pPr>
    <a:lvl2pPr marL="457200" algn="l" rtl="0" fontAlgn="base">
      <a:spcBef>
        <a:spcPct val="30000"/>
      </a:spcBef>
      <a:spcAft>
        <a:spcPct val="0"/>
      </a:spcAft>
      <a:defRPr sz="1200" kern="1200">
        <a:solidFill>
          <a:schemeClr val="tx1"/>
        </a:solidFill>
        <a:latin typeface="Arial"/>
        <a:ea typeface="ＭＳ Ｐゴシック" pitchFamily="1" charset="-128"/>
        <a:cs typeface="+mn-cs"/>
      </a:defRPr>
    </a:lvl2pPr>
    <a:lvl3pPr marL="914400" algn="l" rtl="0" fontAlgn="base">
      <a:spcBef>
        <a:spcPct val="30000"/>
      </a:spcBef>
      <a:spcAft>
        <a:spcPct val="0"/>
      </a:spcAft>
      <a:defRPr sz="1200" kern="1200">
        <a:solidFill>
          <a:schemeClr val="tx1"/>
        </a:solidFill>
        <a:latin typeface="Arial"/>
        <a:ea typeface="ＭＳ Ｐゴシック" pitchFamily="1" charset="-128"/>
        <a:cs typeface="+mn-cs"/>
      </a:defRPr>
    </a:lvl3pPr>
    <a:lvl4pPr marL="1371600" algn="l" rtl="0" fontAlgn="base">
      <a:spcBef>
        <a:spcPct val="30000"/>
      </a:spcBef>
      <a:spcAft>
        <a:spcPct val="0"/>
      </a:spcAft>
      <a:defRPr sz="1200" kern="1200">
        <a:solidFill>
          <a:schemeClr val="tx1"/>
        </a:solidFill>
        <a:latin typeface="Arial"/>
        <a:ea typeface="ＭＳ Ｐゴシック" pitchFamily="1" charset="-128"/>
        <a:cs typeface="+mn-cs"/>
      </a:defRPr>
    </a:lvl4pPr>
    <a:lvl5pPr marL="1828800" algn="l" rtl="0" fontAlgn="base">
      <a:spcBef>
        <a:spcPct val="30000"/>
      </a:spcBef>
      <a:spcAft>
        <a:spcPct val="0"/>
      </a:spcAft>
      <a:defRPr sz="1200" kern="1200">
        <a:solidFill>
          <a:schemeClr val="tx1"/>
        </a:solidFill>
        <a:latin typeface="Arial"/>
        <a:ea typeface="ＭＳ Ｐゴシック" pitchFamily="1"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ntsb.gov/safety/safety-studies/Pages/SS1501.aspx"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fld id="{1C38D589-D533-4EED-95D0-AB899259D9A7}" type="slidenum">
              <a:rPr lang="en-US" altLang="en-US"/>
              <a:t>1</a:t>
            </a:fld>
            <a:endParaRPr lang="en-US" altLang="en-US"/>
          </a:p>
        </p:txBody>
      </p:sp>
      <p:sp>
        <p:nvSpPr>
          <p:cNvPr id="5122" name="Rectangle 2"/>
          <p:cNvSpPr>
            <a:spLocks noGrp="1" noRot="1" noChangeAspect="1" noChangeArrowheads="1" noTextEdit="1"/>
          </p:cNvSpPr>
          <p:nvPr>
            <p:ph type="sldImg"/>
          </p:nvPr>
        </p:nvSpPr>
        <p:spPr>
          <a:xfrm>
            <a:off x="407988" y="696913"/>
            <a:ext cx="6203950" cy="3490912"/>
          </a:xfrm>
        </p:spPr>
      </p:sp>
      <p:sp>
        <p:nvSpPr>
          <p:cNvPr id="5123" name="Rectangle 3"/>
          <p:cNvSpPr>
            <a:spLocks noGrp="1" noChangeArrowheads="1"/>
          </p:cNvSpPr>
          <p:nvPr>
            <p:ph type="body" idx="1"/>
          </p:nvPr>
        </p:nvSpPr>
        <p:spPr/>
        <p:txBody>
          <a:bodyPr/>
          <a:lstStyle/>
          <a:p>
            <a:r>
              <a:rPr lang="en-US" altLang="en-US"/>
              <a:t>Morgan – 5 minutes</a:t>
            </a:r>
          </a:p>
          <a:p>
            <a:r>
              <a:rPr lang="en-US" altLang="en-US"/>
              <a:t>Powerpoint will be available.</a:t>
            </a:r>
          </a:p>
          <a:p>
            <a:r>
              <a:rPr lang="en-US" altLang="en-US"/>
              <a:t>Introduction – us, David Tochen, former GC now with us at LeClairRyan. [David discusses creation</a:t>
            </a:r>
            <a:r>
              <a:rPr lang="en-US" altLang="en-US" baseline="0"/>
              <a:t> of PHMSA]</a:t>
            </a:r>
            <a:endParaRPr lang="en-US" altLang="en-US"/>
          </a:p>
          <a:p>
            <a:r>
              <a:rPr lang="en-US" altLang="en-US"/>
              <a:t>Subject is ntsb investigations</a:t>
            </a:r>
            <a:r>
              <a:rPr lang="en-US" altLang="en-US" baseline="0"/>
              <a:t> in the context of a pipeline accident.  We‘ll also cover some of the PHMSA requirements and other aspects of an emergency response.  It will not cover the full universe of what you have to do.</a:t>
            </a:r>
            <a:endParaRPr lang="en-US" altLang="en-US"/>
          </a:p>
          <a:p>
            <a:r>
              <a:rPr lang="en-US" altLang="en-US"/>
              <a:t>Jumping</a:t>
            </a:r>
            <a:r>
              <a:rPr lang="en-US" altLang="en-US" baseline="0"/>
              <a:t> around because after an accident many things happen at once.  Trains leaving station.  Complex, dynamic situation.</a:t>
            </a:r>
          </a:p>
          <a:p>
            <a:r>
              <a:rPr lang="en-US" altLang="en-US" baseline="0"/>
              <a:t>Organized in chronological fashion.</a:t>
            </a:r>
          </a:p>
          <a:p>
            <a:r>
              <a:rPr lang="en-US" altLang="en-US" baseline="0"/>
              <a:t>For those who have joined us at our aviation symposium or for other webinars or activities, some of this will be familiar because the NTSB structure and process is by and large the same for pipeline accidents as it is for aviation accidents, but this webinar draws on our experience handling pipeline accident investigations and will include material specifically for a pipeline audience, as well as perhaps go into a little more detail on tips for handling NTSB investigations. </a:t>
            </a:r>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203950" cy="3490912"/>
          </a:xfrm>
        </p:spPr>
      </p:sp>
      <p:sp>
        <p:nvSpPr>
          <p:cNvPr id="3" name="Notes Placeholder 2"/>
          <p:cNvSpPr>
            <a:spLocks noGrp="1"/>
          </p:cNvSpPr>
          <p:nvPr>
            <p:ph type="body" idx="1"/>
          </p:nvPr>
        </p:nvSpPr>
        <p:spPr/>
        <p:txBody>
          <a:bodyPr/>
          <a:lstStyle/>
          <a:p>
            <a:r>
              <a:rPr lang="en-US"/>
              <a:t>Morgan</a:t>
            </a:r>
            <a:r>
              <a:rPr lang="en-US" baseline="0"/>
              <a:t> – 1 minute</a:t>
            </a:r>
          </a:p>
          <a:p>
            <a:r>
              <a:rPr lang="en-US" baseline="0"/>
              <a:t>Now that we’ve introduced the agency that will investigate your accident, let’s start the ball rolling on what happens in the aftermath of an accident.  There is a leak, or perhaps an explosion in the case of a gas pipeline.  What do you do first?</a:t>
            </a:r>
          </a:p>
          <a:p>
            <a:r>
              <a:rPr lang="en-US" baseline="0"/>
              <a:t>The first priority has to be protecting human life by working with first responders, followed by protecting property and the environment, protecting evidence, and making your required notifications.  Although there are regulatory requirements governing the timing of notifications which we’ll talk about shortly.</a:t>
            </a:r>
            <a:endParaRPr lang="en-US"/>
          </a:p>
        </p:txBody>
      </p:sp>
      <p:sp>
        <p:nvSpPr>
          <p:cNvPr id="4" name="Slide Number Placeholder 3"/>
          <p:cNvSpPr>
            <a:spLocks noGrp="1"/>
          </p:cNvSpPr>
          <p:nvPr>
            <p:ph type="sldNum" sz="quarter" idx="10"/>
          </p:nvPr>
        </p:nvSpPr>
        <p:spPr/>
        <p:txBody>
          <a:bodyPr/>
          <a:lstStyle/>
          <a:p>
            <a:fld id="{FB3A3498-8526-431A-94CA-F3869E938A4D}" type="slidenum">
              <a:rPr lang="en-US" altLang="en-US" smtClean="0"/>
              <a:t>10</a:t>
            </a:fld>
            <a:endParaRPr lang="en-US" altLang="en-US"/>
          </a:p>
        </p:txBody>
      </p:sp>
    </p:spTree>
    <p:extLst>
      <p:ext uri="{BB962C8B-B14F-4D97-AF65-F5344CB8AC3E}">
        <p14:creationId xmlns:p14="http://schemas.microsoft.com/office/powerpoint/2010/main" val="15396977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203950" cy="3490912"/>
          </a:xfrm>
        </p:spPr>
      </p:sp>
      <p:sp>
        <p:nvSpPr>
          <p:cNvPr id="3" name="Notes Placeholder 2"/>
          <p:cNvSpPr>
            <a:spLocks noGrp="1"/>
          </p:cNvSpPr>
          <p:nvPr>
            <p:ph type="body" idx="1"/>
          </p:nvPr>
        </p:nvSpPr>
        <p:spPr/>
        <p:txBody>
          <a:bodyPr/>
          <a:lstStyle/>
          <a:p>
            <a:r>
              <a:rPr lang="en-US"/>
              <a:t>Morgan –</a:t>
            </a:r>
            <a:r>
              <a:rPr lang="en-US" baseline="0"/>
              <a:t> 1 minute</a:t>
            </a:r>
          </a:p>
          <a:p>
            <a:r>
              <a:rPr lang="en-US" baseline="0"/>
              <a:t>Stick to your plan, track it, keep contact lists current, regularly review/update the plan, and drill.  That last item, conducting drills and doing them in a way that is useful, is important.  Joint exercises with first responders should be considered, and the use of scenarios and scripts that will test your emergency response plan and help you either confirm that you are prepared or help identify gaps in your plan.  We have an Emergency Response Manual for Pipeline Operators that addresses a lot of the broader considerations and some of the issues we are asking today.  If interested, you can contact us and get an electronic copy.</a:t>
            </a:r>
            <a:endParaRPr lang="en-US"/>
          </a:p>
        </p:txBody>
      </p:sp>
      <p:sp>
        <p:nvSpPr>
          <p:cNvPr id="4" name="Slide Number Placeholder 3"/>
          <p:cNvSpPr>
            <a:spLocks noGrp="1"/>
          </p:cNvSpPr>
          <p:nvPr>
            <p:ph type="sldNum" sz="quarter" idx="10"/>
          </p:nvPr>
        </p:nvSpPr>
        <p:spPr/>
        <p:txBody>
          <a:bodyPr/>
          <a:lstStyle/>
          <a:p>
            <a:fld id="{FB3A3498-8526-431A-94CA-F3869E938A4D}" type="slidenum">
              <a:rPr lang="en-US" altLang="en-US" smtClean="0"/>
              <a:t>11</a:t>
            </a:fld>
            <a:endParaRPr lang="en-US" altLang="en-US"/>
          </a:p>
        </p:txBody>
      </p:sp>
    </p:spTree>
    <p:extLst>
      <p:ext uri="{BB962C8B-B14F-4D97-AF65-F5344CB8AC3E}">
        <p14:creationId xmlns:p14="http://schemas.microsoft.com/office/powerpoint/2010/main" val="5971931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203950" cy="3490912"/>
          </a:xfrm>
        </p:spPr>
      </p:sp>
      <p:sp>
        <p:nvSpPr>
          <p:cNvPr id="3" name="Notes Placeholder 2"/>
          <p:cNvSpPr>
            <a:spLocks noGrp="1"/>
          </p:cNvSpPr>
          <p:nvPr>
            <p:ph type="body" idx="1"/>
          </p:nvPr>
        </p:nvSpPr>
        <p:spPr/>
        <p:txBody>
          <a:bodyPr/>
          <a:lstStyle/>
          <a:p>
            <a:r>
              <a:rPr lang="en-US"/>
              <a:t>Morgan – 1 minute</a:t>
            </a:r>
          </a:p>
        </p:txBody>
      </p:sp>
      <p:sp>
        <p:nvSpPr>
          <p:cNvPr id="4" name="Slide Number Placeholder 3"/>
          <p:cNvSpPr>
            <a:spLocks noGrp="1"/>
          </p:cNvSpPr>
          <p:nvPr>
            <p:ph type="sldNum" sz="quarter" idx="10"/>
          </p:nvPr>
        </p:nvSpPr>
        <p:spPr/>
        <p:txBody>
          <a:bodyPr/>
          <a:lstStyle/>
          <a:p>
            <a:fld id="{FB3A3498-8526-431A-94CA-F3869E938A4D}" type="slidenum">
              <a:rPr lang="en-US" altLang="en-US" smtClean="0"/>
              <a:t>12</a:t>
            </a:fld>
            <a:endParaRPr lang="en-US" altLang="en-US"/>
          </a:p>
        </p:txBody>
      </p:sp>
    </p:spTree>
    <p:extLst>
      <p:ext uri="{BB962C8B-B14F-4D97-AF65-F5344CB8AC3E}">
        <p14:creationId xmlns:p14="http://schemas.microsoft.com/office/powerpoint/2010/main" val="4792698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203950" cy="3490912"/>
          </a:xfrm>
        </p:spPr>
      </p:sp>
      <p:sp>
        <p:nvSpPr>
          <p:cNvPr id="3" name="Notes Placeholder 2"/>
          <p:cNvSpPr>
            <a:spLocks noGrp="1"/>
          </p:cNvSpPr>
          <p:nvPr>
            <p:ph type="body" idx="1"/>
          </p:nvPr>
        </p:nvSpPr>
        <p:spPr/>
        <p:txBody>
          <a:bodyPr/>
          <a:lstStyle/>
          <a:p>
            <a:r>
              <a:rPr lang="en-US"/>
              <a:t>Morgan – 1</a:t>
            </a:r>
            <a:r>
              <a:rPr lang="en-US" baseline="0"/>
              <a:t> minute</a:t>
            </a:r>
          </a:p>
          <a:p>
            <a:r>
              <a:rPr lang="en-US" baseline="0"/>
              <a:t>No later than one hour after confirmed discovery</a:t>
            </a:r>
          </a:p>
          <a:p>
            <a:r>
              <a:rPr lang="en-US" baseline="0"/>
              <a:t>Sometimes the timing of a discovery is not clear cut, particularly when dealing with reports from the public, and may depend on how logical the connection is between the report and your operations in the area in question.</a:t>
            </a:r>
          </a:p>
          <a:p>
            <a:r>
              <a:rPr lang="en-US" baseline="0"/>
              <a:t>Obviously the NTSB and PHMSA want operators to be proactive and to err on the side of reporting promptly.</a:t>
            </a:r>
          </a:p>
          <a:p>
            <a:r>
              <a:rPr lang="en-US" baseline="0"/>
              <a:t>Within 48 hours after the confirmed discovery of an incident, an operator must revise or confirm its initial notice with an estimate of the amount of product released, the number of fatalities and injuries, and all other significant facts relevant to the cause of the incident or the extent of the damages.</a:t>
            </a:r>
            <a:endParaRPr lang="en-US"/>
          </a:p>
        </p:txBody>
      </p:sp>
      <p:sp>
        <p:nvSpPr>
          <p:cNvPr id="4" name="Slide Number Placeholder 3"/>
          <p:cNvSpPr>
            <a:spLocks noGrp="1"/>
          </p:cNvSpPr>
          <p:nvPr>
            <p:ph type="sldNum" sz="quarter" idx="10"/>
          </p:nvPr>
        </p:nvSpPr>
        <p:spPr/>
        <p:txBody>
          <a:bodyPr/>
          <a:lstStyle/>
          <a:p>
            <a:fld id="{FB3A3498-8526-431A-94CA-F3869E938A4D}" type="slidenum">
              <a:rPr lang="en-US" altLang="en-US" smtClean="0"/>
              <a:t>13</a:t>
            </a:fld>
            <a:endParaRPr lang="en-US" altLang="en-US"/>
          </a:p>
        </p:txBody>
      </p:sp>
    </p:spTree>
    <p:extLst>
      <p:ext uri="{BB962C8B-B14F-4D97-AF65-F5344CB8AC3E}">
        <p14:creationId xmlns:p14="http://schemas.microsoft.com/office/powerpoint/2010/main" val="39972759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203950" cy="3490912"/>
          </a:xfrm>
        </p:spPr>
      </p:sp>
      <p:sp>
        <p:nvSpPr>
          <p:cNvPr id="3" name="Notes Placeholder 2"/>
          <p:cNvSpPr>
            <a:spLocks noGrp="1"/>
          </p:cNvSpPr>
          <p:nvPr>
            <p:ph type="body" idx="1"/>
          </p:nvPr>
        </p:nvSpPr>
        <p:spPr/>
        <p:txBody>
          <a:bodyPr/>
          <a:lstStyle/>
          <a:p>
            <a:r>
              <a:rPr lang="en-US"/>
              <a:t>Morgan – 1 minute</a:t>
            </a:r>
          </a:p>
        </p:txBody>
      </p:sp>
      <p:sp>
        <p:nvSpPr>
          <p:cNvPr id="4" name="Slide Number Placeholder 3"/>
          <p:cNvSpPr>
            <a:spLocks noGrp="1"/>
          </p:cNvSpPr>
          <p:nvPr>
            <p:ph type="sldNum" sz="quarter" idx="10"/>
          </p:nvPr>
        </p:nvSpPr>
        <p:spPr/>
        <p:txBody>
          <a:bodyPr/>
          <a:lstStyle/>
          <a:p>
            <a:fld id="{FB3A3498-8526-431A-94CA-F3869E938A4D}" type="slidenum">
              <a:rPr lang="en-US" altLang="en-US" smtClean="0"/>
              <a:t>14</a:t>
            </a:fld>
            <a:endParaRPr lang="en-US" altLang="en-US"/>
          </a:p>
        </p:txBody>
      </p:sp>
    </p:spTree>
    <p:extLst>
      <p:ext uri="{BB962C8B-B14F-4D97-AF65-F5344CB8AC3E}">
        <p14:creationId xmlns:p14="http://schemas.microsoft.com/office/powerpoint/2010/main" val="217809877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203950" cy="3490912"/>
          </a:xfrm>
        </p:spPr>
      </p:sp>
      <p:sp>
        <p:nvSpPr>
          <p:cNvPr id="3" name="Notes Placeholder 2"/>
          <p:cNvSpPr>
            <a:spLocks noGrp="1"/>
          </p:cNvSpPr>
          <p:nvPr>
            <p:ph type="body" idx="1"/>
          </p:nvPr>
        </p:nvSpPr>
        <p:spPr/>
        <p:txBody>
          <a:bodyPr/>
          <a:lstStyle/>
          <a:p>
            <a:r>
              <a:rPr lang="en-US"/>
              <a:t>Morgan – 20</a:t>
            </a:r>
            <a:r>
              <a:rPr lang="en-US" baseline="0"/>
              <a:t> seconds</a:t>
            </a:r>
            <a:endParaRPr lang="en-US"/>
          </a:p>
        </p:txBody>
      </p:sp>
      <p:sp>
        <p:nvSpPr>
          <p:cNvPr id="4" name="Slide Number Placeholder 3"/>
          <p:cNvSpPr>
            <a:spLocks noGrp="1"/>
          </p:cNvSpPr>
          <p:nvPr>
            <p:ph type="sldNum" sz="quarter" idx="10"/>
          </p:nvPr>
        </p:nvSpPr>
        <p:spPr/>
        <p:txBody>
          <a:bodyPr/>
          <a:lstStyle/>
          <a:p>
            <a:fld id="{FB3A3498-8526-431A-94CA-F3869E938A4D}" type="slidenum">
              <a:rPr lang="en-US" altLang="en-US" smtClean="0"/>
              <a:t>15</a:t>
            </a:fld>
            <a:endParaRPr lang="en-US" altLang="en-US"/>
          </a:p>
        </p:txBody>
      </p:sp>
    </p:spTree>
    <p:extLst>
      <p:ext uri="{BB962C8B-B14F-4D97-AF65-F5344CB8AC3E}">
        <p14:creationId xmlns:p14="http://schemas.microsoft.com/office/powerpoint/2010/main" val="242796421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203950" cy="3490912"/>
          </a:xfrm>
        </p:spPr>
      </p:sp>
      <p:sp>
        <p:nvSpPr>
          <p:cNvPr id="3" name="Notes Placeholder 2"/>
          <p:cNvSpPr>
            <a:spLocks noGrp="1"/>
          </p:cNvSpPr>
          <p:nvPr>
            <p:ph type="body" idx="1"/>
          </p:nvPr>
        </p:nvSpPr>
        <p:spPr/>
        <p:txBody>
          <a:bodyPr/>
          <a:lstStyle/>
          <a:p>
            <a:r>
              <a:rPr lang="en-US"/>
              <a:t>2 minutes</a:t>
            </a:r>
          </a:p>
          <a:p>
            <a:r>
              <a:rPr lang="en-US"/>
              <a:t>Morgan to introduce, David to discuss primacy but</a:t>
            </a:r>
            <a:r>
              <a:rPr lang="en-US" baseline="0"/>
              <a:t> non-exclusivity of NTSB investigations, sharing of information with other agencies and turf wars.</a:t>
            </a:r>
            <a:endParaRPr lang="en-US"/>
          </a:p>
        </p:txBody>
      </p:sp>
      <p:sp>
        <p:nvSpPr>
          <p:cNvPr id="4" name="Slide Number Placeholder 3"/>
          <p:cNvSpPr>
            <a:spLocks noGrp="1"/>
          </p:cNvSpPr>
          <p:nvPr>
            <p:ph type="sldNum" sz="quarter" idx="10"/>
          </p:nvPr>
        </p:nvSpPr>
        <p:spPr/>
        <p:txBody>
          <a:bodyPr/>
          <a:lstStyle/>
          <a:p>
            <a:fld id="{FB3A3498-8526-431A-94CA-F3869E938A4D}" type="slidenum">
              <a:rPr lang="en-US" altLang="en-US" smtClean="0"/>
              <a:t>16</a:t>
            </a:fld>
            <a:endParaRPr lang="en-US" altLang="en-US"/>
          </a:p>
        </p:txBody>
      </p:sp>
    </p:spTree>
    <p:extLst>
      <p:ext uri="{BB962C8B-B14F-4D97-AF65-F5344CB8AC3E}">
        <p14:creationId xmlns:p14="http://schemas.microsoft.com/office/powerpoint/2010/main" val="19094244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203950" cy="3490912"/>
          </a:xfrm>
        </p:spPr>
      </p:sp>
      <p:sp>
        <p:nvSpPr>
          <p:cNvPr id="3" name="Notes Placeholder 2"/>
          <p:cNvSpPr>
            <a:spLocks noGrp="1"/>
          </p:cNvSpPr>
          <p:nvPr>
            <p:ph type="body" idx="1"/>
          </p:nvPr>
        </p:nvSpPr>
        <p:spPr/>
        <p:txBody>
          <a:bodyPr/>
          <a:lstStyle/>
          <a:p>
            <a:r>
              <a:rPr lang="en-US"/>
              <a:t>2 minutes</a:t>
            </a:r>
          </a:p>
          <a:p>
            <a:r>
              <a:rPr lang="en-US" baseline="0"/>
              <a:t>Morgan to discuss benefits of outside counsel</a:t>
            </a:r>
          </a:p>
          <a:p>
            <a:r>
              <a:rPr lang="en-US" baseline="0"/>
              <a:t>Knowledge, experience, relationships, stronger privilege protection, in-house counsel will be underwater</a:t>
            </a:r>
          </a:p>
          <a:p>
            <a:r>
              <a:rPr lang="en-US" baseline="0"/>
              <a:t>Arrangements can be made with outside counsel to suit your needs. </a:t>
            </a:r>
            <a:endParaRPr lang="en-US"/>
          </a:p>
        </p:txBody>
      </p:sp>
      <p:sp>
        <p:nvSpPr>
          <p:cNvPr id="4" name="Slide Number Placeholder 3"/>
          <p:cNvSpPr>
            <a:spLocks noGrp="1"/>
          </p:cNvSpPr>
          <p:nvPr>
            <p:ph type="sldNum" sz="quarter" idx="10"/>
          </p:nvPr>
        </p:nvSpPr>
        <p:spPr/>
        <p:txBody>
          <a:bodyPr/>
          <a:lstStyle/>
          <a:p>
            <a:fld id="{FB3A3498-8526-431A-94CA-F3869E938A4D}" type="slidenum">
              <a:rPr lang="en-US" altLang="en-US" smtClean="0"/>
              <a:t>17</a:t>
            </a:fld>
            <a:endParaRPr lang="en-US" altLang="en-US"/>
          </a:p>
        </p:txBody>
      </p:sp>
    </p:spTree>
    <p:extLst>
      <p:ext uri="{BB962C8B-B14F-4D97-AF65-F5344CB8AC3E}">
        <p14:creationId xmlns:p14="http://schemas.microsoft.com/office/powerpoint/2010/main" val="28072485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203950" cy="3490912"/>
          </a:xfrm>
        </p:spPr>
      </p:sp>
      <p:sp>
        <p:nvSpPr>
          <p:cNvPr id="3" name="Notes Placeholder 2"/>
          <p:cNvSpPr>
            <a:spLocks noGrp="1"/>
          </p:cNvSpPr>
          <p:nvPr>
            <p:ph type="body" idx="1"/>
          </p:nvPr>
        </p:nvSpPr>
        <p:spPr/>
        <p:txBody>
          <a:bodyPr/>
          <a:lstStyle/>
          <a:p>
            <a:r>
              <a:rPr lang="en-US"/>
              <a:t>Morgan – 1 minute for next</a:t>
            </a:r>
            <a:r>
              <a:rPr lang="en-US" baseline="0"/>
              <a:t> four slides.  </a:t>
            </a:r>
          </a:p>
          <a:p>
            <a:endParaRPr lang="en-US" baseline="0"/>
          </a:p>
          <a:p>
            <a:r>
              <a:rPr lang="en-US" baseline="0"/>
              <a:t>The next four slides all relate to drug and alcohol testing.  This is a huge separate area in of itself.  For today’s purposes, we are not going to be discussing this because there isn’t time.  The short version is make sure you test the right people at the right times.  The two takeaways are first, for reasons of regulatory compliance as well as civil liability, to err on the side of caution with respect to testing employees and temporarily removing employees from duty.  Second, audit your drug and alcohol programs from time to time to make sure the right employees are covered and that your plan is compliant.  We do that for our clients.  It is also something you can probably do internally.  The important thing is to do it.</a:t>
            </a:r>
            <a:endParaRPr lang="en-US"/>
          </a:p>
        </p:txBody>
      </p:sp>
      <p:sp>
        <p:nvSpPr>
          <p:cNvPr id="4" name="Slide Number Placeholder 3"/>
          <p:cNvSpPr>
            <a:spLocks noGrp="1"/>
          </p:cNvSpPr>
          <p:nvPr>
            <p:ph type="sldNum" sz="quarter" idx="10"/>
          </p:nvPr>
        </p:nvSpPr>
        <p:spPr/>
        <p:txBody>
          <a:bodyPr/>
          <a:lstStyle/>
          <a:p>
            <a:fld id="{FB3A3498-8526-431A-94CA-F3869E938A4D}" type="slidenum">
              <a:rPr lang="en-US" altLang="en-US" smtClean="0"/>
              <a:t>18</a:t>
            </a:fld>
            <a:endParaRPr lang="en-US" altLang="en-US"/>
          </a:p>
        </p:txBody>
      </p:sp>
    </p:spTree>
    <p:extLst>
      <p:ext uri="{BB962C8B-B14F-4D97-AF65-F5344CB8AC3E}">
        <p14:creationId xmlns:p14="http://schemas.microsoft.com/office/powerpoint/2010/main" val="53043386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203950" cy="3490912"/>
          </a:xfrm>
        </p:spPr>
      </p:sp>
      <p:sp>
        <p:nvSpPr>
          <p:cNvPr id="3" name="Notes Placeholder 2"/>
          <p:cNvSpPr>
            <a:spLocks noGrp="1"/>
          </p:cNvSpPr>
          <p:nvPr>
            <p:ph type="body" idx="1"/>
          </p:nvPr>
        </p:nvSpPr>
        <p:spPr/>
        <p:txBody>
          <a:bodyPr/>
          <a:lstStyle/>
          <a:p>
            <a:r>
              <a:rPr lang="en-US"/>
              <a:t>Morgan – 20 seconds</a:t>
            </a:r>
          </a:p>
        </p:txBody>
      </p:sp>
      <p:sp>
        <p:nvSpPr>
          <p:cNvPr id="4" name="Slide Number Placeholder 3"/>
          <p:cNvSpPr>
            <a:spLocks noGrp="1"/>
          </p:cNvSpPr>
          <p:nvPr>
            <p:ph type="sldNum" sz="quarter" idx="10"/>
          </p:nvPr>
        </p:nvSpPr>
        <p:spPr/>
        <p:txBody>
          <a:bodyPr/>
          <a:lstStyle/>
          <a:p>
            <a:fld id="{FB3A3498-8526-431A-94CA-F3869E938A4D}" type="slidenum">
              <a:rPr lang="en-US" altLang="en-US" smtClean="0"/>
              <a:t>19</a:t>
            </a:fld>
            <a:endParaRPr lang="en-US" altLang="en-US"/>
          </a:p>
        </p:txBody>
      </p:sp>
    </p:spTree>
    <p:extLst>
      <p:ext uri="{BB962C8B-B14F-4D97-AF65-F5344CB8AC3E}">
        <p14:creationId xmlns:p14="http://schemas.microsoft.com/office/powerpoint/2010/main" val="31583312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203950" cy="349091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B3A3498-8526-431A-94CA-F3869E938A4D}" type="slidenum">
              <a:rPr lang="en-US" altLang="en-US" smtClean="0"/>
              <a:t>2</a:t>
            </a:fld>
            <a:endParaRPr lang="en-US" altLang="en-US"/>
          </a:p>
        </p:txBody>
      </p:sp>
    </p:spTree>
    <p:extLst>
      <p:ext uri="{BB962C8B-B14F-4D97-AF65-F5344CB8AC3E}">
        <p14:creationId xmlns:p14="http://schemas.microsoft.com/office/powerpoint/2010/main" val="306315860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203950" cy="3490912"/>
          </a:xfrm>
        </p:spPr>
      </p:sp>
      <p:sp>
        <p:nvSpPr>
          <p:cNvPr id="3" name="Notes Placeholder 2"/>
          <p:cNvSpPr>
            <a:spLocks noGrp="1"/>
          </p:cNvSpPr>
          <p:nvPr>
            <p:ph type="body" idx="1"/>
          </p:nvPr>
        </p:nvSpPr>
        <p:spPr/>
        <p:txBody>
          <a:bodyPr/>
          <a:lstStyle/>
          <a:p>
            <a:r>
              <a:rPr lang="en-US"/>
              <a:t>Morgan – 20 seconds</a:t>
            </a:r>
          </a:p>
        </p:txBody>
      </p:sp>
      <p:sp>
        <p:nvSpPr>
          <p:cNvPr id="4" name="Slide Number Placeholder 3"/>
          <p:cNvSpPr>
            <a:spLocks noGrp="1"/>
          </p:cNvSpPr>
          <p:nvPr>
            <p:ph type="sldNum" sz="quarter" idx="10"/>
          </p:nvPr>
        </p:nvSpPr>
        <p:spPr/>
        <p:txBody>
          <a:bodyPr/>
          <a:lstStyle/>
          <a:p>
            <a:fld id="{FB3A3498-8526-431A-94CA-F3869E938A4D}" type="slidenum">
              <a:rPr lang="en-US" altLang="en-US" smtClean="0"/>
              <a:t>20</a:t>
            </a:fld>
            <a:endParaRPr lang="en-US" altLang="en-US"/>
          </a:p>
        </p:txBody>
      </p:sp>
    </p:spTree>
    <p:extLst>
      <p:ext uri="{BB962C8B-B14F-4D97-AF65-F5344CB8AC3E}">
        <p14:creationId xmlns:p14="http://schemas.microsoft.com/office/powerpoint/2010/main" val="40805101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203950" cy="3490912"/>
          </a:xfrm>
        </p:spPr>
      </p:sp>
      <p:sp>
        <p:nvSpPr>
          <p:cNvPr id="3" name="Notes Placeholder 2"/>
          <p:cNvSpPr>
            <a:spLocks noGrp="1"/>
          </p:cNvSpPr>
          <p:nvPr>
            <p:ph type="body" idx="1"/>
          </p:nvPr>
        </p:nvSpPr>
        <p:spPr/>
        <p:txBody>
          <a:bodyPr/>
          <a:lstStyle/>
          <a:p>
            <a:r>
              <a:rPr lang="en-US"/>
              <a:t>Morgan – 20 seconds</a:t>
            </a:r>
          </a:p>
        </p:txBody>
      </p:sp>
      <p:sp>
        <p:nvSpPr>
          <p:cNvPr id="4" name="Slide Number Placeholder 3"/>
          <p:cNvSpPr>
            <a:spLocks noGrp="1"/>
          </p:cNvSpPr>
          <p:nvPr>
            <p:ph type="sldNum" sz="quarter" idx="10"/>
          </p:nvPr>
        </p:nvSpPr>
        <p:spPr/>
        <p:txBody>
          <a:bodyPr/>
          <a:lstStyle/>
          <a:p>
            <a:fld id="{FB3A3498-8526-431A-94CA-F3869E938A4D}" type="slidenum">
              <a:rPr lang="en-US" altLang="en-US" smtClean="0"/>
              <a:t>21</a:t>
            </a:fld>
            <a:endParaRPr lang="en-US" altLang="en-US"/>
          </a:p>
        </p:txBody>
      </p:sp>
    </p:spTree>
    <p:extLst>
      <p:ext uri="{BB962C8B-B14F-4D97-AF65-F5344CB8AC3E}">
        <p14:creationId xmlns:p14="http://schemas.microsoft.com/office/powerpoint/2010/main" val="265749545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203950" cy="3490912"/>
          </a:xfrm>
        </p:spPr>
      </p:sp>
      <p:sp>
        <p:nvSpPr>
          <p:cNvPr id="3" name="Notes Placeholder 2"/>
          <p:cNvSpPr>
            <a:spLocks noGrp="1"/>
          </p:cNvSpPr>
          <p:nvPr>
            <p:ph type="body" idx="1"/>
          </p:nvPr>
        </p:nvSpPr>
        <p:spPr/>
        <p:txBody>
          <a:bodyPr/>
          <a:lstStyle/>
          <a:p>
            <a:r>
              <a:rPr lang="en-US"/>
              <a:t>Morgan</a:t>
            </a:r>
            <a:r>
              <a:rPr lang="en-US" baseline="0"/>
              <a:t> – 20 seconds</a:t>
            </a:r>
            <a:endParaRPr lang="en-US"/>
          </a:p>
        </p:txBody>
      </p:sp>
      <p:sp>
        <p:nvSpPr>
          <p:cNvPr id="4" name="Slide Number Placeholder 3"/>
          <p:cNvSpPr>
            <a:spLocks noGrp="1"/>
          </p:cNvSpPr>
          <p:nvPr>
            <p:ph type="sldNum" sz="quarter" idx="10"/>
          </p:nvPr>
        </p:nvSpPr>
        <p:spPr/>
        <p:txBody>
          <a:bodyPr/>
          <a:lstStyle/>
          <a:p>
            <a:fld id="{FB3A3498-8526-431A-94CA-F3869E938A4D}" type="slidenum">
              <a:rPr lang="en-US" altLang="en-US" smtClean="0"/>
              <a:t>22</a:t>
            </a:fld>
            <a:endParaRPr lang="en-US" altLang="en-US"/>
          </a:p>
        </p:txBody>
      </p:sp>
    </p:spTree>
    <p:extLst>
      <p:ext uri="{BB962C8B-B14F-4D97-AF65-F5344CB8AC3E}">
        <p14:creationId xmlns:p14="http://schemas.microsoft.com/office/powerpoint/2010/main" val="358997336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203950" cy="3490912"/>
          </a:xfrm>
        </p:spPr>
      </p:sp>
      <p:sp>
        <p:nvSpPr>
          <p:cNvPr id="3" name="Notes Placeholder 2"/>
          <p:cNvSpPr>
            <a:spLocks noGrp="1"/>
          </p:cNvSpPr>
          <p:nvPr>
            <p:ph type="body" idx="1"/>
          </p:nvPr>
        </p:nvSpPr>
        <p:spPr/>
        <p:txBody>
          <a:bodyPr/>
          <a:lstStyle/>
          <a:p>
            <a:r>
              <a:rPr lang="en-US"/>
              <a:t>David – 2 minutes (should be at about 28 minutes at this</a:t>
            </a:r>
            <a:r>
              <a:rPr lang="en-US" baseline="0"/>
              <a:t> point)</a:t>
            </a:r>
            <a:endParaRPr lang="en-US"/>
          </a:p>
          <a:p>
            <a:endParaRPr lang="en-US"/>
          </a:p>
          <a:p>
            <a:r>
              <a:rPr lang="en-US" i="1"/>
              <a:t>In most cases, PHMSA ,</a:t>
            </a:r>
            <a:r>
              <a:rPr lang="en-US" i="1" baseline="0"/>
              <a:t> the state regulator, and emergency response personnel will be included as parties to a pipeline investigation</a:t>
            </a:r>
            <a:endParaRPr lang="en-US" i="1"/>
          </a:p>
        </p:txBody>
      </p:sp>
      <p:sp>
        <p:nvSpPr>
          <p:cNvPr id="4" name="Slide Number Placeholder 3"/>
          <p:cNvSpPr>
            <a:spLocks noGrp="1"/>
          </p:cNvSpPr>
          <p:nvPr>
            <p:ph type="sldNum" sz="quarter" idx="10"/>
          </p:nvPr>
        </p:nvSpPr>
        <p:spPr/>
        <p:txBody>
          <a:bodyPr/>
          <a:lstStyle/>
          <a:p>
            <a:fld id="{FB3A3498-8526-431A-94CA-F3869E938A4D}" type="slidenum">
              <a:rPr lang="en-US" altLang="en-US" smtClean="0"/>
              <a:t>23</a:t>
            </a:fld>
            <a:endParaRPr lang="en-US" altLang="en-US"/>
          </a:p>
        </p:txBody>
      </p:sp>
    </p:spTree>
    <p:extLst>
      <p:ext uri="{BB962C8B-B14F-4D97-AF65-F5344CB8AC3E}">
        <p14:creationId xmlns:p14="http://schemas.microsoft.com/office/powerpoint/2010/main" val="36671034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203950" cy="3490912"/>
          </a:xfrm>
        </p:spPr>
      </p:sp>
      <p:sp>
        <p:nvSpPr>
          <p:cNvPr id="3" name="Notes Placeholder 2"/>
          <p:cNvSpPr>
            <a:spLocks noGrp="1"/>
          </p:cNvSpPr>
          <p:nvPr>
            <p:ph type="body" idx="1"/>
          </p:nvPr>
        </p:nvSpPr>
        <p:spPr/>
        <p:txBody>
          <a:bodyPr/>
          <a:lstStyle/>
          <a:p>
            <a:r>
              <a:rPr lang="en-US"/>
              <a:t>David – 3 minutes</a:t>
            </a:r>
          </a:p>
        </p:txBody>
      </p:sp>
      <p:sp>
        <p:nvSpPr>
          <p:cNvPr id="4" name="Slide Number Placeholder 3"/>
          <p:cNvSpPr>
            <a:spLocks noGrp="1"/>
          </p:cNvSpPr>
          <p:nvPr>
            <p:ph type="sldNum" sz="quarter" idx="10"/>
          </p:nvPr>
        </p:nvSpPr>
        <p:spPr/>
        <p:txBody>
          <a:bodyPr/>
          <a:lstStyle/>
          <a:p>
            <a:fld id="{FB3A3498-8526-431A-94CA-F3869E938A4D}" type="slidenum">
              <a:rPr lang="en-US" altLang="en-US" smtClean="0"/>
              <a:t>24</a:t>
            </a:fld>
            <a:endParaRPr lang="en-US" altLang="en-US"/>
          </a:p>
        </p:txBody>
      </p:sp>
    </p:spTree>
    <p:extLst>
      <p:ext uri="{BB962C8B-B14F-4D97-AF65-F5344CB8AC3E}">
        <p14:creationId xmlns:p14="http://schemas.microsoft.com/office/powerpoint/2010/main" val="264615442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203950" cy="3490912"/>
          </a:xfrm>
        </p:spPr>
      </p:sp>
      <p:sp>
        <p:nvSpPr>
          <p:cNvPr id="3" name="Notes Placeholder 2"/>
          <p:cNvSpPr>
            <a:spLocks noGrp="1"/>
          </p:cNvSpPr>
          <p:nvPr>
            <p:ph type="body" idx="1"/>
          </p:nvPr>
        </p:nvSpPr>
        <p:spPr/>
        <p:txBody>
          <a:bodyPr/>
          <a:lstStyle/>
          <a:p>
            <a:r>
              <a:rPr lang="en-US"/>
              <a:t>David – 3</a:t>
            </a:r>
            <a:r>
              <a:rPr lang="en-US" baseline="0"/>
              <a:t> minutes</a:t>
            </a:r>
            <a:endParaRPr lang="en-US"/>
          </a:p>
        </p:txBody>
      </p:sp>
      <p:sp>
        <p:nvSpPr>
          <p:cNvPr id="4" name="Slide Number Placeholder 3"/>
          <p:cNvSpPr>
            <a:spLocks noGrp="1"/>
          </p:cNvSpPr>
          <p:nvPr>
            <p:ph type="sldNum" sz="quarter" idx="10"/>
          </p:nvPr>
        </p:nvSpPr>
        <p:spPr/>
        <p:txBody>
          <a:bodyPr/>
          <a:lstStyle/>
          <a:p>
            <a:fld id="{FB3A3498-8526-431A-94CA-F3869E938A4D}" type="slidenum">
              <a:rPr lang="en-US" altLang="en-US" smtClean="0"/>
              <a:t>25</a:t>
            </a:fld>
            <a:endParaRPr lang="en-US" altLang="en-US"/>
          </a:p>
        </p:txBody>
      </p:sp>
    </p:spTree>
    <p:extLst>
      <p:ext uri="{BB962C8B-B14F-4D97-AF65-F5344CB8AC3E}">
        <p14:creationId xmlns:p14="http://schemas.microsoft.com/office/powerpoint/2010/main" val="2416392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203950" cy="3490912"/>
          </a:xfrm>
        </p:spPr>
      </p:sp>
      <p:sp>
        <p:nvSpPr>
          <p:cNvPr id="3" name="Notes Placeholder 2"/>
          <p:cNvSpPr>
            <a:spLocks noGrp="1"/>
          </p:cNvSpPr>
          <p:nvPr>
            <p:ph type="body" idx="1"/>
          </p:nvPr>
        </p:nvSpPr>
        <p:spPr/>
        <p:txBody>
          <a:bodyPr/>
          <a:lstStyle/>
          <a:p>
            <a:r>
              <a:rPr lang="en-US"/>
              <a:t>Morgan – 1 minute</a:t>
            </a:r>
          </a:p>
        </p:txBody>
      </p:sp>
      <p:sp>
        <p:nvSpPr>
          <p:cNvPr id="4" name="Slide Number Placeholder 3"/>
          <p:cNvSpPr>
            <a:spLocks noGrp="1"/>
          </p:cNvSpPr>
          <p:nvPr>
            <p:ph type="sldNum" sz="quarter" idx="10"/>
          </p:nvPr>
        </p:nvSpPr>
        <p:spPr/>
        <p:txBody>
          <a:bodyPr/>
          <a:lstStyle/>
          <a:p>
            <a:fld id="{FB3A3498-8526-431A-94CA-F3869E938A4D}" type="slidenum">
              <a:rPr lang="en-US" altLang="en-US" smtClean="0"/>
              <a:t>26</a:t>
            </a:fld>
            <a:endParaRPr lang="en-US" altLang="en-US"/>
          </a:p>
        </p:txBody>
      </p:sp>
    </p:spTree>
    <p:extLst>
      <p:ext uri="{BB962C8B-B14F-4D97-AF65-F5344CB8AC3E}">
        <p14:creationId xmlns:p14="http://schemas.microsoft.com/office/powerpoint/2010/main" val="108942101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203950" cy="3490912"/>
          </a:xfrm>
        </p:spPr>
      </p:sp>
      <p:sp>
        <p:nvSpPr>
          <p:cNvPr id="3" name="Notes Placeholder 2"/>
          <p:cNvSpPr>
            <a:spLocks noGrp="1"/>
          </p:cNvSpPr>
          <p:nvPr>
            <p:ph type="body" idx="1"/>
          </p:nvPr>
        </p:nvSpPr>
        <p:spPr/>
        <p:txBody>
          <a:bodyPr/>
          <a:lstStyle/>
          <a:p>
            <a:r>
              <a:rPr lang="en-US"/>
              <a:t>Morgan – 1 minute</a:t>
            </a:r>
          </a:p>
        </p:txBody>
      </p:sp>
      <p:sp>
        <p:nvSpPr>
          <p:cNvPr id="4" name="Slide Number Placeholder 3"/>
          <p:cNvSpPr>
            <a:spLocks noGrp="1"/>
          </p:cNvSpPr>
          <p:nvPr>
            <p:ph type="sldNum" sz="quarter" idx="10"/>
          </p:nvPr>
        </p:nvSpPr>
        <p:spPr/>
        <p:txBody>
          <a:bodyPr/>
          <a:lstStyle/>
          <a:p>
            <a:fld id="{FB3A3498-8526-431A-94CA-F3869E938A4D}" type="slidenum">
              <a:rPr lang="en-US" altLang="en-US" smtClean="0"/>
              <a:t>27</a:t>
            </a:fld>
            <a:endParaRPr lang="en-US" altLang="en-US"/>
          </a:p>
        </p:txBody>
      </p:sp>
    </p:spTree>
    <p:extLst>
      <p:ext uri="{BB962C8B-B14F-4D97-AF65-F5344CB8AC3E}">
        <p14:creationId xmlns:p14="http://schemas.microsoft.com/office/powerpoint/2010/main" val="333946513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203950" cy="3490912"/>
          </a:xfrm>
        </p:spPr>
      </p:sp>
      <p:sp>
        <p:nvSpPr>
          <p:cNvPr id="3" name="Notes Placeholder 2"/>
          <p:cNvSpPr>
            <a:spLocks noGrp="1"/>
          </p:cNvSpPr>
          <p:nvPr>
            <p:ph type="body" idx="1"/>
          </p:nvPr>
        </p:nvSpPr>
        <p:spPr/>
        <p:txBody>
          <a:bodyPr/>
          <a:lstStyle/>
          <a:p>
            <a:r>
              <a:rPr lang="en-US"/>
              <a:t>David – 2 minutes</a:t>
            </a:r>
          </a:p>
        </p:txBody>
      </p:sp>
      <p:sp>
        <p:nvSpPr>
          <p:cNvPr id="4" name="Slide Number Placeholder 3"/>
          <p:cNvSpPr>
            <a:spLocks noGrp="1"/>
          </p:cNvSpPr>
          <p:nvPr>
            <p:ph type="sldNum" sz="quarter" idx="10"/>
          </p:nvPr>
        </p:nvSpPr>
        <p:spPr/>
        <p:txBody>
          <a:bodyPr/>
          <a:lstStyle/>
          <a:p>
            <a:fld id="{FB3A3498-8526-431A-94CA-F3869E938A4D}" type="slidenum">
              <a:rPr lang="en-US" altLang="en-US" smtClean="0"/>
              <a:t>28</a:t>
            </a:fld>
            <a:endParaRPr lang="en-US" altLang="en-US"/>
          </a:p>
        </p:txBody>
      </p:sp>
    </p:spTree>
    <p:extLst>
      <p:ext uri="{BB962C8B-B14F-4D97-AF65-F5344CB8AC3E}">
        <p14:creationId xmlns:p14="http://schemas.microsoft.com/office/powerpoint/2010/main" val="221630340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203950" cy="3490912"/>
          </a:xfrm>
        </p:spPr>
      </p:sp>
      <p:sp>
        <p:nvSpPr>
          <p:cNvPr id="3" name="Notes Placeholder 2"/>
          <p:cNvSpPr>
            <a:spLocks noGrp="1"/>
          </p:cNvSpPr>
          <p:nvPr>
            <p:ph type="body" idx="1"/>
          </p:nvPr>
        </p:nvSpPr>
        <p:spPr/>
        <p:txBody>
          <a:bodyPr/>
          <a:lstStyle/>
          <a:p>
            <a:r>
              <a:rPr lang="en-US"/>
              <a:t>Morgan – 2 minutes</a:t>
            </a:r>
          </a:p>
          <a:p>
            <a:r>
              <a:rPr lang="en-US"/>
              <a:t>Typically, the NTSB will request formal</a:t>
            </a:r>
            <a:r>
              <a:rPr lang="en-US" baseline="0"/>
              <a:t> interviews.  If the NTSB appears on site and starts questioning your employees, the party coordinator should intercede and request that interviews be handled as formal interviews through the working group process. This way, the witnesses can be properly prepared and a record can be developed that can be reviewed by the company for accuracy. Interviews are very important because the answers provided by witnesses will find their way into factual reports and then into the Board’s final report. So it is very important that witnesses be properly prepared for the types of questions the NTSB likes to ask, and that witnesses be properly represented during NTSB interviews.  Every witness has the right to be represented by counsel.</a:t>
            </a:r>
            <a:endParaRPr lang="en-US"/>
          </a:p>
        </p:txBody>
      </p:sp>
      <p:sp>
        <p:nvSpPr>
          <p:cNvPr id="4" name="Slide Number Placeholder 3"/>
          <p:cNvSpPr>
            <a:spLocks noGrp="1"/>
          </p:cNvSpPr>
          <p:nvPr>
            <p:ph type="sldNum" sz="quarter" idx="10"/>
          </p:nvPr>
        </p:nvSpPr>
        <p:spPr/>
        <p:txBody>
          <a:bodyPr/>
          <a:lstStyle/>
          <a:p>
            <a:fld id="{FB3A3498-8526-431A-94CA-F3869E938A4D}" type="slidenum">
              <a:rPr lang="en-US" altLang="en-US" smtClean="0"/>
              <a:t>29</a:t>
            </a:fld>
            <a:endParaRPr lang="en-US" altLang="en-US"/>
          </a:p>
        </p:txBody>
      </p:sp>
    </p:spTree>
    <p:extLst>
      <p:ext uri="{BB962C8B-B14F-4D97-AF65-F5344CB8AC3E}">
        <p14:creationId xmlns:p14="http://schemas.microsoft.com/office/powerpoint/2010/main" val="32664143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203950" cy="3490912"/>
          </a:xfrm>
        </p:spPr>
      </p:sp>
      <p:sp>
        <p:nvSpPr>
          <p:cNvPr id="3" name="Notes Placeholder 2"/>
          <p:cNvSpPr>
            <a:spLocks noGrp="1"/>
          </p:cNvSpPr>
          <p:nvPr>
            <p:ph type="body" idx="1"/>
          </p:nvPr>
        </p:nvSpPr>
        <p:spPr/>
        <p:txBody>
          <a:bodyPr/>
          <a:lstStyle/>
          <a:p>
            <a:r>
              <a:rPr lang="en-US"/>
              <a:t>David – 1-2 minutes</a:t>
            </a:r>
          </a:p>
          <a:p>
            <a:r>
              <a:rPr lang="en-US"/>
              <a:t>First, what is the NTSB?</a:t>
            </a:r>
          </a:p>
        </p:txBody>
      </p:sp>
      <p:sp>
        <p:nvSpPr>
          <p:cNvPr id="4" name="Slide Number Placeholder 3"/>
          <p:cNvSpPr>
            <a:spLocks noGrp="1"/>
          </p:cNvSpPr>
          <p:nvPr>
            <p:ph type="sldNum" sz="quarter" idx="10"/>
          </p:nvPr>
        </p:nvSpPr>
        <p:spPr/>
        <p:txBody>
          <a:bodyPr/>
          <a:lstStyle/>
          <a:p>
            <a:fld id="{FB3A3498-8526-431A-94CA-F3869E938A4D}" type="slidenum">
              <a:rPr lang="en-US" altLang="en-US" smtClean="0"/>
              <a:t>3</a:t>
            </a:fld>
            <a:endParaRPr lang="en-US" altLang="en-US"/>
          </a:p>
        </p:txBody>
      </p:sp>
    </p:spTree>
    <p:extLst>
      <p:ext uri="{BB962C8B-B14F-4D97-AF65-F5344CB8AC3E}">
        <p14:creationId xmlns:p14="http://schemas.microsoft.com/office/powerpoint/2010/main" val="300806467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203950" cy="3490912"/>
          </a:xfrm>
        </p:spPr>
      </p:sp>
      <p:sp>
        <p:nvSpPr>
          <p:cNvPr id="3" name="Notes Placeholder 2"/>
          <p:cNvSpPr>
            <a:spLocks noGrp="1"/>
          </p:cNvSpPr>
          <p:nvPr>
            <p:ph type="body" idx="1"/>
          </p:nvPr>
        </p:nvSpPr>
        <p:spPr/>
        <p:txBody>
          <a:bodyPr/>
          <a:lstStyle/>
          <a:p>
            <a:r>
              <a:rPr lang="en-US"/>
              <a:t>David – 3 minutes</a:t>
            </a:r>
          </a:p>
          <a:p>
            <a:r>
              <a:rPr lang="en-US"/>
              <a:t>Use of</a:t>
            </a:r>
            <a:r>
              <a:rPr lang="en-US" baseline="0"/>
              <a:t> point person</a:t>
            </a:r>
            <a:endParaRPr lang="en-US"/>
          </a:p>
        </p:txBody>
      </p:sp>
      <p:sp>
        <p:nvSpPr>
          <p:cNvPr id="4" name="Slide Number Placeholder 3"/>
          <p:cNvSpPr>
            <a:spLocks noGrp="1"/>
          </p:cNvSpPr>
          <p:nvPr>
            <p:ph type="sldNum" sz="quarter" idx="10"/>
          </p:nvPr>
        </p:nvSpPr>
        <p:spPr/>
        <p:txBody>
          <a:bodyPr/>
          <a:lstStyle/>
          <a:p>
            <a:fld id="{FB3A3498-8526-431A-94CA-F3869E938A4D}" type="slidenum">
              <a:rPr lang="en-US" altLang="en-US" smtClean="0"/>
              <a:t>30</a:t>
            </a:fld>
            <a:endParaRPr lang="en-US" altLang="en-US"/>
          </a:p>
        </p:txBody>
      </p:sp>
    </p:spTree>
    <p:extLst>
      <p:ext uri="{BB962C8B-B14F-4D97-AF65-F5344CB8AC3E}">
        <p14:creationId xmlns:p14="http://schemas.microsoft.com/office/powerpoint/2010/main" val="46198979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203950" cy="3490912"/>
          </a:xfrm>
        </p:spPr>
      </p:sp>
      <p:sp>
        <p:nvSpPr>
          <p:cNvPr id="3" name="Notes Placeholder 2"/>
          <p:cNvSpPr>
            <a:spLocks noGrp="1"/>
          </p:cNvSpPr>
          <p:nvPr>
            <p:ph type="body" idx="1"/>
          </p:nvPr>
        </p:nvSpPr>
        <p:spPr/>
        <p:txBody>
          <a:bodyPr/>
          <a:lstStyle/>
          <a:p>
            <a:r>
              <a:rPr lang="en-US"/>
              <a:t>Morgan – 1</a:t>
            </a:r>
            <a:r>
              <a:rPr lang="en-US" baseline="0"/>
              <a:t> minute</a:t>
            </a:r>
            <a:endParaRPr lang="en-US"/>
          </a:p>
        </p:txBody>
      </p:sp>
      <p:sp>
        <p:nvSpPr>
          <p:cNvPr id="4" name="Slide Number Placeholder 3"/>
          <p:cNvSpPr>
            <a:spLocks noGrp="1"/>
          </p:cNvSpPr>
          <p:nvPr>
            <p:ph type="sldNum" sz="quarter" idx="10"/>
          </p:nvPr>
        </p:nvSpPr>
        <p:spPr/>
        <p:txBody>
          <a:bodyPr/>
          <a:lstStyle/>
          <a:p>
            <a:fld id="{FB3A3498-8526-431A-94CA-F3869E938A4D}" type="slidenum">
              <a:rPr lang="en-US" altLang="en-US" smtClean="0"/>
              <a:t>31</a:t>
            </a:fld>
            <a:endParaRPr lang="en-US" altLang="en-US"/>
          </a:p>
        </p:txBody>
      </p:sp>
    </p:spTree>
    <p:extLst>
      <p:ext uri="{BB962C8B-B14F-4D97-AF65-F5344CB8AC3E}">
        <p14:creationId xmlns:p14="http://schemas.microsoft.com/office/powerpoint/2010/main" val="228334611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203950" cy="3490912"/>
          </a:xfrm>
        </p:spPr>
      </p:sp>
      <p:sp>
        <p:nvSpPr>
          <p:cNvPr id="3" name="Notes Placeholder 2"/>
          <p:cNvSpPr>
            <a:spLocks noGrp="1"/>
          </p:cNvSpPr>
          <p:nvPr>
            <p:ph type="body" idx="1"/>
          </p:nvPr>
        </p:nvSpPr>
        <p:spPr/>
        <p:txBody>
          <a:bodyPr/>
          <a:lstStyle/>
          <a:p>
            <a:r>
              <a:rPr lang="en-US"/>
              <a:t>Morgan – 1</a:t>
            </a:r>
            <a:r>
              <a:rPr lang="en-US" baseline="0"/>
              <a:t> minute</a:t>
            </a:r>
            <a:endParaRPr lang="en-US"/>
          </a:p>
        </p:txBody>
      </p:sp>
      <p:sp>
        <p:nvSpPr>
          <p:cNvPr id="4" name="Slide Number Placeholder 3"/>
          <p:cNvSpPr>
            <a:spLocks noGrp="1"/>
          </p:cNvSpPr>
          <p:nvPr>
            <p:ph type="sldNum" sz="quarter" idx="10"/>
          </p:nvPr>
        </p:nvSpPr>
        <p:spPr/>
        <p:txBody>
          <a:bodyPr/>
          <a:lstStyle/>
          <a:p>
            <a:fld id="{FB3A3498-8526-431A-94CA-F3869E938A4D}" type="slidenum">
              <a:rPr lang="en-US" altLang="en-US" smtClean="0"/>
              <a:t>32</a:t>
            </a:fld>
            <a:endParaRPr lang="en-US" altLang="en-US"/>
          </a:p>
        </p:txBody>
      </p:sp>
    </p:spTree>
    <p:extLst>
      <p:ext uri="{BB962C8B-B14F-4D97-AF65-F5344CB8AC3E}">
        <p14:creationId xmlns:p14="http://schemas.microsoft.com/office/powerpoint/2010/main" val="358889587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203950" cy="3490912"/>
          </a:xfrm>
        </p:spPr>
      </p:sp>
      <p:sp>
        <p:nvSpPr>
          <p:cNvPr id="3" name="Notes Placeholder 2"/>
          <p:cNvSpPr>
            <a:spLocks noGrp="1"/>
          </p:cNvSpPr>
          <p:nvPr>
            <p:ph type="body" idx="1"/>
          </p:nvPr>
        </p:nvSpPr>
        <p:spPr/>
        <p:txBody>
          <a:bodyPr/>
          <a:lstStyle/>
          <a:p>
            <a:r>
              <a:rPr lang="en-US"/>
              <a:t>Morgan – 30 seconds</a:t>
            </a:r>
          </a:p>
        </p:txBody>
      </p:sp>
      <p:sp>
        <p:nvSpPr>
          <p:cNvPr id="4" name="Slide Number Placeholder 3"/>
          <p:cNvSpPr>
            <a:spLocks noGrp="1"/>
          </p:cNvSpPr>
          <p:nvPr>
            <p:ph type="sldNum" sz="quarter" idx="10"/>
          </p:nvPr>
        </p:nvSpPr>
        <p:spPr/>
        <p:txBody>
          <a:bodyPr/>
          <a:lstStyle/>
          <a:p>
            <a:fld id="{FB3A3498-8526-431A-94CA-F3869E938A4D}" type="slidenum">
              <a:rPr lang="en-US" altLang="en-US" smtClean="0"/>
              <a:t>33</a:t>
            </a:fld>
            <a:endParaRPr lang="en-US" altLang="en-US"/>
          </a:p>
        </p:txBody>
      </p:sp>
    </p:spTree>
    <p:extLst>
      <p:ext uri="{BB962C8B-B14F-4D97-AF65-F5344CB8AC3E}">
        <p14:creationId xmlns:p14="http://schemas.microsoft.com/office/powerpoint/2010/main" val="49722794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203950" cy="3490912"/>
          </a:xfrm>
        </p:spPr>
      </p:sp>
      <p:sp>
        <p:nvSpPr>
          <p:cNvPr id="3" name="Notes Placeholder 2"/>
          <p:cNvSpPr>
            <a:spLocks noGrp="1"/>
          </p:cNvSpPr>
          <p:nvPr>
            <p:ph type="body" idx="1"/>
          </p:nvPr>
        </p:nvSpPr>
        <p:spPr/>
        <p:txBody>
          <a:bodyPr/>
          <a:lstStyle/>
          <a:p>
            <a:r>
              <a:rPr lang="en-US"/>
              <a:t>Morgan – 30 seconds</a:t>
            </a:r>
          </a:p>
        </p:txBody>
      </p:sp>
      <p:sp>
        <p:nvSpPr>
          <p:cNvPr id="4" name="Slide Number Placeholder 3"/>
          <p:cNvSpPr>
            <a:spLocks noGrp="1"/>
          </p:cNvSpPr>
          <p:nvPr>
            <p:ph type="sldNum" sz="quarter" idx="10"/>
          </p:nvPr>
        </p:nvSpPr>
        <p:spPr/>
        <p:txBody>
          <a:bodyPr/>
          <a:lstStyle/>
          <a:p>
            <a:fld id="{FB3A3498-8526-431A-94CA-F3869E938A4D}" type="slidenum">
              <a:rPr lang="en-US" altLang="en-US" smtClean="0"/>
              <a:t>34</a:t>
            </a:fld>
            <a:endParaRPr lang="en-US" altLang="en-US"/>
          </a:p>
        </p:txBody>
      </p:sp>
    </p:spTree>
    <p:extLst>
      <p:ext uri="{BB962C8B-B14F-4D97-AF65-F5344CB8AC3E}">
        <p14:creationId xmlns:p14="http://schemas.microsoft.com/office/powerpoint/2010/main" val="248358889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203950" cy="3490912"/>
          </a:xfrm>
        </p:spPr>
      </p:sp>
      <p:sp>
        <p:nvSpPr>
          <p:cNvPr id="3" name="Notes Placeholder 2"/>
          <p:cNvSpPr>
            <a:spLocks noGrp="1"/>
          </p:cNvSpPr>
          <p:nvPr>
            <p:ph type="body" idx="1"/>
          </p:nvPr>
        </p:nvSpPr>
        <p:spPr/>
        <p:txBody>
          <a:bodyPr/>
          <a:lstStyle/>
          <a:p>
            <a:r>
              <a:rPr lang="en-US"/>
              <a:t>David – 2 minutes</a:t>
            </a:r>
          </a:p>
        </p:txBody>
      </p:sp>
      <p:sp>
        <p:nvSpPr>
          <p:cNvPr id="4" name="Slide Number Placeholder 3"/>
          <p:cNvSpPr>
            <a:spLocks noGrp="1"/>
          </p:cNvSpPr>
          <p:nvPr>
            <p:ph type="sldNum" sz="quarter" idx="10"/>
          </p:nvPr>
        </p:nvSpPr>
        <p:spPr/>
        <p:txBody>
          <a:bodyPr/>
          <a:lstStyle/>
          <a:p>
            <a:fld id="{FB3A3498-8526-431A-94CA-F3869E938A4D}" type="slidenum">
              <a:rPr lang="en-US" altLang="en-US" smtClean="0"/>
              <a:t>35</a:t>
            </a:fld>
            <a:endParaRPr lang="en-US" altLang="en-US"/>
          </a:p>
        </p:txBody>
      </p:sp>
    </p:spTree>
    <p:extLst>
      <p:ext uri="{BB962C8B-B14F-4D97-AF65-F5344CB8AC3E}">
        <p14:creationId xmlns:p14="http://schemas.microsoft.com/office/powerpoint/2010/main" val="87382929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203950" cy="3490912"/>
          </a:xfrm>
        </p:spPr>
      </p:sp>
      <p:sp>
        <p:nvSpPr>
          <p:cNvPr id="3" name="Notes Placeholder 2"/>
          <p:cNvSpPr>
            <a:spLocks noGrp="1"/>
          </p:cNvSpPr>
          <p:nvPr>
            <p:ph type="body" idx="1"/>
          </p:nvPr>
        </p:nvSpPr>
        <p:spPr/>
        <p:txBody>
          <a:bodyPr/>
          <a:lstStyle/>
          <a:p>
            <a:r>
              <a:rPr lang="en-US"/>
              <a:t>Morgan – 1 minute</a:t>
            </a:r>
          </a:p>
        </p:txBody>
      </p:sp>
      <p:sp>
        <p:nvSpPr>
          <p:cNvPr id="4" name="Slide Number Placeholder 3"/>
          <p:cNvSpPr>
            <a:spLocks noGrp="1"/>
          </p:cNvSpPr>
          <p:nvPr>
            <p:ph type="sldNum" sz="quarter" idx="10"/>
          </p:nvPr>
        </p:nvSpPr>
        <p:spPr/>
        <p:txBody>
          <a:bodyPr/>
          <a:lstStyle/>
          <a:p>
            <a:fld id="{FB3A3498-8526-431A-94CA-F3869E938A4D}" type="slidenum">
              <a:rPr lang="en-US" altLang="en-US" smtClean="0"/>
              <a:t>36</a:t>
            </a:fld>
            <a:endParaRPr lang="en-US" altLang="en-US"/>
          </a:p>
        </p:txBody>
      </p:sp>
    </p:spTree>
    <p:extLst>
      <p:ext uri="{BB962C8B-B14F-4D97-AF65-F5344CB8AC3E}">
        <p14:creationId xmlns:p14="http://schemas.microsoft.com/office/powerpoint/2010/main" val="369487473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203950" cy="3490912"/>
          </a:xfrm>
        </p:spPr>
      </p:sp>
      <p:sp>
        <p:nvSpPr>
          <p:cNvPr id="3" name="Notes Placeholder 2"/>
          <p:cNvSpPr>
            <a:spLocks noGrp="1"/>
          </p:cNvSpPr>
          <p:nvPr>
            <p:ph type="body" idx="1"/>
          </p:nvPr>
        </p:nvSpPr>
        <p:spPr/>
        <p:txBody>
          <a:bodyPr/>
          <a:lstStyle/>
          <a:p>
            <a:r>
              <a:rPr lang="en-US"/>
              <a:t>David – 3 minutes</a:t>
            </a:r>
          </a:p>
          <a:p>
            <a:r>
              <a:rPr lang="en-US"/>
              <a:t>Loss of party status</a:t>
            </a:r>
            <a:r>
              <a:rPr lang="en-US" baseline="0"/>
              <a:t> and consequences thereof.  Elon Musk example.</a:t>
            </a:r>
            <a:endParaRPr lang="en-US"/>
          </a:p>
        </p:txBody>
      </p:sp>
      <p:sp>
        <p:nvSpPr>
          <p:cNvPr id="4" name="Slide Number Placeholder 3"/>
          <p:cNvSpPr>
            <a:spLocks noGrp="1"/>
          </p:cNvSpPr>
          <p:nvPr>
            <p:ph type="sldNum" sz="quarter" idx="10"/>
          </p:nvPr>
        </p:nvSpPr>
        <p:spPr/>
        <p:txBody>
          <a:bodyPr/>
          <a:lstStyle/>
          <a:p>
            <a:fld id="{FB3A3498-8526-431A-94CA-F3869E938A4D}" type="slidenum">
              <a:rPr lang="en-US" altLang="en-US" smtClean="0"/>
              <a:t>37</a:t>
            </a:fld>
            <a:endParaRPr lang="en-US" altLang="en-US"/>
          </a:p>
        </p:txBody>
      </p:sp>
    </p:spTree>
    <p:extLst>
      <p:ext uri="{BB962C8B-B14F-4D97-AF65-F5344CB8AC3E}">
        <p14:creationId xmlns:p14="http://schemas.microsoft.com/office/powerpoint/2010/main" val="82023070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203950" cy="3490912"/>
          </a:xfrm>
        </p:spPr>
      </p:sp>
      <p:sp>
        <p:nvSpPr>
          <p:cNvPr id="3" name="Notes Placeholder 2"/>
          <p:cNvSpPr>
            <a:spLocks noGrp="1"/>
          </p:cNvSpPr>
          <p:nvPr>
            <p:ph type="body" idx="1"/>
          </p:nvPr>
        </p:nvSpPr>
        <p:spPr/>
        <p:txBody>
          <a:bodyPr/>
          <a:lstStyle/>
          <a:p>
            <a:r>
              <a:rPr lang="en-US"/>
              <a:t>Morgan – 2 minutes</a:t>
            </a:r>
          </a:p>
        </p:txBody>
      </p:sp>
      <p:sp>
        <p:nvSpPr>
          <p:cNvPr id="4" name="Slide Number Placeholder 3"/>
          <p:cNvSpPr>
            <a:spLocks noGrp="1"/>
          </p:cNvSpPr>
          <p:nvPr>
            <p:ph type="sldNum" sz="quarter" idx="10"/>
          </p:nvPr>
        </p:nvSpPr>
        <p:spPr/>
        <p:txBody>
          <a:bodyPr/>
          <a:lstStyle/>
          <a:p>
            <a:fld id="{FB3A3498-8526-431A-94CA-F3869E938A4D}" type="slidenum">
              <a:rPr lang="en-US" altLang="en-US" smtClean="0"/>
              <a:t>38</a:t>
            </a:fld>
            <a:endParaRPr lang="en-US" altLang="en-US"/>
          </a:p>
        </p:txBody>
      </p:sp>
    </p:spTree>
    <p:extLst>
      <p:ext uri="{BB962C8B-B14F-4D97-AF65-F5344CB8AC3E}">
        <p14:creationId xmlns:p14="http://schemas.microsoft.com/office/powerpoint/2010/main" val="296910744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203950" cy="3490912"/>
          </a:xfrm>
        </p:spPr>
      </p:sp>
      <p:sp>
        <p:nvSpPr>
          <p:cNvPr id="3" name="Notes Placeholder 2"/>
          <p:cNvSpPr>
            <a:spLocks noGrp="1"/>
          </p:cNvSpPr>
          <p:nvPr>
            <p:ph type="body" idx="1"/>
          </p:nvPr>
        </p:nvSpPr>
        <p:spPr/>
        <p:txBody>
          <a:bodyPr/>
          <a:lstStyle/>
          <a:p>
            <a:r>
              <a:rPr lang="en-US"/>
              <a:t>David – 2 minutes</a:t>
            </a:r>
          </a:p>
          <a:p>
            <a:r>
              <a:rPr lang="en-US"/>
              <a:t>NTSB has the right to conduct destructive testing.</a:t>
            </a:r>
            <a:r>
              <a:rPr lang="en-US" baseline="0"/>
              <a:t> Amtrak Philly accident injunction from destructive testing sought and rejected by court.</a:t>
            </a:r>
            <a:endParaRPr lang="en-US"/>
          </a:p>
        </p:txBody>
      </p:sp>
      <p:sp>
        <p:nvSpPr>
          <p:cNvPr id="4" name="Slide Number Placeholder 3"/>
          <p:cNvSpPr>
            <a:spLocks noGrp="1"/>
          </p:cNvSpPr>
          <p:nvPr>
            <p:ph type="sldNum" sz="quarter" idx="10"/>
          </p:nvPr>
        </p:nvSpPr>
        <p:spPr/>
        <p:txBody>
          <a:bodyPr/>
          <a:lstStyle/>
          <a:p>
            <a:fld id="{FB3A3498-8526-431A-94CA-F3869E938A4D}" type="slidenum">
              <a:rPr lang="en-US" altLang="en-US" smtClean="0"/>
              <a:t>39</a:t>
            </a:fld>
            <a:endParaRPr lang="en-US" altLang="en-US"/>
          </a:p>
        </p:txBody>
      </p:sp>
    </p:spTree>
    <p:extLst>
      <p:ext uri="{BB962C8B-B14F-4D97-AF65-F5344CB8AC3E}">
        <p14:creationId xmlns:p14="http://schemas.microsoft.com/office/powerpoint/2010/main" val="12977743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203950" cy="3490912"/>
          </a:xfrm>
        </p:spPr>
      </p:sp>
      <p:sp>
        <p:nvSpPr>
          <p:cNvPr id="3" name="Notes Placeholder 2"/>
          <p:cNvSpPr>
            <a:spLocks noGrp="1"/>
          </p:cNvSpPr>
          <p:nvPr>
            <p:ph type="body" idx="1"/>
          </p:nvPr>
        </p:nvSpPr>
        <p:spPr/>
        <p:txBody>
          <a:bodyPr/>
          <a:lstStyle/>
          <a:p>
            <a:r>
              <a:rPr lang="en-US"/>
              <a:t>David – 2 minutes</a:t>
            </a:r>
          </a:p>
          <a:p>
            <a:r>
              <a:rPr lang="en-US"/>
              <a:t>5 board members, pres appt, Senate</a:t>
            </a:r>
            <a:r>
              <a:rPr lang="en-US" baseline="0"/>
              <a:t> vote, 5 year terms, only 3 now</a:t>
            </a:r>
          </a:p>
          <a:p>
            <a:endParaRPr lang="en-US" baseline="0">
              <a:solidFill>
                <a:srgbClr val="FF0000"/>
              </a:solidFill>
            </a:endParaRPr>
          </a:p>
          <a:p>
            <a:r>
              <a:rPr lang="en-US" i="1" baseline="0">
                <a:solidFill>
                  <a:srgbClr val="FF0000"/>
                </a:solidFill>
              </a:rPr>
              <a:t>Pending nomination of Jennifer Homendy</a:t>
            </a:r>
          </a:p>
          <a:p>
            <a:endParaRPr lang="en-US" baseline="0"/>
          </a:p>
        </p:txBody>
      </p:sp>
      <p:sp>
        <p:nvSpPr>
          <p:cNvPr id="4" name="Slide Number Placeholder 3"/>
          <p:cNvSpPr>
            <a:spLocks noGrp="1"/>
          </p:cNvSpPr>
          <p:nvPr>
            <p:ph type="sldNum" sz="quarter" idx="10"/>
          </p:nvPr>
        </p:nvSpPr>
        <p:spPr/>
        <p:txBody>
          <a:bodyPr/>
          <a:lstStyle/>
          <a:p>
            <a:fld id="{FB3A3498-8526-431A-94CA-F3869E938A4D}" type="slidenum">
              <a:rPr lang="en-US" altLang="en-US" smtClean="0"/>
              <a:t>4</a:t>
            </a:fld>
            <a:endParaRPr lang="en-US" altLang="en-US"/>
          </a:p>
        </p:txBody>
      </p:sp>
    </p:spTree>
    <p:extLst>
      <p:ext uri="{BB962C8B-B14F-4D97-AF65-F5344CB8AC3E}">
        <p14:creationId xmlns:p14="http://schemas.microsoft.com/office/powerpoint/2010/main" val="401972155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203950" cy="3490912"/>
          </a:xfrm>
        </p:spPr>
      </p:sp>
      <p:sp>
        <p:nvSpPr>
          <p:cNvPr id="3" name="Notes Placeholder 2"/>
          <p:cNvSpPr>
            <a:spLocks noGrp="1"/>
          </p:cNvSpPr>
          <p:nvPr>
            <p:ph type="body" idx="1"/>
          </p:nvPr>
        </p:nvSpPr>
        <p:spPr/>
        <p:txBody>
          <a:bodyPr/>
          <a:lstStyle/>
          <a:p>
            <a:r>
              <a:rPr lang="en-US"/>
              <a:t>David – 1 minute</a:t>
            </a:r>
          </a:p>
        </p:txBody>
      </p:sp>
      <p:sp>
        <p:nvSpPr>
          <p:cNvPr id="4" name="Slide Number Placeholder 3"/>
          <p:cNvSpPr>
            <a:spLocks noGrp="1"/>
          </p:cNvSpPr>
          <p:nvPr>
            <p:ph type="sldNum" sz="quarter" idx="10"/>
          </p:nvPr>
        </p:nvSpPr>
        <p:spPr/>
        <p:txBody>
          <a:bodyPr/>
          <a:lstStyle/>
          <a:p>
            <a:fld id="{FB3A3498-8526-431A-94CA-F3869E938A4D}" type="slidenum">
              <a:rPr lang="en-US" altLang="en-US" smtClean="0"/>
              <a:t>40</a:t>
            </a:fld>
            <a:endParaRPr lang="en-US" altLang="en-US"/>
          </a:p>
        </p:txBody>
      </p:sp>
    </p:spTree>
    <p:extLst>
      <p:ext uri="{BB962C8B-B14F-4D97-AF65-F5344CB8AC3E}">
        <p14:creationId xmlns:p14="http://schemas.microsoft.com/office/powerpoint/2010/main" val="269248130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203950" cy="3490912"/>
          </a:xfrm>
        </p:spPr>
      </p:sp>
      <p:sp>
        <p:nvSpPr>
          <p:cNvPr id="3" name="Notes Placeholder 2"/>
          <p:cNvSpPr>
            <a:spLocks noGrp="1"/>
          </p:cNvSpPr>
          <p:nvPr>
            <p:ph type="body" idx="1"/>
          </p:nvPr>
        </p:nvSpPr>
        <p:spPr/>
        <p:txBody>
          <a:bodyPr/>
          <a:lstStyle/>
          <a:p>
            <a:r>
              <a:rPr lang="en-US"/>
              <a:t>Morgan – 30 seconds</a:t>
            </a:r>
          </a:p>
        </p:txBody>
      </p:sp>
      <p:sp>
        <p:nvSpPr>
          <p:cNvPr id="4" name="Slide Number Placeholder 3"/>
          <p:cNvSpPr>
            <a:spLocks noGrp="1"/>
          </p:cNvSpPr>
          <p:nvPr>
            <p:ph type="sldNum" sz="quarter" idx="10"/>
          </p:nvPr>
        </p:nvSpPr>
        <p:spPr/>
        <p:txBody>
          <a:bodyPr/>
          <a:lstStyle/>
          <a:p>
            <a:fld id="{FB3A3498-8526-431A-94CA-F3869E938A4D}" type="slidenum">
              <a:rPr lang="en-US" altLang="en-US" smtClean="0"/>
              <a:t>41</a:t>
            </a:fld>
            <a:endParaRPr lang="en-US" altLang="en-US"/>
          </a:p>
        </p:txBody>
      </p:sp>
    </p:spTree>
    <p:extLst>
      <p:ext uri="{BB962C8B-B14F-4D97-AF65-F5344CB8AC3E}">
        <p14:creationId xmlns:p14="http://schemas.microsoft.com/office/powerpoint/2010/main" val="111940459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203950" cy="3490912"/>
          </a:xfrm>
        </p:spPr>
      </p:sp>
      <p:sp>
        <p:nvSpPr>
          <p:cNvPr id="3" name="Notes Placeholder 2"/>
          <p:cNvSpPr>
            <a:spLocks noGrp="1"/>
          </p:cNvSpPr>
          <p:nvPr>
            <p:ph type="body" idx="1"/>
          </p:nvPr>
        </p:nvSpPr>
        <p:spPr/>
        <p:txBody>
          <a:bodyPr/>
          <a:lstStyle/>
          <a:p>
            <a:r>
              <a:rPr lang="en-US"/>
              <a:t>Morgan – 1 minute</a:t>
            </a:r>
          </a:p>
          <a:p>
            <a:r>
              <a:rPr lang="en-US"/>
              <a:t>If you don’t mark it, you won’t get it back.</a:t>
            </a:r>
          </a:p>
          <a:p>
            <a:r>
              <a:rPr lang="en-US"/>
              <a:t>SSI for valve locations.</a:t>
            </a:r>
          </a:p>
        </p:txBody>
      </p:sp>
      <p:sp>
        <p:nvSpPr>
          <p:cNvPr id="4" name="Slide Number Placeholder 3"/>
          <p:cNvSpPr>
            <a:spLocks noGrp="1"/>
          </p:cNvSpPr>
          <p:nvPr>
            <p:ph type="sldNum" sz="quarter" idx="10"/>
          </p:nvPr>
        </p:nvSpPr>
        <p:spPr/>
        <p:txBody>
          <a:bodyPr/>
          <a:lstStyle/>
          <a:p>
            <a:fld id="{FB3A3498-8526-431A-94CA-F3869E938A4D}" type="slidenum">
              <a:rPr lang="en-US" altLang="en-US" smtClean="0"/>
              <a:t>42</a:t>
            </a:fld>
            <a:endParaRPr lang="en-US" altLang="en-US"/>
          </a:p>
        </p:txBody>
      </p:sp>
    </p:spTree>
    <p:extLst>
      <p:ext uri="{BB962C8B-B14F-4D97-AF65-F5344CB8AC3E}">
        <p14:creationId xmlns:p14="http://schemas.microsoft.com/office/powerpoint/2010/main" val="76433770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203950" cy="3490912"/>
          </a:xfrm>
        </p:spPr>
      </p:sp>
      <p:sp>
        <p:nvSpPr>
          <p:cNvPr id="3" name="Notes Placeholder 2"/>
          <p:cNvSpPr>
            <a:spLocks noGrp="1"/>
          </p:cNvSpPr>
          <p:nvPr>
            <p:ph type="body" idx="1"/>
          </p:nvPr>
        </p:nvSpPr>
        <p:spPr/>
        <p:txBody>
          <a:bodyPr/>
          <a:lstStyle/>
          <a:p>
            <a:r>
              <a:rPr lang="en-US"/>
              <a:t>Morgan – 1 minute</a:t>
            </a:r>
          </a:p>
        </p:txBody>
      </p:sp>
      <p:sp>
        <p:nvSpPr>
          <p:cNvPr id="4" name="Slide Number Placeholder 3"/>
          <p:cNvSpPr>
            <a:spLocks noGrp="1"/>
          </p:cNvSpPr>
          <p:nvPr>
            <p:ph type="sldNum" sz="quarter" idx="10"/>
          </p:nvPr>
        </p:nvSpPr>
        <p:spPr/>
        <p:txBody>
          <a:bodyPr/>
          <a:lstStyle/>
          <a:p>
            <a:fld id="{FB3A3498-8526-431A-94CA-F3869E938A4D}" type="slidenum">
              <a:rPr lang="en-US" altLang="en-US" smtClean="0"/>
              <a:t>43</a:t>
            </a:fld>
            <a:endParaRPr lang="en-US" altLang="en-US"/>
          </a:p>
        </p:txBody>
      </p:sp>
    </p:spTree>
    <p:extLst>
      <p:ext uri="{BB962C8B-B14F-4D97-AF65-F5344CB8AC3E}">
        <p14:creationId xmlns:p14="http://schemas.microsoft.com/office/powerpoint/2010/main" val="216481969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203950" cy="3490912"/>
          </a:xfrm>
        </p:spPr>
      </p:sp>
      <p:sp>
        <p:nvSpPr>
          <p:cNvPr id="3" name="Notes Placeholder 2"/>
          <p:cNvSpPr>
            <a:spLocks noGrp="1"/>
          </p:cNvSpPr>
          <p:nvPr>
            <p:ph type="body" idx="1"/>
          </p:nvPr>
        </p:nvSpPr>
        <p:spPr/>
        <p:txBody>
          <a:bodyPr/>
          <a:lstStyle/>
          <a:p>
            <a:r>
              <a:rPr lang="en-US"/>
              <a:t>David – 2 minutes</a:t>
            </a:r>
          </a:p>
        </p:txBody>
      </p:sp>
      <p:sp>
        <p:nvSpPr>
          <p:cNvPr id="4" name="Slide Number Placeholder 3"/>
          <p:cNvSpPr>
            <a:spLocks noGrp="1"/>
          </p:cNvSpPr>
          <p:nvPr>
            <p:ph type="sldNum" sz="quarter" idx="10"/>
          </p:nvPr>
        </p:nvSpPr>
        <p:spPr/>
        <p:txBody>
          <a:bodyPr/>
          <a:lstStyle/>
          <a:p>
            <a:fld id="{FB3A3498-8526-431A-94CA-F3869E938A4D}" type="slidenum">
              <a:rPr lang="en-US" altLang="en-US" smtClean="0"/>
              <a:t>44</a:t>
            </a:fld>
            <a:endParaRPr lang="en-US" altLang="en-US"/>
          </a:p>
        </p:txBody>
      </p:sp>
    </p:spTree>
    <p:extLst>
      <p:ext uri="{BB962C8B-B14F-4D97-AF65-F5344CB8AC3E}">
        <p14:creationId xmlns:p14="http://schemas.microsoft.com/office/powerpoint/2010/main" val="100207817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203950" cy="3490912"/>
          </a:xfrm>
        </p:spPr>
      </p:sp>
      <p:sp>
        <p:nvSpPr>
          <p:cNvPr id="3" name="Notes Placeholder 2"/>
          <p:cNvSpPr>
            <a:spLocks noGrp="1"/>
          </p:cNvSpPr>
          <p:nvPr>
            <p:ph type="body" idx="1"/>
          </p:nvPr>
        </p:nvSpPr>
        <p:spPr/>
        <p:txBody>
          <a:bodyPr/>
          <a:lstStyle/>
          <a:p>
            <a:r>
              <a:rPr lang="en-US"/>
              <a:t>Morgan – 2 minutes</a:t>
            </a:r>
          </a:p>
          <a:p>
            <a:r>
              <a:rPr lang="en-US"/>
              <a:t>Compare to interview</a:t>
            </a:r>
            <a:r>
              <a:rPr lang="en-US" baseline="0"/>
              <a:t> summaries or transcripts, field notes, source documents, and all other available information, to ensure the drafts are accurate, and push back on anything that isn’t accurate and politely insist that it be corrected.  It is very rare that a factual report gets everything right the first time.  Also, a factual report should not contain analysis.  Watch for harmful analysis and get it removed.  You won’t always be happy with how a factual report reads but if you handle it the right way the initial draft will be improved upon.  Watch for comments and edits of other parties to the investigation.  Everyone has their own agendas.</a:t>
            </a:r>
            <a:endParaRPr lang="en-US"/>
          </a:p>
        </p:txBody>
      </p:sp>
      <p:sp>
        <p:nvSpPr>
          <p:cNvPr id="4" name="Slide Number Placeholder 3"/>
          <p:cNvSpPr>
            <a:spLocks noGrp="1"/>
          </p:cNvSpPr>
          <p:nvPr>
            <p:ph type="sldNum" sz="quarter" idx="10"/>
          </p:nvPr>
        </p:nvSpPr>
        <p:spPr/>
        <p:txBody>
          <a:bodyPr/>
          <a:lstStyle/>
          <a:p>
            <a:fld id="{FB3A3498-8526-431A-94CA-F3869E938A4D}" type="slidenum">
              <a:rPr lang="en-US" altLang="en-US" smtClean="0"/>
              <a:t>45</a:t>
            </a:fld>
            <a:endParaRPr lang="en-US" altLang="en-US"/>
          </a:p>
        </p:txBody>
      </p:sp>
    </p:spTree>
    <p:extLst>
      <p:ext uri="{BB962C8B-B14F-4D97-AF65-F5344CB8AC3E}">
        <p14:creationId xmlns:p14="http://schemas.microsoft.com/office/powerpoint/2010/main" val="15594801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203950" cy="3490912"/>
          </a:xfrm>
        </p:spPr>
      </p:sp>
      <p:sp>
        <p:nvSpPr>
          <p:cNvPr id="3" name="Notes Placeholder 2"/>
          <p:cNvSpPr>
            <a:spLocks noGrp="1"/>
          </p:cNvSpPr>
          <p:nvPr>
            <p:ph type="body" idx="1"/>
          </p:nvPr>
        </p:nvSpPr>
        <p:spPr/>
        <p:txBody>
          <a:bodyPr/>
          <a:lstStyle/>
          <a:p>
            <a:r>
              <a:rPr lang="en-US"/>
              <a:t>David – 1 minute</a:t>
            </a:r>
          </a:p>
        </p:txBody>
      </p:sp>
      <p:sp>
        <p:nvSpPr>
          <p:cNvPr id="4" name="Slide Number Placeholder 3"/>
          <p:cNvSpPr>
            <a:spLocks noGrp="1"/>
          </p:cNvSpPr>
          <p:nvPr>
            <p:ph type="sldNum" sz="quarter" idx="10"/>
          </p:nvPr>
        </p:nvSpPr>
        <p:spPr/>
        <p:txBody>
          <a:bodyPr/>
          <a:lstStyle/>
          <a:p>
            <a:fld id="{FB3A3498-8526-431A-94CA-F3869E938A4D}" type="slidenum">
              <a:rPr lang="en-US" altLang="en-US" smtClean="0"/>
              <a:t>46</a:t>
            </a:fld>
            <a:endParaRPr lang="en-US" altLang="en-US"/>
          </a:p>
        </p:txBody>
      </p:sp>
    </p:spTree>
    <p:extLst>
      <p:ext uri="{BB962C8B-B14F-4D97-AF65-F5344CB8AC3E}">
        <p14:creationId xmlns:p14="http://schemas.microsoft.com/office/powerpoint/2010/main" val="4202213129"/>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203950" cy="3490912"/>
          </a:xfrm>
        </p:spPr>
      </p:sp>
      <p:sp>
        <p:nvSpPr>
          <p:cNvPr id="3" name="Notes Placeholder 2"/>
          <p:cNvSpPr>
            <a:spLocks noGrp="1"/>
          </p:cNvSpPr>
          <p:nvPr>
            <p:ph type="body" idx="1"/>
          </p:nvPr>
        </p:nvSpPr>
        <p:spPr/>
        <p:txBody>
          <a:bodyPr/>
          <a:lstStyle/>
          <a:p>
            <a:r>
              <a:rPr lang="en-US"/>
              <a:t>David – 1 minute</a:t>
            </a:r>
          </a:p>
          <a:p>
            <a:endParaRPr lang="en-US"/>
          </a:p>
          <a:p>
            <a:r>
              <a:rPr lang="en-US" i="1"/>
              <a:t>For less significant</a:t>
            </a:r>
            <a:r>
              <a:rPr lang="en-US" i="1" baseline="0"/>
              <a:t> accidents, the Board has delegated its authority to each modal office director to  determine the probable cause of the accident and issue a Brief of Accident.</a:t>
            </a:r>
            <a:endParaRPr lang="en-US" i="1"/>
          </a:p>
        </p:txBody>
      </p:sp>
      <p:sp>
        <p:nvSpPr>
          <p:cNvPr id="4" name="Slide Number Placeholder 3"/>
          <p:cNvSpPr>
            <a:spLocks noGrp="1"/>
          </p:cNvSpPr>
          <p:nvPr>
            <p:ph type="sldNum" sz="quarter" idx="10"/>
          </p:nvPr>
        </p:nvSpPr>
        <p:spPr/>
        <p:txBody>
          <a:bodyPr/>
          <a:lstStyle/>
          <a:p>
            <a:fld id="{FB3A3498-8526-431A-94CA-F3869E938A4D}" type="slidenum">
              <a:rPr lang="en-US" altLang="en-US" smtClean="0"/>
              <a:t>47</a:t>
            </a:fld>
            <a:endParaRPr lang="en-US" altLang="en-US"/>
          </a:p>
        </p:txBody>
      </p:sp>
    </p:spTree>
    <p:extLst>
      <p:ext uri="{BB962C8B-B14F-4D97-AF65-F5344CB8AC3E}">
        <p14:creationId xmlns:p14="http://schemas.microsoft.com/office/powerpoint/2010/main" val="2401049949"/>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203950" cy="3490912"/>
          </a:xfrm>
        </p:spPr>
      </p:sp>
      <p:sp>
        <p:nvSpPr>
          <p:cNvPr id="3" name="Notes Placeholder 2"/>
          <p:cNvSpPr>
            <a:spLocks noGrp="1"/>
          </p:cNvSpPr>
          <p:nvPr>
            <p:ph type="body" idx="1"/>
          </p:nvPr>
        </p:nvSpPr>
        <p:spPr/>
        <p:txBody>
          <a:bodyPr/>
          <a:lstStyle/>
          <a:p>
            <a:r>
              <a:rPr lang="en-US"/>
              <a:t>Morgan – 2</a:t>
            </a:r>
            <a:r>
              <a:rPr lang="en-US" baseline="0"/>
              <a:t> minutes</a:t>
            </a:r>
            <a:endParaRPr lang="en-US"/>
          </a:p>
        </p:txBody>
      </p:sp>
      <p:sp>
        <p:nvSpPr>
          <p:cNvPr id="4" name="Slide Number Placeholder 3"/>
          <p:cNvSpPr>
            <a:spLocks noGrp="1"/>
          </p:cNvSpPr>
          <p:nvPr>
            <p:ph type="sldNum" sz="quarter" idx="10"/>
          </p:nvPr>
        </p:nvSpPr>
        <p:spPr/>
        <p:txBody>
          <a:bodyPr/>
          <a:lstStyle/>
          <a:p>
            <a:fld id="{FB3A3498-8526-431A-94CA-F3869E938A4D}" type="slidenum">
              <a:rPr lang="en-US" altLang="en-US" smtClean="0"/>
              <a:t>48</a:t>
            </a:fld>
            <a:endParaRPr lang="en-US" altLang="en-US"/>
          </a:p>
        </p:txBody>
      </p:sp>
    </p:spTree>
    <p:extLst>
      <p:ext uri="{BB962C8B-B14F-4D97-AF65-F5344CB8AC3E}">
        <p14:creationId xmlns:p14="http://schemas.microsoft.com/office/powerpoint/2010/main" val="2976851979"/>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203950" cy="3490912"/>
          </a:xfrm>
        </p:spPr>
      </p:sp>
      <p:sp>
        <p:nvSpPr>
          <p:cNvPr id="3" name="Notes Placeholder 2"/>
          <p:cNvSpPr>
            <a:spLocks noGrp="1"/>
          </p:cNvSpPr>
          <p:nvPr>
            <p:ph type="body" idx="1"/>
          </p:nvPr>
        </p:nvSpPr>
        <p:spPr/>
        <p:txBody>
          <a:bodyPr/>
          <a:lstStyle/>
          <a:p>
            <a:r>
              <a:rPr lang="en-US"/>
              <a:t>David – 1 minute</a:t>
            </a:r>
          </a:p>
        </p:txBody>
      </p:sp>
      <p:sp>
        <p:nvSpPr>
          <p:cNvPr id="4" name="Slide Number Placeholder 3"/>
          <p:cNvSpPr>
            <a:spLocks noGrp="1"/>
          </p:cNvSpPr>
          <p:nvPr>
            <p:ph type="sldNum" sz="quarter" idx="10"/>
          </p:nvPr>
        </p:nvSpPr>
        <p:spPr/>
        <p:txBody>
          <a:bodyPr/>
          <a:lstStyle/>
          <a:p>
            <a:fld id="{FB3A3498-8526-431A-94CA-F3869E938A4D}" type="slidenum">
              <a:rPr lang="en-US" altLang="en-US" smtClean="0"/>
              <a:t>49</a:t>
            </a:fld>
            <a:endParaRPr lang="en-US" altLang="en-US"/>
          </a:p>
        </p:txBody>
      </p:sp>
    </p:spTree>
    <p:extLst>
      <p:ext uri="{BB962C8B-B14F-4D97-AF65-F5344CB8AC3E}">
        <p14:creationId xmlns:p14="http://schemas.microsoft.com/office/powerpoint/2010/main" val="34842385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203950" cy="3490912"/>
          </a:xfrm>
        </p:spPr>
      </p:sp>
      <p:sp>
        <p:nvSpPr>
          <p:cNvPr id="3" name="Notes Placeholder 2"/>
          <p:cNvSpPr>
            <a:spLocks noGrp="1"/>
          </p:cNvSpPr>
          <p:nvPr>
            <p:ph type="body" idx="1"/>
          </p:nvPr>
        </p:nvSpPr>
        <p:spPr/>
        <p:txBody>
          <a:bodyPr/>
          <a:lstStyle/>
          <a:p>
            <a:r>
              <a:rPr lang="en-US"/>
              <a:t>David</a:t>
            </a:r>
            <a:r>
              <a:rPr lang="en-US" baseline="0"/>
              <a:t> – 2 minutes</a:t>
            </a:r>
          </a:p>
          <a:p>
            <a:endParaRPr lang="en-US" baseline="0"/>
          </a:p>
          <a:p>
            <a:r>
              <a:rPr lang="en-US" i="1" baseline="0"/>
              <a:t>See January 2015 Safety Study on </a:t>
            </a:r>
            <a:r>
              <a:rPr lang="en-US" i="1">
                <a:solidFill>
                  <a:schemeClr val="tx1"/>
                </a:solidFill>
                <a:effectLst/>
                <a:hlinkClick r:id="rId3"/>
              </a:rPr>
              <a:t>Integrity Management of Gas Transmission Pipelines in High Consequence Areas</a:t>
            </a:r>
            <a:endParaRPr lang="en-US" i="1">
              <a:solidFill>
                <a:schemeClr val="tx1"/>
              </a:solidFill>
            </a:endParaRPr>
          </a:p>
        </p:txBody>
      </p:sp>
      <p:sp>
        <p:nvSpPr>
          <p:cNvPr id="4" name="Slide Number Placeholder 3"/>
          <p:cNvSpPr>
            <a:spLocks noGrp="1"/>
          </p:cNvSpPr>
          <p:nvPr>
            <p:ph type="sldNum" sz="quarter" idx="10"/>
          </p:nvPr>
        </p:nvSpPr>
        <p:spPr/>
        <p:txBody>
          <a:bodyPr/>
          <a:lstStyle/>
          <a:p>
            <a:fld id="{FB3A3498-8526-431A-94CA-F3869E938A4D}" type="slidenum">
              <a:rPr lang="en-US" altLang="en-US" smtClean="0"/>
              <a:t>5</a:t>
            </a:fld>
            <a:endParaRPr lang="en-US" altLang="en-US"/>
          </a:p>
        </p:txBody>
      </p:sp>
    </p:spTree>
    <p:extLst>
      <p:ext uri="{BB962C8B-B14F-4D97-AF65-F5344CB8AC3E}">
        <p14:creationId xmlns:p14="http://schemas.microsoft.com/office/powerpoint/2010/main" val="299608399"/>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203950" cy="3490912"/>
          </a:xfrm>
        </p:spPr>
      </p:sp>
      <p:sp>
        <p:nvSpPr>
          <p:cNvPr id="3" name="Notes Placeholder 2"/>
          <p:cNvSpPr>
            <a:spLocks noGrp="1"/>
          </p:cNvSpPr>
          <p:nvPr>
            <p:ph type="body" idx="1"/>
          </p:nvPr>
        </p:nvSpPr>
        <p:spPr/>
        <p:txBody>
          <a:bodyPr/>
          <a:lstStyle/>
          <a:p>
            <a:r>
              <a:rPr lang="en-US"/>
              <a:t>David – 1</a:t>
            </a:r>
            <a:r>
              <a:rPr lang="en-US" baseline="0"/>
              <a:t> minute</a:t>
            </a:r>
            <a:endParaRPr lang="en-US"/>
          </a:p>
        </p:txBody>
      </p:sp>
      <p:sp>
        <p:nvSpPr>
          <p:cNvPr id="4" name="Slide Number Placeholder 3"/>
          <p:cNvSpPr>
            <a:spLocks noGrp="1"/>
          </p:cNvSpPr>
          <p:nvPr>
            <p:ph type="sldNum" sz="quarter" idx="10"/>
          </p:nvPr>
        </p:nvSpPr>
        <p:spPr/>
        <p:txBody>
          <a:bodyPr/>
          <a:lstStyle/>
          <a:p>
            <a:fld id="{FB3A3498-8526-431A-94CA-F3869E938A4D}" type="slidenum">
              <a:rPr lang="en-US" altLang="en-US" smtClean="0"/>
              <a:t>50</a:t>
            </a:fld>
            <a:endParaRPr lang="en-US" altLang="en-US"/>
          </a:p>
        </p:txBody>
      </p:sp>
    </p:spTree>
    <p:extLst>
      <p:ext uri="{BB962C8B-B14F-4D97-AF65-F5344CB8AC3E}">
        <p14:creationId xmlns:p14="http://schemas.microsoft.com/office/powerpoint/2010/main" val="372222582"/>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203950" cy="3490912"/>
          </a:xfrm>
        </p:spPr>
      </p:sp>
      <p:sp>
        <p:nvSpPr>
          <p:cNvPr id="3" name="Notes Placeholder 2"/>
          <p:cNvSpPr>
            <a:spLocks noGrp="1"/>
          </p:cNvSpPr>
          <p:nvPr>
            <p:ph type="body" idx="1"/>
          </p:nvPr>
        </p:nvSpPr>
        <p:spPr/>
        <p:txBody>
          <a:bodyPr/>
          <a:lstStyle/>
          <a:p>
            <a:r>
              <a:rPr lang="en-US"/>
              <a:t>David – 2 minutes</a:t>
            </a:r>
          </a:p>
        </p:txBody>
      </p:sp>
      <p:sp>
        <p:nvSpPr>
          <p:cNvPr id="4" name="Slide Number Placeholder 3"/>
          <p:cNvSpPr>
            <a:spLocks noGrp="1"/>
          </p:cNvSpPr>
          <p:nvPr>
            <p:ph type="sldNum" sz="quarter" idx="10"/>
          </p:nvPr>
        </p:nvSpPr>
        <p:spPr/>
        <p:txBody>
          <a:bodyPr/>
          <a:lstStyle/>
          <a:p>
            <a:fld id="{FB3A3498-8526-431A-94CA-F3869E938A4D}" type="slidenum">
              <a:rPr lang="en-US" altLang="en-US" smtClean="0"/>
              <a:t>51</a:t>
            </a:fld>
            <a:endParaRPr lang="en-US" altLang="en-US"/>
          </a:p>
        </p:txBody>
      </p:sp>
    </p:spTree>
    <p:extLst>
      <p:ext uri="{BB962C8B-B14F-4D97-AF65-F5344CB8AC3E}">
        <p14:creationId xmlns:p14="http://schemas.microsoft.com/office/powerpoint/2010/main" val="1474940529"/>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203950" cy="3490912"/>
          </a:xfrm>
        </p:spPr>
      </p:sp>
      <p:sp>
        <p:nvSpPr>
          <p:cNvPr id="3" name="Notes Placeholder 2"/>
          <p:cNvSpPr>
            <a:spLocks noGrp="1"/>
          </p:cNvSpPr>
          <p:nvPr>
            <p:ph type="body" idx="1"/>
          </p:nvPr>
        </p:nvSpPr>
        <p:spPr/>
        <p:txBody>
          <a:bodyPr/>
          <a:lstStyle/>
          <a:p>
            <a:r>
              <a:rPr lang="en-US"/>
              <a:t>David – 1 minute</a:t>
            </a:r>
          </a:p>
          <a:p>
            <a:r>
              <a:rPr lang="en-US"/>
              <a:t>Joshi case – Board</a:t>
            </a:r>
            <a:r>
              <a:rPr lang="en-US" baseline="0"/>
              <a:t> investigations are never closed.</a:t>
            </a:r>
            <a:endParaRPr lang="en-US"/>
          </a:p>
        </p:txBody>
      </p:sp>
      <p:sp>
        <p:nvSpPr>
          <p:cNvPr id="4" name="Slide Number Placeholder 3"/>
          <p:cNvSpPr>
            <a:spLocks noGrp="1"/>
          </p:cNvSpPr>
          <p:nvPr>
            <p:ph type="sldNum" sz="quarter" idx="10"/>
          </p:nvPr>
        </p:nvSpPr>
        <p:spPr/>
        <p:txBody>
          <a:bodyPr/>
          <a:lstStyle/>
          <a:p>
            <a:fld id="{FB3A3498-8526-431A-94CA-F3869E938A4D}" type="slidenum">
              <a:rPr lang="en-US" altLang="en-US" smtClean="0"/>
              <a:t>52</a:t>
            </a:fld>
            <a:endParaRPr lang="en-US" altLang="en-US"/>
          </a:p>
        </p:txBody>
      </p:sp>
    </p:spTree>
    <p:extLst>
      <p:ext uri="{BB962C8B-B14F-4D97-AF65-F5344CB8AC3E}">
        <p14:creationId xmlns:p14="http://schemas.microsoft.com/office/powerpoint/2010/main" val="929209401"/>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203950" cy="3490912"/>
          </a:xfrm>
        </p:spPr>
      </p:sp>
      <p:sp>
        <p:nvSpPr>
          <p:cNvPr id="3" name="Notes Placeholder 2"/>
          <p:cNvSpPr>
            <a:spLocks noGrp="1"/>
          </p:cNvSpPr>
          <p:nvPr>
            <p:ph type="body" idx="1"/>
          </p:nvPr>
        </p:nvSpPr>
        <p:spPr/>
        <p:txBody>
          <a:bodyPr/>
          <a:lstStyle/>
          <a:p>
            <a:r>
              <a:rPr lang="en-US"/>
              <a:t>David – 2 minutes</a:t>
            </a:r>
          </a:p>
        </p:txBody>
      </p:sp>
      <p:sp>
        <p:nvSpPr>
          <p:cNvPr id="4" name="Slide Number Placeholder 3"/>
          <p:cNvSpPr>
            <a:spLocks noGrp="1"/>
          </p:cNvSpPr>
          <p:nvPr>
            <p:ph type="sldNum" sz="quarter" idx="10"/>
          </p:nvPr>
        </p:nvSpPr>
        <p:spPr/>
        <p:txBody>
          <a:bodyPr/>
          <a:lstStyle/>
          <a:p>
            <a:fld id="{FB3A3498-8526-431A-94CA-F3869E938A4D}" type="slidenum">
              <a:rPr lang="en-US" altLang="en-US" smtClean="0"/>
              <a:t>53</a:t>
            </a:fld>
            <a:endParaRPr lang="en-US" altLang="en-US"/>
          </a:p>
        </p:txBody>
      </p:sp>
    </p:spTree>
    <p:extLst>
      <p:ext uri="{BB962C8B-B14F-4D97-AF65-F5344CB8AC3E}">
        <p14:creationId xmlns:p14="http://schemas.microsoft.com/office/powerpoint/2010/main" val="2568357760"/>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203950" cy="3490912"/>
          </a:xfrm>
        </p:spPr>
      </p:sp>
      <p:sp>
        <p:nvSpPr>
          <p:cNvPr id="3" name="Notes Placeholder 2"/>
          <p:cNvSpPr>
            <a:spLocks noGrp="1"/>
          </p:cNvSpPr>
          <p:nvPr>
            <p:ph type="body" idx="1"/>
          </p:nvPr>
        </p:nvSpPr>
        <p:spPr/>
        <p:txBody>
          <a:bodyPr/>
          <a:lstStyle/>
          <a:p>
            <a:r>
              <a:rPr lang="en-US"/>
              <a:t>Morgan – 1 minute</a:t>
            </a:r>
          </a:p>
        </p:txBody>
      </p:sp>
      <p:sp>
        <p:nvSpPr>
          <p:cNvPr id="4" name="Slide Number Placeholder 3"/>
          <p:cNvSpPr>
            <a:spLocks noGrp="1"/>
          </p:cNvSpPr>
          <p:nvPr>
            <p:ph type="sldNum" sz="quarter" idx="10"/>
          </p:nvPr>
        </p:nvSpPr>
        <p:spPr/>
        <p:txBody>
          <a:bodyPr/>
          <a:lstStyle/>
          <a:p>
            <a:fld id="{FB3A3498-8526-431A-94CA-F3869E938A4D}" type="slidenum">
              <a:rPr lang="en-US" altLang="en-US" smtClean="0"/>
              <a:t>54</a:t>
            </a:fld>
            <a:endParaRPr lang="en-US" altLang="en-US"/>
          </a:p>
        </p:txBody>
      </p:sp>
    </p:spTree>
    <p:extLst>
      <p:ext uri="{BB962C8B-B14F-4D97-AF65-F5344CB8AC3E}">
        <p14:creationId xmlns:p14="http://schemas.microsoft.com/office/powerpoint/2010/main" val="555603082"/>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203950" cy="3490912"/>
          </a:xfrm>
        </p:spPr>
      </p:sp>
      <p:sp>
        <p:nvSpPr>
          <p:cNvPr id="3" name="Notes Placeholder 2"/>
          <p:cNvSpPr>
            <a:spLocks noGrp="1"/>
          </p:cNvSpPr>
          <p:nvPr>
            <p:ph type="body" idx="1"/>
          </p:nvPr>
        </p:nvSpPr>
        <p:spPr/>
        <p:txBody>
          <a:bodyPr/>
          <a:lstStyle/>
          <a:p>
            <a:r>
              <a:rPr lang="en-US"/>
              <a:t>Morgan – 1 minute</a:t>
            </a:r>
          </a:p>
        </p:txBody>
      </p:sp>
      <p:sp>
        <p:nvSpPr>
          <p:cNvPr id="4" name="Slide Number Placeholder 3"/>
          <p:cNvSpPr>
            <a:spLocks noGrp="1"/>
          </p:cNvSpPr>
          <p:nvPr>
            <p:ph type="sldNum" sz="quarter" idx="10"/>
          </p:nvPr>
        </p:nvSpPr>
        <p:spPr/>
        <p:txBody>
          <a:bodyPr/>
          <a:lstStyle/>
          <a:p>
            <a:fld id="{FB3A3498-8526-431A-94CA-F3869E938A4D}" type="slidenum">
              <a:rPr lang="en-US" altLang="en-US" smtClean="0"/>
              <a:t>55</a:t>
            </a:fld>
            <a:endParaRPr lang="en-US" altLang="en-US"/>
          </a:p>
        </p:txBody>
      </p:sp>
    </p:spTree>
    <p:extLst>
      <p:ext uri="{BB962C8B-B14F-4D97-AF65-F5344CB8AC3E}">
        <p14:creationId xmlns:p14="http://schemas.microsoft.com/office/powerpoint/2010/main" val="2126996529"/>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203950" cy="3490912"/>
          </a:xfrm>
        </p:spPr>
      </p:sp>
      <p:sp>
        <p:nvSpPr>
          <p:cNvPr id="3" name="Notes Placeholder 2"/>
          <p:cNvSpPr>
            <a:spLocks noGrp="1"/>
          </p:cNvSpPr>
          <p:nvPr>
            <p:ph type="body" idx="1"/>
          </p:nvPr>
        </p:nvSpPr>
        <p:spPr/>
        <p:txBody>
          <a:bodyPr/>
          <a:lstStyle/>
          <a:p>
            <a:r>
              <a:rPr lang="en-US"/>
              <a:t>Morgan – 1 minute</a:t>
            </a:r>
          </a:p>
        </p:txBody>
      </p:sp>
      <p:sp>
        <p:nvSpPr>
          <p:cNvPr id="4" name="Slide Number Placeholder 3"/>
          <p:cNvSpPr>
            <a:spLocks noGrp="1"/>
          </p:cNvSpPr>
          <p:nvPr>
            <p:ph type="sldNum" sz="quarter" idx="10"/>
          </p:nvPr>
        </p:nvSpPr>
        <p:spPr/>
        <p:txBody>
          <a:bodyPr/>
          <a:lstStyle/>
          <a:p>
            <a:fld id="{FB3A3498-8526-431A-94CA-F3869E938A4D}" type="slidenum">
              <a:rPr lang="en-US" altLang="en-US" smtClean="0"/>
              <a:t>56</a:t>
            </a:fld>
            <a:endParaRPr lang="en-US" altLang="en-US"/>
          </a:p>
        </p:txBody>
      </p:sp>
    </p:spTree>
    <p:extLst>
      <p:ext uri="{BB962C8B-B14F-4D97-AF65-F5344CB8AC3E}">
        <p14:creationId xmlns:p14="http://schemas.microsoft.com/office/powerpoint/2010/main" val="2244468068"/>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203950" cy="3490912"/>
          </a:xfrm>
        </p:spPr>
      </p:sp>
      <p:sp>
        <p:nvSpPr>
          <p:cNvPr id="3" name="Notes Placeholder 2"/>
          <p:cNvSpPr>
            <a:spLocks noGrp="1"/>
          </p:cNvSpPr>
          <p:nvPr>
            <p:ph type="body" idx="1"/>
          </p:nvPr>
        </p:nvSpPr>
        <p:spPr/>
        <p:txBody>
          <a:bodyPr/>
          <a:lstStyle/>
          <a:p>
            <a:r>
              <a:rPr lang="en-US"/>
              <a:t>Morgan – 2 minutes</a:t>
            </a:r>
          </a:p>
        </p:txBody>
      </p:sp>
      <p:sp>
        <p:nvSpPr>
          <p:cNvPr id="4" name="Slide Number Placeholder 3"/>
          <p:cNvSpPr>
            <a:spLocks noGrp="1"/>
          </p:cNvSpPr>
          <p:nvPr>
            <p:ph type="sldNum" sz="quarter" idx="10"/>
          </p:nvPr>
        </p:nvSpPr>
        <p:spPr/>
        <p:txBody>
          <a:bodyPr/>
          <a:lstStyle/>
          <a:p>
            <a:fld id="{FB3A3498-8526-431A-94CA-F3869E938A4D}" type="slidenum">
              <a:rPr lang="en-US" altLang="en-US" smtClean="0"/>
              <a:t>57</a:t>
            </a:fld>
            <a:endParaRPr lang="en-US" altLang="en-US"/>
          </a:p>
        </p:txBody>
      </p:sp>
    </p:spTree>
    <p:extLst>
      <p:ext uri="{BB962C8B-B14F-4D97-AF65-F5344CB8AC3E}">
        <p14:creationId xmlns:p14="http://schemas.microsoft.com/office/powerpoint/2010/main" val="31901746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203950" cy="3490912"/>
          </a:xfrm>
        </p:spPr>
      </p:sp>
      <p:sp>
        <p:nvSpPr>
          <p:cNvPr id="3" name="Notes Placeholder 2"/>
          <p:cNvSpPr>
            <a:spLocks noGrp="1"/>
          </p:cNvSpPr>
          <p:nvPr>
            <p:ph type="body" idx="1"/>
          </p:nvPr>
        </p:nvSpPr>
        <p:spPr/>
        <p:txBody>
          <a:bodyPr/>
          <a:lstStyle/>
          <a:p>
            <a:r>
              <a:rPr lang="en-US"/>
              <a:t>David – 1 minute</a:t>
            </a:r>
          </a:p>
        </p:txBody>
      </p:sp>
      <p:sp>
        <p:nvSpPr>
          <p:cNvPr id="4" name="Slide Number Placeholder 3"/>
          <p:cNvSpPr>
            <a:spLocks noGrp="1"/>
          </p:cNvSpPr>
          <p:nvPr>
            <p:ph type="sldNum" sz="quarter" idx="10"/>
          </p:nvPr>
        </p:nvSpPr>
        <p:spPr/>
        <p:txBody>
          <a:bodyPr/>
          <a:lstStyle/>
          <a:p>
            <a:fld id="{FB3A3498-8526-431A-94CA-F3869E938A4D}" type="slidenum">
              <a:rPr lang="en-US" altLang="en-US" smtClean="0"/>
              <a:t>6</a:t>
            </a:fld>
            <a:endParaRPr lang="en-US" altLang="en-US"/>
          </a:p>
        </p:txBody>
      </p:sp>
    </p:spTree>
    <p:extLst>
      <p:ext uri="{BB962C8B-B14F-4D97-AF65-F5344CB8AC3E}">
        <p14:creationId xmlns:p14="http://schemas.microsoft.com/office/powerpoint/2010/main" val="18770723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203950" cy="3490912"/>
          </a:xfrm>
        </p:spPr>
      </p:sp>
      <p:sp>
        <p:nvSpPr>
          <p:cNvPr id="3" name="Notes Placeholder 2"/>
          <p:cNvSpPr>
            <a:spLocks noGrp="1"/>
          </p:cNvSpPr>
          <p:nvPr>
            <p:ph type="body" idx="1"/>
          </p:nvPr>
        </p:nvSpPr>
        <p:spPr/>
        <p:txBody>
          <a:bodyPr/>
          <a:lstStyle/>
          <a:p>
            <a:r>
              <a:rPr lang="en-US"/>
              <a:t>David</a:t>
            </a:r>
            <a:r>
              <a:rPr lang="en-US" baseline="0"/>
              <a:t> – 3 minutes</a:t>
            </a:r>
            <a:endParaRPr lang="en-US"/>
          </a:p>
        </p:txBody>
      </p:sp>
      <p:sp>
        <p:nvSpPr>
          <p:cNvPr id="4" name="Slide Number Placeholder 3"/>
          <p:cNvSpPr>
            <a:spLocks noGrp="1"/>
          </p:cNvSpPr>
          <p:nvPr>
            <p:ph type="sldNum" sz="quarter" idx="10"/>
          </p:nvPr>
        </p:nvSpPr>
        <p:spPr/>
        <p:txBody>
          <a:bodyPr/>
          <a:lstStyle/>
          <a:p>
            <a:fld id="{FB3A3498-8526-431A-94CA-F3869E938A4D}" type="slidenum">
              <a:rPr lang="en-US" altLang="en-US" smtClean="0"/>
              <a:t>7</a:t>
            </a:fld>
            <a:endParaRPr lang="en-US" altLang="en-US"/>
          </a:p>
        </p:txBody>
      </p:sp>
    </p:spTree>
    <p:extLst>
      <p:ext uri="{BB962C8B-B14F-4D97-AF65-F5344CB8AC3E}">
        <p14:creationId xmlns:p14="http://schemas.microsoft.com/office/powerpoint/2010/main" val="16052712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203950" cy="3490912"/>
          </a:xfrm>
        </p:spPr>
      </p:sp>
      <p:sp>
        <p:nvSpPr>
          <p:cNvPr id="3" name="Notes Placeholder 2"/>
          <p:cNvSpPr>
            <a:spLocks noGrp="1"/>
          </p:cNvSpPr>
          <p:nvPr>
            <p:ph type="body" idx="1"/>
          </p:nvPr>
        </p:nvSpPr>
        <p:spPr/>
        <p:txBody>
          <a:bodyPr/>
          <a:lstStyle/>
          <a:p>
            <a:r>
              <a:rPr lang="en-US"/>
              <a:t>Morgan</a:t>
            </a:r>
            <a:r>
              <a:rPr lang="en-US" baseline="0"/>
              <a:t> – 30 seconds</a:t>
            </a:r>
          </a:p>
          <a:p>
            <a:r>
              <a:rPr lang="en-US" baseline="0"/>
              <a:t>While the specific concerns of the NTSB will vary depending on the specific facts, typically these are the areas the NTSB is interested in.  How fast and effective was the emergency response, how much damage was caused, are there gaps or failings in ensuring the structural integrity of the pipe over time, particularly considering a lot of pipes are getting old.</a:t>
            </a:r>
            <a:endParaRPr lang="en-US"/>
          </a:p>
        </p:txBody>
      </p:sp>
      <p:sp>
        <p:nvSpPr>
          <p:cNvPr id="4" name="Slide Number Placeholder 3"/>
          <p:cNvSpPr>
            <a:spLocks noGrp="1"/>
          </p:cNvSpPr>
          <p:nvPr>
            <p:ph type="sldNum" sz="quarter" idx="10"/>
          </p:nvPr>
        </p:nvSpPr>
        <p:spPr/>
        <p:txBody>
          <a:bodyPr/>
          <a:lstStyle/>
          <a:p>
            <a:fld id="{FB3A3498-8526-431A-94CA-F3869E938A4D}" type="slidenum">
              <a:rPr lang="en-US" altLang="en-US" smtClean="0"/>
              <a:t>8</a:t>
            </a:fld>
            <a:endParaRPr lang="en-US" altLang="en-US"/>
          </a:p>
        </p:txBody>
      </p:sp>
    </p:spTree>
    <p:extLst>
      <p:ext uri="{BB962C8B-B14F-4D97-AF65-F5344CB8AC3E}">
        <p14:creationId xmlns:p14="http://schemas.microsoft.com/office/powerpoint/2010/main" val="17475067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203950" cy="3490912"/>
          </a:xfrm>
        </p:spPr>
      </p:sp>
      <p:sp>
        <p:nvSpPr>
          <p:cNvPr id="3" name="Notes Placeholder 2"/>
          <p:cNvSpPr>
            <a:spLocks noGrp="1"/>
          </p:cNvSpPr>
          <p:nvPr>
            <p:ph type="body" idx="1"/>
          </p:nvPr>
        </p:nvSpPr>
        <p:spPr/>
        <p:txBody>
          <a:bodyPr/>
          <a:lstStyle/>
          <a:p>
            <a:r>
              <a:rPr lang="en-US"/>
              <a:t>Morgan – 1 minute</a:t>
            </a:r>
          </a:p>
        </p:txBody>
      </p:sp>
      <p:sp>
        <p:nvSpPr>
          <p:cNvPr id="4" name="Slide Number Placeholder 3"/>
          <p:cNvSpPr>
            <a:spLocks noGrp="1"/>
          </p:cNvSpPr>
          <p:nvPr>
            <p:ph type="sldNum" sz="quarter" idx="10"/>
          </p:nvPr>
        </p:nvSpPr>
        <p:spPr/>
        <p:txBody>
          <a:bodyPr/>
          <a:lstStyle/>
          <a:p>
            <a:fld id="{FB3A3498-8526-431A-94CA-F3869E938A4D}" type="slidenum">
              <a:rPr lang="en-US" altLang="en-US" smtClean="0"/>
              <a:t>9</a:t>
            </a:fld>
            <a:endParaRPr lang="en-US" altLang="en-US"/>
          </a:p>
        </p:txBody>
      </p:sp>
    </p:spTree>
    <p:extLst>
      <p:ext uri="{BB962C8B-B14F-4D97-AF65-F5344CB8AC3E}">
        <p14:creationId xmlns:p14="http://schemas.microsoft.com/office/powerpoint/2010/main" val="11480285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3103CF28-B896-4AAD-A039-D6B0A832E3F0}" type="slidenum">
              <a:rPr lang="en-US" smtClean="0"/>
              <a:t>‹#›</a:t>
            </a:fld>
            <a:endParaRPr lang="en-US"/>
          </a:p>
        </p:txBody>
      </p:sp>
    </p:spTree>
    <p:extLst>
      <p:ext uri="{BB962C8B-B14F-4D97-AF65-F5344CB8AC3E}">
        <p14:creationId xmlns:p14="http://schemas.microsoft.com/office/powerpoint/2010/main" val="3393260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5D41F16E-65B7-484C-8668-B2F3469A4D71}" type="slidenum">
              <a:rPr lang="en-US" altLang="en-US" smtClean="0"/>
              <a:t>‹#›</a:t>
            </a:fld>
            <a:endParaRPr lang="en-US" altLang="en-US"/>
          </a:p>
        </p:txBody>
      </p:sp>
    </p:spTree>
    <p:extLst>
      <p:ext uri="{BB962C8B-B14F-4D97-AF65-F5344CB8AC3E}">
        <p14:creationId xmlns:p14="http://schemas.microsoft.com/office/powerpoint/2010/main" val="27263592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811BBDCC-1B00-474A-9EA2-A46B271F9F90}" type="slidenum">
              <a:rPr lang="en-US" altLang="en-US" smtClean="0"/>
              <a:t>‹#›</a:t>
            </a:fld>
            <a:endParaRPr lang="en-US" altLang="en-US"/>
          </a:p>
        </p:txBody>
      </p:sp>
    </p:spTree>
    <p:extLst>
      <p:ext uri="{BB962C8B-B14F-4D97-AF65-F5344CB8AC3E}">
        <p14:creationId xmlns:p14="http://schemas.microsoft.com/office/powerpoint/2010/main" val="5547585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16332727-B533-45D3-9A22-0F08B9FD0B85}" type="slidenum">
              <a:rPr lang="en-US" altLang="en-US" smtClean="0"/>
              <a:t>‹#›</a:t>
            </a:fld>
            <a:endParaRPr lang="en-US" altLang="en-US"/>
          </a:p>
        </p:txBody>
      </p:sp>
    </p:spTree>
    <p:extLst>
      <p:ext uri="{BB962C8B-B14F-4D97-AF65-F5344CB8AC3E}">
        <p14:creationId xmlns:p14="http://schemas.microsoft.com/office/powerpoint/2010/main" val="928859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D2508905-39E1-46ED-8184-2FD5748CAE09}" type="slidenum">
              <a:rPr lang="en-US" altLang="en-US" smtClean="0"/>
              <a:t>‹#›</a:t>
            </a:fld>
            <a:endParaRPr lang="en-US" altLang="en-US"/>
          </a:p>
        </p:txBody>
      </p:sp>
    </p:spTree>
    <p:extLst>
      <p:ext uri="{BB962C8B-B14F-4D97-AF65-F5344CB8AC3E}">
        <p14:creationId xmlns:p14="http://schemas.microsoft.com/office/powerpoint/2010/main" val="8920137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03F172FF-B3D1-4470-B705-8C68AE21E426}" type="slidenum">
              <a:rPr lang="en-US" altLang="en-US" smtClean="0"/>
              <a:t>‹#›</a:t>
            </a:fld>
            <a:endParaRPr lang="en-US" altLang="en-US"/>
          </a:p>
        </p:txBody>
      </p:sp>
    </p:spTree>
    <p:extLst>
      <p:ext uri="{BB962C8B-B14F-4D97-AF65-F5344CB8AC3E}">
        <p14:creationId xmlns:p14="http://schemas.microsoft.com/office/powerpoint/2010/main" val="39648165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C5F7A36F-765A-4CC8-B0A3-CF066D78B93B}" type="slidenum">
              <a:rPr lang="en-US" altLang="en-US" smtClean="0"/>
              <a:t>‹#›</a:t>
            </a:fld>
            <a:endParaRPr lang="en-US" altLang="en-US"/>
          </a:p>
        </p:txBody>
      </p:sp>
    </p:spTree>
    <p:extLst>
      <p:ext uri="{BB962C8B-B14F-4D97-AF65-F5344CB8AC3E}">
        <p14:creationId xmlns:p14="http://schemas.microsoft.com/office/powerpoint/2010/main" val="3760470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1E1AB5D-4260-4484-998C-70F6C72A03EB}" type="slidenum">
              <a:rPr lang="en-US" altLang="en-US" smtClean="0"/>
              <a:t>‹#›</a:t>
            </a:fld>
            <a:endParaRPr lang="en-US" altLang="en-US"/>
          </a:p>
        </p:txBody>
      </p:sp>
    </p:spTree>
    <p:extLst>
      <p:ext uri="{BB962C8B-B14F-4D97-AF65-F5344CB8AC3E}">
        <p14:creationId xmlns:p14="http://schemas.microsoft.com/office/powerpoint/2010/main" val="27124617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B47B3E58-65FE-4565-8CAE-F098C80C445C}" type="slidenum">
              <a:rPr lang="en-US" altLang="en-US" smtClean="0"/>
              <a:t>‹#›</a:t>
            </a:fld>
            <a:endParaRPr lang="en-US" altLang="en-US"/>
          </a:p>
        </p:txBody>
      </p:sp>
    </p:spTree>
    <p:extLst>
      <p:ext uri="{BB962C8B-B14F-4D97-AF65-F5344CB8AC3E}">
        <p14:creationId xmlns:p14="http://schemas.microsoft.com/office/powerpoint/2010/main" val="11985640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98693F52-CB8A-4F62-A299-701FD2F55ACA}" type="slidenum">
              <a:rPr lang="en-US" altLang="en-US" smtClean="0"/>
              <a:t>‹#›</a:t>
            </a:fld>
            <a:endParaRPr lang="en-US" altLang="en-US"/>
          </a:p>
        </p:txBody>
      </p:sp>
    </p:spTree>
    <p:extLst>
      <p:ext uri="{BB962C8B-B14F-4D97-AF65-F5344CB8AC3E}">
        <p14:creationId xmlns:p14="http://schemas.microsoft.com/office/powerpoint/2010/main" val="12002540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08D1A0E3-2921-4203-85A9-8CF9862E5677}" type="slidenum">
              <a:rPr lang="en-US" altLang="en-US" smtClean="0"/>
              <a:t>‹#›</a:t>
            </a:fld>
            <a:endParaRPr lang="en-US" altLang="en-US"/>
          </a:p>
        </p:txBody>
      </p:sp>
    </p:spTree>
    <p:extLst>
      <p:ext uri="{BB962C8B-B14F-4D97-AF65-F5344CB8AC3E}">
        <p14:creationId xmlns:p14="http://schemas.microsoft.com/office/powerpoint/2010/main" val="34152583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A6689A-5E48-4FE2-9E9E-BF9407922EC2}" type="slidenum">
              <a:rPr lang="en-US" altLang="en-US" smtClean="0"/>
              <a:t>‹#›</a:t>
            </a:fld>
            <a:endParaRPr lang="en-US" altLang="en-US"/>
          </a:p>
        </p:txBody>
      </p:sp>
    </p:spTree>
    <p:extLst>
      <p:ext uri="{BB962C8B-B14F-4D97-AF65-F5344CB8AC3E}">
        <p14:creationId xmlns:p14="http://schemas.microsoft.com/office/powerpoint/2010/main" val="2138780036"/>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1.jpg"/><Relationship Id="rId5" Type="http://schemas.openxmlformats.org/officeDocument/2006/relationships/image" Target="../media/image4.jpeg"/><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942365" y="1707402"/>
            <a:ext cx="10179698" cy="1838632"/>
          </a:xfrm>
        </p:spPr>
        <p:txBody>
          <a:bodyPr>
            <a:normAutofit fontScale="90000"/>
          </a:bodyPr>
          <a:lstStyle/>
          <a:p>
            <a:r>
              <a:rPr lang="en-US" altLang="en-US" dirty="0"/>
              <a:t>“</a:t>
            </a:r>
            <a:r>
              <a:rPr lang="en-US" altLang="en-US" dirty="0">
                <a:latin typeface="+mn-lt"/>
              </a:rPr>
              <a:t>We Have a Problem on Line 7”</a:t>
            </a:r>
            <a:br>
              <a:rPr lang="en-US" altLang="en-US" dirty="0">
                <a:latin typeface="+mn-lt"/>
              </a:rPr>
            </a:br>
            <a:r>
              <a:rPr lang="en-US" altLang="en-US" dirty="0">
                <a:latin typeface="+mn-lt"/>
              </a:rPr>
              <a:t>Pipeline Accidents and </a:t>
            </a:r>
            <a:br>
              <a:rPr lang="en-US" altLang="en-US" dirty="0">
                <a:latin typeface="+mn-lt"/>
              </a:rPr>
            </a:br>
            <a:r>
              <a:rPr lang="en-US" altLang="en-US" dirty="0">
                <a:latin typeface="+mn-lt"/>
              </a:rPr>
              <a:t>NTSB Investigations</a:t>
            </a:r>
            <a:endParaRPr lang="en-US" altLang="en-US" sz="3200" dirty="0">
              <a:latin typeface="+mn-lt"/>
            </a:endParaRPr>
          </a:p>
        </p:txBody>
      </p:sp>
      <p:sp>
        <p:nvSpPr>
          <p:cNvPr id="2051" name="Rectangle 3"/>
          <p:cNvSpPr>
            <a:spLocks noGrp="1" noChangeArrowheads="1"/>
          </p:cNvSpPr>
          <p:nvPr>
            <p:ph type="subTitle" idx="1"/>
          </p:nvPr>
        </p:nvSpPr>
        <p:spPr>
          <a:xfrm>
            <a:off x="1864251" y="4484998"/>
            <a:ext cx="8335926" cy="912257"/>
          </a:xfrm>
        </p:spPr>
        <p:txBody>
          <a:bodyPr/>
          <a:lstStyle/>
          <a:p>
            <a:r>
              <a:rPr lang="en-US" altLang="en-US" sz="2800" dirty="0">
                <a:solidFill>
                  <a:schemeClr val="tx1">
                    <a:lumMod val="50000"/>
                  </a:schemeClr>
                </a:solidFill>
              </a:rPr>
              <a:t>The Aviation Symposium Webinar Series</a:t>
            </a:r>
          </a:p>
        </p:txBody>
      </p:sp>
      <p:sp>
        <p:nvSpPr>
          <p:cNvPr id="2" name="TextBox 1"/>
          <p:cNvSpPr txBox="1"/>
          <p:nvPr/>
        </p:nvSpPr>
        <p:spPr>
          <a:xfrm>
            <a:off x="7159256" y="6326373"/>
            <a:ext cx="3200400" cy="276999"/>
          </a:xfrm>
          <a:prstGeom prst="rect">
            <a:avLst/>
          </a:prstGeom>
          <a:noFill/>
        </p:spPr>
        <p:txBody>
          <a:bodyPr wrap="square" rtlCol="0">
            <a:spAutoFit/>
          </a:bodyPr>
          <a:lstStyle/>
          <a:p>
            <a:pPr algn="r"/>
            <a:r>
              <a:rPr lang="en-US" sz="1200" spc="300">
                <a:solidFill>
                  <a:schemeClr val="bg1"/>
                </a:solidFill>
                <a:latin typeface="Franklin Gothic Medium Cond" panose="020B0606030402020204" pitchFamily="34" charset="0"/>
              </a:rPr>
              <a:t>WWW.LECLAIRRYAN.COM</a:t>
            </a:r>
          </a:p>
        </p:txBody>
      </p:sp>
      <p:sp>
        <p:nvSpPr>
          <p:cNvPr id="3" name="TextBox 2"/>
          <p:cNvSpPr txBox="1"/>
          <p:nvPr/>
        </p:nvSpPr>
        <p:spPr>
          <a:xfrm>
            <a:off x="1864251" y="6306896"/>
            <a:ext cx="2434856" cy="276999"/>
          </a:xfrm>
          <a:prstGeom prst="rect">
            <a:avLst/>
          </a:prstGeom>
          <a:noFill/>
        </p:spPr>
        <p:txBody>
          <a:bodyPr wrap="square" rtlCol="0">
            <a:spAutoFit/>
          </a:bodyPr>
          <a:lstStyle/>
          <a:p>
            <a:r>
              <a:rPr lang="en-US" sz="1200" spc="300">
                <a:solidFill>
                  <a:schemeClr val="bg1"/>
                </a:solidFill>
                <a:latin typeface="Franklin Gothic Medium Cond" panose="020B0606030402020204" pitchFamily="34" charset="0"/>
              </a:rPr>
              <a:t>June 13, 2018</a:t>
            </a:r>
            <a:endParaRPr lang="en-US" sz="1400">
              <a:latin typeface="Franklin Gothic Medium Cond" panose="020B0606030402020204" pitchFamily="34"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54" y="5680527"/>
            <a:ext cx="12215421" cy="1186640"/>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Prioritize</a:t>
            </a:r>
          </a:p>
        </p:txBody>
      </p:sp>
      <p:sp>
        <p:nvSpPr>
          <p:cNvPr id="3" name="Content Placeholder 2"/>
          <p:cNvSpPr>
            <a:spLocks noGrp="1"/>
          </p:cNvSpPr>
          <p:nvPr>
            <p:ph idx="1"/>
          </p:nvPr>
        </p:nvSpPr>
        <p:spPr/>
        <p:txBody>
          <a:bodyPr/>
          <a:lstStyle/>
          <a:p>
            <a:r>
              <a:rPr lang="en-US" sz="2800" dirty="0"/>
              <a:t>Protect People</a:t>
            </a:r>
          </a:p>
          <a:p>
            <a:r>
              <a:rPr lang="en-US" sz="2800" dirty="0"/>
              <a:t>Protect Property/Environment</a:t>
            </a:r>
          </a:p>
          <a:p>
            <a:r>
              <a:rPr lang="en-US" sz="2800" dirty="0"/>
              <a:t>Protect Evidence</a:t>
            </a:r>
          </a:p>
          <a:p>
            <a:r>
              <a:rPr lang="en-US" sz="2800" dirty="0"/>
              <a:t>Notify and Investigate</a:t>
            </a:r>
          </a:p>
          <a:p>
            <a:pPr marL="0" indent="0">
              <a:buNone/>
            </a:pPr>
            <a:endParaRPr lang="en-US" sz="2800" dirty="0"/>
          </a:p>
          <a:p>
            <a:pPr marL="0" indent="0">
              <a:buNone/>
            </a:pPr>
            <a:r>
              <a:rPr lang="en-US" sz="2800" dirty="0"/>
              <a:t> </a:t>
            </a:r>
          </a:p>
          <a:p>
            <a:endParaRPr lang="en-US" sz="2800" dirty="0"/>
          </a:p>
        </p:txBody>
      </p:sp>
      <p:sp>
        <p:nvSpPr>
          <p:cNvPr id="4" name="Slide Number Placeholder 3"/>
          <p:cNvSpPr>
            <a:spLocks noGrp="1"/>
          </p:cNvSpPr>
          <p:nvPr>
            <p:ph type="sldNum" sz="quarter" idx="12"/>
          </p:nvPr>
        </p:nvSpPr>
        <p:spPr/>
        <p:txBody>
          <a:bodyPr/>
          <a:lstStyle/>
          <a:p>
            <a:fld id="{16332727-B533-45D3-9A22-0F08B9FD0B85}" type="slidenum">
              <a:rPr lang="en-US" altLang="en-US" smtClean="0"/>
              <a:t>10</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54" y="5680527"/>
            <a:ext cx="12215421" cy="1186640"/>
          </a:xfrm>
          <a:prstGeom prst="rect">
            <a:avLst/>
          </a:prstGeom>
        </p:spPr>
      </p:pic>
    </p:spTree>
    <p:extLst>
      <p:ext uri="{BB962C8B-B14F-4D97-AF65-F5344CB8AC3E}">
        <p14:creationId xmlns:p14="http://schemas.microsoft.com/office/powerpoint/2010/main" val="17359493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Follow the Plan </a:t>
            </a:r>
          </a:p>
        </p:txBody>
      </p:sp>
      <p:sp>
        <p:nvSpPr>
          <p:cNvPr id="3" name="Content Placeholder 2"/>
          <p:cNvSpPr>
            <a:spLocks noGrp="1"/>
          </p:cNvSpPr>
          <p:nvPr>
            <p:ph idx="1"/>
          </p:nvPr>
        </p:nvSpPr>
        <p:spPr/>
        <p:txBody>
          <a:bodyPr/>
          <a:lstStyle/>
          <a:p>
            <a:r>
              <a:rPr lang="en-US" sz="2800"/>
              <a:t>Initiate Emergency Plan</a:t>
            </a:r>
          </a:p>
          <a:p>
            <a:r>
              <a:rPr lang="en-US" sz="2800"/>
              <a:t>Track Progress</a:t>
            </a:r>
          </a:p>
          <a:p>
            <a:r>
              <a:rPr lang="en-US" sz="2800"/>
              <a:t>Use contact list for both company employees and outsiders such as PHMSA, NTSB, your state regulator, outside counsel, insurers, etc. </a:t>
            </a:r>
          </a:p>
          <a:p>
            <a:endParaRPr lang="en-US"/>
          </a:p>
        </p:txBody>
      </p:sp>
      <p:sp>
        <p:nvSpPr>
          <p:cNvPr id="4" name="Slide Number Placeholder 3"/>
          <p:cNvSpPr>
            <a:spLocks noGrp="1"/>
          </p:cNvSpPr>
          <p:nvPr>
            <p:ph type="sldNum" sz="quarter" idx="12"/>
          </p:nvPr>
        </p:nvSpPr>
        <p:spPr/>
        <p:txBody>
          <a:bodyPr/>
          <a:lstStyle/>
          <a:p>
            <a:fld id="{16332727-B533-45D3-9A22-0F08B9FD0B85}" type="slidenum">
              <a:rPr lang="en-US" altLang="en-US" smtClean="0"/>
              <a:t>11</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54" y="5680527"/>
            <a:ext cx="12215421" cy="1186640"/>
          </a:xfrm>
          <a:prstGeom prst="rect">
            <a:avLst/>
          </a:prstGeom>
        </p:spPr>
      </p:pic>
    </p:spTree>
    <p:extLst>
      <p:ext uri="{BB962C8B-B14F-4D97-AF65-F5344CB8AC3E}">
        <p14:creationId xmlns:p14="http://schemas.microsoft.com/office/powerpoint/2010/main" val="6191811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Notify Corporate Security</a:t>
            </a:r>
          </a:p>
        </p:txBody>
      </p:sp>
      <p:sp>
        <p:nvSpPr>
          <p:cNvPr id="3" name="Content Placeholder 2"/>
          <p:cNvSpPr>
            <a:spLocks noGrp="1"/>
          </p:cNvSpPr>
          <p:nvPr>
            <p:ph idx="1"/>
          </p:nvPr>
        </p:nvSpPr>
        <p:spPr/>
        <p:txBody>
          <a:bodyPr/>
          <a:lstStyle/>
          <a:p>
            <a:r>
              <a:rPr lang="en-US" dirty="0"/>
              <a:t>Corporate security personnel should be advised of the accident.</a:t>
            </a:r>
          </a:p>
          <a:p>
            <a:r>
              <a:rPr lang="en-US" dirty="0"/>
              <a:t>Secure accident site, company HQ, and any other sites of media interest (such as nearby compressor stations).</a:t>
            </a:r>
          </a:p>
          <a:p>
            <a:r>
              <a:rPr lang="en-US" dirty="0"/>
              <a:t>It is not unusual for the press to seek access to corporate offices and key personnel immediately after an accident.</a:t>
            </a:r>
          </a:p>
        </p:txBody>
      </p:sp>
      <p:sp>
        <p:nvSpPr>
          <p:cNvPr id="4" name="Slide Number Placeholder 3"/>
          <p:cNvSpPr>
            <a:spLocks noGrp="1"/>
          </p:cNvSpPr>
          <p:nvPr>
            <p:ph type="sldNum" sz="quarter" idx="12"/>
          </p:nvPr>
        </p:nvSpPr>
        <p:spPr/>
        <p:txBody>
          <a:bodyPr/>
          <a:lstStyle/>
          <a:p>
            <a:fld id="{16332727-B533-45D3-9A22-0F08B9FD0B85}" type="slidenum">
              <a:rPr lang="en-US" altLang="en-US" smtClean="0"/>
              <a:t>12</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54" y="5680527"/>
            <a:ext cx="12215421" cy="1186640"/>
          </a:xfrm>
          <a:prstGeom prst="rect">
            <a:avLst/>
          </a:prstGeom>
        </p:spPr>
      </p:pic>
    </p:spTree>
    <p:extLst>
      <p:ext uri="{BB962C8B-B14F-4D97-AF65-F5344CB8AC3E}">
        <p14:creationId xmlns:p14="http://schemas.microsoft.com/office/powerpoint/2010/main" val="39452153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Make Required Notifications</a:t>
            </a:r>
          </a:p>
        </p:txBody>
      </p:sp>
      <p:sp>
        <p:nvSpPr>
          <p:cNvPr id="3" name="Content Placeholder 2"/>
          <p:cNvSpPr>
            <a:spLocks noGrp="1"/>
          </p:cNvSpPr>
          <p:nvPr>
            <p:ph idx="1"/>
          </p:nvPr>
        </p:nvSpPr>
        <p:spPr/>
        <p:txBody>
          <a:bodyPr/>
          <a:lstStyle/>
          <a:p>
            <a:r>
              <a:rPr lang="en-US" dirty="0"/>
              <a:t>Notify National Response Center “at the earliest practicable moment following discovery” (See 49 CFR § 191.5)</a:t>
            </a:r>
          </a:p>
          <a:p>
            <a:r>
              <a:rPr lang="en-US" dirty="0"/>
              <a:t>Include name of operator and person making report, emergency contact numbers, location/time of incident, and  number of fatalities and personal injuries.</a:t>
            </a:r>
          </a:p>
          <a:p>
            <a:pPr marL="0" indent="0">
              <a:buNone/>
            </a:pPr>
            <a:endParaRPr lang="en-US" dirty="0"/>
          </a:p>
        </p:txBody>
      </p:sp>
      <p:sp>
        <p:nvSpPr>
          <p:cNvPr id="4" name="Slide Number Placeholder 3"/>
          <p:cNvSpPr>
            <a:spLocks noGrp="1"/>
          </p:cNvSpPr>
          <p:nvPr>
            <p:ph type="sldNum" sz="quarter" idx="12"/>
          </p:nvPr>
        </p:nvSpPr>
        <p:spPr/>
        <p:txBody>
          <a:bodyPr/>
          <a:lstStyle/>
          <a:p>
            <a:fld id="{16332727-B533-45D3-9A22-0F08B9FD0B85}" type="slidenum">
              <a:rPr lang="en-US" altLang="en-US" smtClean="0"/>
              <a:t>13</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54" y="5680527"/>
            <a:ext cx="12215421" cy="1186640"/>
          </a:xfrm>
          <a:prstGeom prst="rect">
            <a:avLst/>
          </a:prstGeom>
        </p:spPr>
      </p:pic>
    </p:spTree>
    <p:extLst>
      <p:ext uri="{BB962C8B-B14F-4D97-AF65-F5344CB8AC3E}">
        <p14:creationId xmlns:p14="http://schemas.microsoft.com/office/powerpoint/2010/main" val="31592358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Meet Reporting Requirements</a:t>
            </a:r>
          </a:p>
        </p:txBody>
      </p:sp>
      <p:sp>
        <p:nvSpPr>
          <p:cNvPr id="3" name="Content Placeholder 2"/>
          <p:cNvSpPr>
            <a:spLocks noGrp="1"/>
          </p:cNvSpPr>
          <p:nvPr>
            <p:ph idx="1"/>
          </p:nvPr>
        </p:nvSpPr>
        <p:spPr/>
        <p:txBody>
          <a:bodyPr/>
          <a:lstStyle/>
          <a:p>
            <a:r>
              <a:rPr lang="en-US"/>
              <a:t>File Report with PHMSA By 30 Days After Incident if death, hospitalization, $50,000 in property damage, unintentional gas loss of 3 million cubic feet or more, emergency shutdown of an LNG facility, or is otherwise significant in the judgment of the operator.</a:t>
            </a:r>
          </a:p>
          <a:p>
            <a:r>
              <a:rPr lang="en-US"/>
              <a:t>Do not speculate on cause.</a:t>
            </a:r>
          </a:p>
          <a:p>
            <a:r>
              <a:rPr lang="en-US"/>
              <a:t>Do not speculate on spill volumes.</a:t>
            </a:r>
          </a:p>
          <a:p>
            <a:endParaRPr lang="en-US"/>
          </a:p>
        </p:txBody>
      </p:sp>
      <p:sp>
        <p:nvSpPr>
          <p:cNvPr id="4" name="Slide Number Placeholder 3"/>
          <p:cNvSpPr>
            <a:spLocks noGrp="1"/>
          </p:cNvSpPr>
          <p:nvPr>
            <p:ph type="sldNum" sz="quarter" idx="12"/>
          </p:nvPr>
        </p:nvSpPr>
        <p:spPr/>
        <p:txBody>
          <a:bodyPr/>
          <a:lstStyle/>
          <a:p>
            <a:fld id="{16332727-B533-45D3-9A22-0F08B9FD0B85}" type="slidenum">
              <a:rPr lang="en-US" altLang="en-US" smtClean="0"/>
              <a:t>14</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54" y="5680527"/>
            <a:ext cx="12215421" cy="1186640"/>
          </a:xfrm>
          <a:prstGeom prst="rect">
            <a:avLst/>
          </a:prstGeom>
        </p:spPr>
      </p:pic>
    </p:spTree>
    <p:extLst>
      <p:ext uri="{BB962C8B-B14F-4D97-AF65-F5344CB8AC3E}">
        <p14:creationId xmlns:p14="http://schemas.microsoft.com/office/powerpoint/2010/main" val="3382978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Avoid the Fine</a:t>
            </a:r>
          </a:p>
        </p:txBody>
      </p:sp>
      <p:sp>
        <p:nvSpPr>
          <p:cNvPr id="3" name="Content Placeholder 2"/>
          <p:cNvSpPr>
            <a:spLocks noGrp="1"/>
          </p:cNvSpPr>
          <p:nvPr>
            <p:ph idx="1"/>
          </p:nvPr>
        </p:nvSpPr>
        <p:spPr/>
        <p:txBody>
          <a:bodyPr/>
          <a:lstStyle/>
          <a:p>
            <a:r>
              <a:rPr lang="en-US" dirty="0"/>
              <a:t>For failure to comply with the reporting requirements, a maximum civil penalty of $200,000 per violation can be levied (each day violation continues is a separate violation), not to exceed a total of $2,000,000 for a related series of violations. </a:t>
            </a:r>
          </a:p>
          <a:p>
            <a:pPr marL="0" indent="0">
              <a:buNone/>
            </a:pPr>
            <a:endParaRPr lang="en-US" dirty="0"/>
          </a:p>
        </p:txBody>
      </p:sp>
      <p:sp>
        <p:nvSpPr>
          <p:cNvPr id="4" name="Slide Number Placeholder 3"/>
          <p:cNvSpPr>
            <a:spLocks noGrp="1"/>
          </p:cNvSpPr>
          <p:nvPr>
            <p:ph type="sldNum" sz="quarter" idx="12"/>
          </p:nvPr>
        </p:nvSpPr>
        <p:spPr/>
        <p:txBody>
          <a:bodyPr/>
          <a:lstStyle/>
          <a:p>
            <a:fld id="{16332727-B533-45D3-9A22-0F08B9FD0B85}" type="slidenum">
              <a:rPr lang="en-US" altLang="en-US" smtClean="0"/>
              <a:t>15</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54" y="5680527"/>
            <a:ext cx="12215421" cy="1186640"/>
          </a:xfrm>
          <a:prstGeom prst="rect">
            <a:avLst/>
          </a:prstGeom>
        </p:spPr>
      </p:pic>
    </p:spTree>
    <p:extLst>
      <p:ext uri="{BB962C8B-B14F-4D97-AF65-F5344CB8AC3E}">
        <p14:creationId xmlns:p14="http://schemas.microsoft.com/office/powerpoint/2010/main" val="40791419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Stay on Track</a:t>
            </a:r>
          </a:p>
        </p:txBody>
      </p:sp>
      <p:sp>
        <p:nvSpPr>
          <p:cNvPr id="3" name="Content Placeholder 2"/>
          <p:cNvSpPr>
            <a:spLocks noGrp="1"/>
          </p:cNvSpPr>
          <p:nvPr>
            <p:ph idx="1"/>
          </p:nvPr>
        </p:nvSpPr>
        <p:spPr/>
        <p:txBody>
          <a:bodyPr/>
          <a:lstStyle/>
          <a:p>
            <a:r>
              <a:rPr lang="en-US" dirty="0"/>
              <a:t>NTSB</a:t>
            </a:r>
          </a:p>
          <a:p>
            <a:r>
              <a:rPr lang="en-US" dirty="0" err="1"/>
              <a:t>PHMSA</a:t>
            </a:r>
            <a:r>
              <a:rPr lang="en-US" dirty="0"/>
              <a:t> / State Regulator</a:t>
            </a:r>
          </a:p>
          <a:p>
            <a:r>
              <a:rPr lang="en-US" dirty="0"/>
              <a:t>EPA</a:t>
            </a:r>
          </a:p>
          <a:p>
            <a:r>
              <a:rPr lang="en-US" dirty="0"/>
              <a:t>Media</a:t>
            </a:r>
          </a:p>
          <a:p>
            <a:r>
              <a:rPr lang="en-US" dirty="0"/>
              <a:t>Local government/politicians</a:t>
            </a:r>
          </a:p>
          <a:p>
            <a:r>
              <a:rPr lang="en-US" dirty="0"/>
              <a:t>Customers/public</a:t>
            </a:r>
          </a:p>
          <a:p>
            <a:pPr marL="0" indent="0">
              <a:buNone/>
            </a:pPr>
            <a:endParaRPr lang="en-US" dirty="0"/>
          </a:p>
        </p:txBody>
      </p:sp>
      <p:sp>
        <p:nvSpPr>
          <p:cNvPr id="4" name="Slide Number Placeholder 3"/>
          <p:cNvSpPr>
            <a:spLocks noGrp="1"/>
          </p:cNvSpPr>
          <p:nvPr>
            <p:ph type="sldNum" sz="quarter" idx="12"/>
          </p:nvPr>
        </p:nvSpPr>
        <p:spPr/>
        <p:txBody>
          <a:bodyPr/>
          <a:lstStyle/>
          <a:p>
            <a:fld id="{16332727-B533-45D3-9A22-0F08B9FD0B85}" type="slidenum">
              <a:rPr lang="en-US" altLang="en-US" smtClean="0"/>
              <a:t>16</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54" y="5680527"/>
            <a:ext cx="12215421" cy="1186640"/>
          </a:xfrm>
          <a:prstGeom prst="rect">
            <a:avLst/>
          </a:prstGeom>
        </p:spPr>
      </p:pic>
    </p:spTree>
    <p:extLst>
      <p:ext uri="{BB962C8B-B14F-4D97-AF65-F5344CB8AC3E}">
        <p14:creationId xmlns:p14="http://schemas.microsoft.com/office/powerpoint/2010/main" val="21407790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Notify Outside Counsel</a:t>
            </a:r>
          </a:p>
        </p:txBody>
      </p:sp>
      <p:sp>
        <p:nvSpPr>
          <p:cNvPr id="3" name="Content Placeholder 2"/>
          <p:cNvSpPr>
            <a:spLocks noGrp="1"/>
          </p:cNvSpPr>
          <p:nvPr>
            <p:ph idx="1"/>
          </p:nvPr>
        </p:nvSpPr>
        <p:spPr/>
        <p:txBody>
          <a:bodyPr/>
          <a:lstStyle/>
          <a:p>
            <a:r>
              <a:rPr lang="en-US" dirty="0"/>
              <a:t>Outside counsel should be notified and advised to stand by as legal questions arise and employee interviews are requested. </a:t>
            </a:r>
          </a:p>
          <a:p>
            <a:r>
              <a:rPr lang="en-US" dirty="0"/>
              <a:t>All persons interviewed by the NTSB are entitled to counsel.  (See 49 CFR 831.7.)</a:t>
            </a:r>
          </a:p>
          <a:p>
            <a:r>
              <a:rPr lang="en-US" dirty="0"/>
              <a:t>Given criminal/civil consequence, do not allow any employee to be interviewed without preparation and representation. </a:t>
            </a:r>
          </a:p>
          <a:p>
            <a:pPr marL="0" indent="0">
              <a:buNone/>
            </a:pPr>
            <a:endParaRPr lang="en-US" dirty="0"/>
          </a:p>
        </p:txBody>
      </p:sp>
      <p:sp>
        <p:nvSpPr>
          <p:cNvPr id="4" name="Slide Number Placeholder 3"/>
          <p:cNvSpPr>
            <a:spLocks noGrp="1"/>
          </p:cNvSpPr>
          <p:nvPr>
            <p:ph type="sldNum" sz="quarter" idx="12"/>
          </p:nvPr>
        </p:nvSpPr>
        <p:spPr/>
        <p:txBody>
          <a:bodyPr/>
          <a:lstStyle/>
          <a:p>
            <a:fld id="{16332727-B533-45D3-9A22-0F08B9FD0B85}" type="slidenum">
              <a:rPr lang="en-US" altLang="en-US" smtClean="0"/>
              <a:t>17</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54" y="5680527"/>
            <a:ext cx="12215421" cy="1186640"/>
          </a:xfrm>
          <a:prstGeom prst="rect">
            <a:avLst/>
          </a:prstGeom>
        </p:spPr>
      </p:pic>
    </p:spTree>
    <p:extLst>
      <p:ext uri="{BB962C8B-B14F-4D97-AF65-F5344CB8AC3E}">
        <p14:creationId xmlns:p14="http://schemas.microsoft.com/office/powerpoint/2010/main" val="4687608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Test for Drugs  </a:t>
            </a:r>
          </a:p>
        </p:txBody>
      </p:sp>
      <p:sp>
        <p:nvSpPr>
          <p:cNvPr id="3" name="Content Placeholder 2"/>
          <p:cNvSpPr>
            <a:spLocks noGrp="1"/>
          </p:cNvSpPr>
          <p:nvPr>
            <p:ph idx="1"/>
          </p:nvPr>
        </p:nvSpPr>
        <p:spPr/>
        <p:txBody>
          <a:bodyPr/>
          <a:lstStyle/>
          <a:p>
            <a:r>
              <a:rPr lang="en-US" dirty="0"/>
              <a:t>Drug tests must be accomplished as soon as possible, but no later than 32 hours after the accident.  (See 49 CFR §199.105)</a:t>
            </a:r>
          </a:p>
          <a:p>
            <a:r>
              <a:rPr lang="en-US" dirty="0"/>
              <a:t>Drug tests must be accomplished on each covered employee whose performance either contributed to the accident or cannot be completely discounted as a contributing factor to the accident.  (See 49 CFR § 199.105)</a:t>
            </a:r>
          </a:p>
          <a:p>
            <a:endParaRPr lang="en-US" dirty="0"/>
          </a:p>
        </p:txBody>
      </p:sp>
      <p:sp>
        <p:nvSpPr>
          <p:cNvPr id="4" name="Slide Number Placeholder 3"/>
          <p:cNvSpPr>
            <a:spLocks noGrp="1"/>
          </p:cNvSpPr>
          <p:nvPr>
            <p:ph type="sldNum" sz="quarter" idx="12"/>
          </p:nvPr>
        </p:nvSpPr>
        <p:spPr/>
        <p:txBody>
          <a:bodyPr/>
          <a:lstStyle/>
          <a:p>
            <a:fld id="{16332727-B533-45D3-9A22-0F08B9FD0B85}" type="slidenum">
              <a:rPr lang="en-US" altLang="en-US" smtClean="0"/>
              <a:t>18</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54" y="5680527"/>
            <a:ext cx="12215421" cy="1186640"/>
          </a:xfrm>
          <a:prstGeom prst="rect">
            <a:avLst/>
          </a:prstGeom>
        </p:spPr>
      </p:pic>
    </p:spTree>
    <p:extLst>
      <p:ext uri="{BB962C8B-B14F-4D97-AF65-F5344CB8AC3E}">
        <p14:creationId xmlns:p14="http://schemas.microsoft.com/office/powerpoint/2010/main" val="30659249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Test for Alcohol</a:t>
            </a:r>
          </a:p>
        </p:txBody>
      </p:sp>
      <p:sp>
        <p:nvSpPr>
          <p:cNvPr id="3" name="Content Placeholder 2"/>
          <p:cNvSpPr>
            <a:spLocks noGrp="1"/>
          </p:cNvSpPr>
          <p:nvPr>
            <p:ph idx="1"/>
          </p:nvPr>
        </p:nvSpPr>
        <p:spPr/>
        <p:txBody>
          <a:bodyPr/>
          <a:lstStyle/>
          <a:p>
            <a:r>
              <a:rPr lang="en-US" dirty="0"/>
              <a:t>ASAP.  If not done within 2 hours, the reasons must be documented.  If not done within 8 hours, attempts at testing must cease.  (See 49 CFR §199.225)</a:t>
            </a:r>
          </a:p>
          <a:p>
            <a:r>
              <a:rPr lang="en-US" dirty="0"/>
              <a:t>A covered employee must submit to a post-accident alcohol test required under § 199.225(a), a reasonable suspicion test required under §199.225(b), or a follow-up alcohol test required under §199.225(d). </a:t>
            </a:r>
          </a:p>
          <a:p>
            <a:pPr marL="0" indent="0">
              <a:buNone/>
            </a:pPr>
            <a:endParaRPr lang="en-US" dirty="0"/>
          </a:p>
        </p:txBody>
      </p:sp>
      <p:sp>
        <p:nvSpPr>
          <p:cNvPr id="4" name="Slide Number Placeholder 3"/>
          <p:cNvSpPr>
            <a:spLocks noGrp="1"/>
          </p:cNvSpPr>
          <p:nvPr>
            <p:ph type="sldNum" sz="quarter" idx="12"/>
          </p:nvPr>
        </p:nvSpPr>
        <p:spPr/>
        <p:txBody>
          <a:bodyPr/>
          <a:lstStyle/>
          <a:p>
            <a:fld id="{16332727-B533-45D3-9A22-0F08B9FD0B85}" type="slidenum">
              <a:rPr lang="en-US" altLang="en-US" smtClean="0"/>
              <a:t>19</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54" y="5680527"/>
            <a:ext cx="12215421" cy="1186640"/>
          </a:xfrm>
          <a:prstGeom prst="rect">
            <a:avLst/>
          </a:prstGeom>
        </p:spPr>
      </p:pic>
    </p:spTree>
    <p:extLst>
      <p:ext uri="{BB962C8B-B14F-4D97-AF65-F5344CB8AC3E}">
        <p14:creationId xmlns:p14="http://schemas.microsoft.com/office/powerpoint/2010/main" val="566667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998377" y="365126"/>
            <a:ext cx="9306088" cy="677863"/>
          </a:xfrm>
        </p:spPr>
        <p:txBody>
          <a:bodyPr>
            <a:normAutofit fontScale="90000"/>
          </a:bodyPr>
          <a:lstStyle/>
          <a:p>
            <a:pPr eaLnBrk="1" hangingPunct="1"/>
            <a:r>
              <a:rPr lang="en-US" altLang="en-US" dirty="0">
                <a:latin typeface="+mn-lt"/>
              </a:rPr>
              <a:t>Presenters</a:t>
            </a:r>
            <a:r>
              <a:rPr lang="en-US" altLang="en-US" sz="4000" dirty="0">
                <a:latin typeface="+mn-lt"/>
              </a:rPr>
              <a:t>	</a:t>
            </a:r>
          </a:p>
        </p:txBody>
      </p:sp>
      <p:sp>
        <p:nvSpPr>
          <p:cNvPr id="3" name="Content Placeholder 2"/>
          <p:cNvSpPr>
            <a:spLocks noGrp="1"/>
          </p:cNvSpPr>
          <p:nvPr>
            <p:ph idx="1"/>
          </p:nvPr>
        </p:nvSpPr>
        <p:spPr>
          <a:xfrm>
            <a:off x="4062101" y="1905713"/>
            <a:ext cx="6189974" cy="2501024"/>
          </a:xfrm>
          <a:prstGeom prst="rect">
            <a:avLst/>
          </a:prstGeom>
        </p:spPr>
        <p:txBody>
          <a:bodyPr/>
          <a:lstStyle/>
          <a:p>
            <a:pPr marL="0" indent="0">
              <a:buNone/>
              <a:defRPr/>
            </a:pPr>
            <a:r>
              <a:rPr lang="en-US" sz="2000" dirty="0">
                <a:solidFill>
                  <a:schemeClr val="tx1">
                    <a:lumMod val="50000"/>
                  </a:schemeClr>
                </a:solidFill>
              </a:rPr>
              <a:t>David </a:t>
            </a:r>
            <a:r>
              <a:rPr lang="en-US" sz="2000" dirty="0" err="1">
                <a:solidFill>
                  <a:schemeClr val="tx1">
                    <a:lumMod val="50000"/>
                  </a:schemeClr>
                </a:solidFill>
              </a:rPr>
              <a:t>Tochen</a:t>
            </a:r>
            <a:endParaRPr lang="en-US" sz="2000" dirty="0">
              <a:solidFill>
                <a:schemeClr val="tx1">
                  <a:lumMod val="50000"/>
                </a:schemeClr>
              </a:solidFill>
            </a:endParaRPr>
          </a:p>
          <a:p>
            <a:pPr marL="0" indent="0">
              <a:buNone/>
              <a:defRPr/>
            </a:pPr>
            <a:r>
              <a:rPr lang="en-US" sz="1800" dirty="0">
                <a:solidFill>
                  <a:schemeClr val="tx1">
                    <a:lumMod val="50000"/>
                  </a:schemeClr>
                </a:solidFill>
              </a:rPr>
              <a:t>	</a:t>
            </a:r>
          </a:p>
          <a:p>
            <a:pPr marL="0" indent="0">
              <a:buNone/>
              <a:defRPr/>
            </a:pPr>
            <a:endParaRPr lang="en-US" sz="1800" dirty="0">
              <a:solidFill>
                <a:schemeClr val="tx1">
                  <a:lumMod val="50000"/>
                </a:schemeClr>
              </a:solidFill>
            </a:endParaRPr>
          </a:p>
          <a:p>
            <a:pPr marL="0" indent="0">
              <a:buNone/>
              <a:defRPr/>
            </a:pPr>
            <a:endParaRPr lang="en-US" sz="2000" dirty="0">
              <a:solidFill>
                <a:schemeClr val="tx1">
                  <a:lumMod val="50000"/>
                </a:schemeClr>
              </a:solidFill>
            </a:endParaRPr>
          </a:p>
          <a:p>
            <a:pPr marL="0" indent="0">
              <a:buNone/>
              <a:defRPr/>
            </a:pPr>
            <a:r>
              <a:rPr lang="en-US" sz="2000" dirty="0">
                <a:solidFill>
                  <a:schemeClr val="tx1">
                    <a:lumMod val="50000"/>
                  </a:schemeClr>
                </a:solidFill>
              </a:rPr>
              <a:t>Morgan Campbell</a:t>
            </a:r>
          </a:p>
          <a:p>
            <a:pPr marL="0" indent="0">
              <a:buNone/>
              <a:defRPr/>
            </a:pPr>
            <a:r>
              <a:rPr lang="en-US" sz="1800" dirty="0">
                <a:solidFill>
                  <a:schemeClr val="tx1">
                    <a:lumMod val="50000"/>
                  </a:schemeClr>
                </a:solidFill>
              </a:rPr>
              <a:t>	</a:t>
            </a:r>
          </a:p>
          <a:p>
            <a:pPr marL="0" indent="0">
              <a:buNone/>
              <a:defRPr/>
            </a:pPr>
            <a:endParaRPr lang="en-US" sz="1800" dirty="0">
              <a:solidFill>
                <a:schemeClr val="tx1">
                  <a:lumMod val="50000"/>
                </a:schemeClr>
              </a:solidFill>
            </a:endParaRPr>
          </a:p>
          <a:p>
            <a:pPr marL="0" indent="0">
              <a:buNone/>
              <a:defRPr/>
            </a:pPr>
            <a:endParaRPr lang="en-US" sz="1800" dirty="0">
              <a:solidFill>
                <a:schemeClr val="tx1">
                  <a:lumMod val="50000"/>
                </a:schemeClr>
              </a:solidFill>
            </a:endParaRPr>
          </a:p>
          <a:p>
            <a:pPr marL="0" indent="0">
              <a:buNone/>
              <a:defRPr/>
            </a:pPr>
            <a:endParaRPr lang="en-US" sz="1800" dirty="0">
              <a:solidFill>
                <a:schemeClr val="tx1">
                  <a:lumMod val="50000"/>
                </a:schemeClr>
              </a:solidFill>
            </a:endParaRPr>
          </a:p>
        </p:txBody>
      </p:sp>
      <p:sp>
        <p:nvSpPr>
          <p:cNvPr id="4" name="Slide Number Placeholder 3"/>
          <p:cNvSpPr>
            <a:spLocks noGrp="1"/>
          </p:cNvSpPr>
          <p:nvPr>
            <p:ph type="sldNum" sz="quarter" idx="12"/>
          </p:nvPr>
        </p:nvSpPr>
        <p:spPr/>
        <p:txBody>
          <a:bodyPr/>
          <a:lstStyle/>
          <a:p>
            <a:fld id="{16332727-B533-45D3-9A22-0F08B9FD0B85}" type="slidenum">
              <a:rPr lang="en-US" altLang="en-US" smtClean="0"/>
              <a:t>2</a:t>
            </a:fld>
            <a:endParaRPr lang="en-US" altLang="en-US"/>
          </a:p>
        </p:txBody>
      </p:sp>
      <p:pic>
        <p:nvPicPr>
          <p:cNvPr id="39942" name="Picture 5"/>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579688" y="2582810"/>
            <a:ext cx="1106398" cy="142421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6" name="Picture 2" descr="C:\Users\JOsterhaus\AppData\Local\Microsoft\Windows\Temporary Internet Files\Content.Outlook\9KCWLHJN\Tochen David 2018.jpg"/>
          <p:cNvPicPr>
            <a:picLocks noChangeAspect="1" noChangeArrowheads="1"/>
          </p:cNvPicPr>
          <p:nvPr/>
        </p:nvPicPr>
        <p:blipFill>
          <a:blip r:embed="rId4">
            <a:extLst>
              <a:ext uri="{28A0092B-C50C-407E-A947-70E740481C1C}">
                <a14:useLocalDpi xmlns:a14="http://schemas.microsoft.com/office/drawing/2010/main" val="0"/>
              </a:ext>
            </a:extLst>
          </a:blip>
          <a:srcRect b="14183"/>
          <a:stretch>
            <a:fillRect/>
          </a:stretch>
        </p:blipFill>
        <p:spPr bwMode="auto">
          <a:xfrm>
            <a:off x="2579688" y="1547212"/>
            <a:ext cx="1106398" cy="1424214"/>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JOsterhaus\AppData\Local\Microsoft\Windows\Temporary Internet Files\Content.Outlook\9KCWLHJN\Campbell Morgan 2017.jpg"/>
          <p:cNvPicPr>
            <a:picLocks noChangeAspect="1" noChangeArrowheads="1"/>
          </p:cNvPicPr>
          <p:nvPr/>
        </p:nvPicPr>
        <p:blipFill>
          <a:blip r:embed="rId5">
            <a:extLst>
              <a:ext uri="{28A0092B-C50C-407E-A947-70E740481C1C}">
                <a14:useLocalDpi xmlns:a14="http://schemas.microsoft.com/office/drawing/2010/main" val="0"/>
              </a:ext>
            </a:extLst>
          </a:blip>
          <a:srcRect b="12052"/>
          <a:stretch>
            <a:fillRect/>
          </a:stretch>
        </p:blipFill>
        <p:spPr bwMode="auto">
          <a:xfrm>
            <a:off x="2579689" y="2982443"/>
            <a:ext cx="1106398" cy="1424293"/>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554" y="5680527"/>
            <a:ext cx="12215421" cy="1186640"/>
          </a:xfrm>
          <a:prstGeom prst="rect">
            <a:avLst/>
          </a:prstGeom>
        </p:spPr>
      </p:pic>
    </p:spTree>
    <p:extLst>
      <p:ext uri="{BB962C8B-B14F-4D97-AF65-F5344CB8AC3E}">
        <p14:creationId xmlns:p14="http://schemas.microsoft.com/office/powerpoint/2010/main" val="37649807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Prevent Post-Accident Drinking </a:t>
            </a:r>
          </a:p>
        </p:txBody>
      </p:sp>
      <p:sp>
        <p:nvSpPr>
          <p:cNvPr id="3" name="Content Placeholder 2"/>
          <p:cNvSpPr>
            <a:spLocks noGrp="1"/>
          </p:cNvSpPr>
          <p:nvPr>
            <p:ph idx="1"/>
          </p:nvPr>
        </p:nvSpPr>
        <p:spPr/>
        <p:txBody>
          <a:bodyPr/>
          <a:lstStyle/>
          <a:p>
            <a:r>
              <a:rPr lang="en-US"/>
              <a:t>Each operator shall prohibit a covered employee with actual knowledge of an accident in which his/her performance of covered functions cannot be ruled out by the operator as contributing to the accident from using alcohol for 8 hours following the accident, unless a post-accident test takes place under §199.225(a).  (49 CFR § 199.221)</a:t>
            </a:r>
          </a:p>
          <a:p>
            <a:endParaRPr lang="en-US"/>
          </a:p>
        </p:txBody>
      </p:sp>
      <p:sp>
        <p:nvSpPr>
          <p:cNvPr id="4" name="Slide Number Placeholder 3"/>
          <p:cNvSpPr>
            <a:spLocks noGrp="1"/>
          </p:cNvSpPr>
          <p:nvPr>
            <p:ph type="sldNum" sz="quarter" idx="12"/>
          </p:nvPr>
        </p:nvSpPr>
        <p:spPr/>
        <p:txBody>
          <a:bodyPr/>
          <a:lstStyle/>
          <a:p>
            <a:fld id="{16332727-B533-45D3-9A22-0F08B9FD0B85}" type="slidenum">
              <a:rPr lang="en-US" altLang="en-US" smtClean="0"/>
              <a:t>20</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54" y="5680527"/>
            <a:ext cx="12215421" cy="1186640"/>
          </a:xfrm>
          <a:prstGeom prst="rect">
            <a:avLst/>
          </a:prstGeom>
        </p:spPr>
      </p:pic>
    </p:spTree>
    <p:extLst>
      <p:ext uri="{BB962C8B-B14F-4D97-AF65-F5344CB8AC3E}">
        <p14:creationId xmlns:p14="http://schemas.microsoft.com/office/powerpoint/2010/main" val="8705854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Remove from Duty</a:t>
            </a:r>
          </a:p>
        </p:txBody>
      </p:sp>
      <p:sp>
        <p:nvSpPr>
          <p:cNvPr id="3" name="Content Placeholder 2"/>
          <p:cNvSpPr>
            <a:spLocks noGrp="1"/>
          </p:cNvSpPr>
          <p:nvPr>
            <p:ph idx="1"/>
          </p:nvPr>
        </p:nvSpPr>
        <p:spPr/>
        <p:txBody>
          <a:bodyPr/>
          <a:lstStyle/>
          <a:p>
            <a:r>
              <a:rPr lang="en-US" dirty="0"/>
              <a:t>No operator shall permit an employee who refuses to submit to such a test to perform or continue to perform covered functions.  (See 49 CFR§ 199.223)</a:t>
            </a:r>
          </a:p>
          <a:p>
            <a:r>
              <a:rPr lang="en-US" dirty="0"/>
              <a:t>Even employees who submit to testing should be briefly removed from duty to minimize potential liability.</a:t>
            </a:r>
          </a:p>
          <a:p>
            <a:pPr marL="0" indent="0">
              <a:buNone/>
            </a:pPr>
            <a:endParaRPr lang="en-US" dirty="0"/>
          </a:p>
        </p:txBody>
      </p:sp>
      <p:sp>
        <p:nvSpPr>
          <p:cNvPr id="4" name="Slide Number Placeholder 3"/>
          <p:cNvSpPr>
            <a:spLocks noGrp="1"/>
          </p:cNvSpPr>
          <p:nvPr>
            <p:ph type="sldNum" sz="quarter" idx="12"/>
          </p:nvPr>
        </p:nvSpPr>
        <p:spPr/>
        <p:txBody>
          <a:bodyPr/>
          <a:lstStyle/>
          <a:p>
            <a:fld id="{16332727-B533-45D3-9A22-0F08B9FD0B85}" type="slidenum">
              <a:rPr lang="en-US" altLang="en-US" smtClean="0"/>
              <a:t>21</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54" y="5680527"/>
            <a:ext cx="12215421" cy="1186640"/>
          </a:xfrm>
          <a:prstGeom prst="rect">
            <a:avLst/>
          </a:prstGeom>
        </p:spPr>
      </p:pic>
    </p:spTree>
    <p:extLst>
      <p:ext uri="{BB962C8B-B14F-4D97-AF65-F5344CB8AC3E}">
        <p14:creationId xmlns:p14="http://schemas.microsoft.com/office/powerpoint/2010/main" val="4109877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Comply with Insurance Policy</a:t>
            </a:r>
          </a:p>
        </p:txBody>
      </p:sp>
      <p:sp>
        <p:nvSpPr>
          <p:cNvPr id="3" name="Content Placeholder 2"/>
          <p:cNvSpPr>
            <a:spLocks noGrp="1"/>
          </p:cNvSpPr>
          <p:nvPr>
            <p:ph idx="1"/>
          </p:nvPr>
        </p:nvSpPr>
        <p:spPr/>
        <p:txBody>
          <a:bodyPr/>
          <a:lstStyle/>
          <a:p>
            <a:r>
              <a:rPr lang="en-US" dirty="0"/>
              <a:t>Notify your insurer of the leak, explosion or other mishap. </a:t>
            </a:r>
          </a:p>
          <a:p>
            <a:r>
              <a:rPr lang="en-US" dirty="0"/>
              <a:t>Insurance policies typically require immediate notification in the event of an accident. </a:t>
            </a:r>
          </a:p>
        </p:txBody>
      </p:sp>
      <p:sp>
        <p:nvSpPr>
          <p:cNvPr id="4" name="Slide Number Placeholder 3"/>
          <p:cNvSpPr>
            <a:spLocks noGrp="1"/>
          </p:cNvSpPr>
          <p:nvPr>
            <p:ph type="sldNum" sz="quarter" idx="12"/>
          </p:nvPr>
        </p:nvSpPr>
        <p:spPr/>
        <p:txBody>
          <a:bodyPr/>
          <a:lstStyle/>
          <a:p>
            <a:fld id="{16332727-B533-45D3-9A22-0F08B9FD0B85}" type="slidenum">
              <a:rPr lang="en-US" altLang="en-US" smtClean="0"/>
              <a:t>22</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54" y="5680527"/>
            <a:ext cx="12215421" cy="1186640"/>
          </a:xfrm>
          <a:prstGeom prst="rect">
            <a:avLst/>
          </a:prstGeom>
        </p:spPr>
      </p:pic>
    </p:spTree>
    <p:extLst>
      <p:ext uri="{BB962C8B-B14F-4D97-AF65-F5344CB8AC3E}">
        <p14:creationId xmlns:p14="http://schemas.microsoft.com/office/powerpoint/2010/main" val="11818457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The Party System</a:t>
            </a:r>
          </a:p>
        </p:txBody>
      </p:sp>
      <p:sp>
        <p:nvSpPr>
          <p:cNvPr id="3" name="Content Placeholder 2"/>
          <p:cNvSpPr>
            <a:spLocks noGrp="1"/>
          </p:cNvSpPr>
          <p:nvPr>
            <p:ph idx="1"/>
          </p:nvPr>
        </p:nvSpPr>
        <p:spPr/>
        <p:txBody>
          <a:bodyPr/>
          <a:lstStyle/>
          <a:p>
            <a:r>
              <a:rPr lang="en-US" sz="2400" dirty="0"/>
              <a:t>49 CFR §831.11</a:t>
            </a:r>
          </a:p>
          <a:p>
            <a:r>
              <a:rPr lang="en-US" sz="2400" dirty="0"/>
              <a:t>NTSB conducts investigations under its party system</a:t>
            </a:r>
          </a:p>
          <a:p>
            <a:r>
              <a:rPr lang="en-US" sz="2400" dirty="0"/>
              <a:t>Invites entities to become parties</a:t>
            </a:r>
          </a:p>
          <a:p>
            <a:r>
              <a:rPr lang="en-US" sz="2400" dirty="0"/>
              <a:t>Leverages technical expertise</a:t>
            </a:r>
          </a:p>
          <a:p>
            <a:r>
              <a:rPr lang="en-US" sz="2400" dirty="0"/>
              <a:t>Parties are limited to those persons, gov’t agencies, companies and associations whose employees, functions, activities, or products were involved in the accident and who can provide suitable qualified technical personnel to actively assist in the field investigation.</a:t>
            </a:r>
          </a:p>
        </p:txBody>
      </p:sp>
      <p:sp>
        <p:nvSpPr>
          <p:cNvPr id="4" name="Slide Number Placeholder 3"/>
          <p:cNvSpPr>
            <a:spLocks noGrp="1"/>
          </p:cNvSpPr>
          <p:nvPr>
            <p:ph type="sldNum" sz="quarter" idx="12"/>
          </p:nvPr>
        </p:nvSpPr>
        <p:spPr/>
        <p:txBody>
          <a:bodyPr/>
          <a:lstStyle/>
          <a:p>
            <a:fld id="{16332727-B533-45D3-9A22-0F08B9FD0B85}" type="slidenum">
              <a:rPr lang="en-US" altLang="en-US" smtClean="0"/>
              <a:t>23</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54" y="5680527"/>
            <a:ext cx="12215421" cy="1186640"/>
          </a:xfrm>
          <a:prstGeom prst="rect">
            <a:avLst/>
          </a:prstGeom>
        </p:spPr>
      </p:pic>
    </p:spTree>
    <p:extLst>
      <p:ext uri="{BB962C8B-B14F-4D97-AF65-F5344CB8AC3E}">
        <p14:creationId xmlns:p14="http://schemas.microsoft.com/office/powerpoint/2010/main" val="36339525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On-scene ˜ 1 week</a:t>
            </a:r>
          </a:p>
        </p:txBody>
      </p:sp>
      <p:sp>
        <p:nvSpPr>
          <p:cNvPr id="3" name="Content Placeholder 2"/>
          <p:cNvSpPr>
            <a:spLocks noGrp="1"/>
          </p:cNvSpPr>
          <p:nvPr>
            <p:ph idx="1"/>
          </p:nvPr>
        </p:nvSpPr>
        <p:spPr/>
        <p:txBody>
          <a:bodyPr>
            <a:normAutofit/>
          </a:bodyPr>
          <a:lstStyle/>
          <a:p>
            <a:r>
              <a:rPr lang="en-US"/>
              <a:t>Fact gathering and evidence collection</a:t>
            </a:r>
          </a:p>
          <a:p>
            <a:r>
              <a:rPr lang="en-US"/>
              <a:t>Witness interviews</a:t>
            </a:r>
          </a:p>
          <a:p>
            <a:r>
              <a:rPr lang="en-US"/>
              <a:t>IIC issues subpoenas and designates parties</a:t>
            </a:r>
          </a:p>
          <a:p>
            <a:r>
              <a:rPr lang="en-US"/>
              <a:t>Organizational meeting</a:t>
            </a:r>
          </a:p>
          <a:p>
            <a:r>
              <a:rPr lang="en-US"/>
              <a:t>Establish investigative groups (Ops/HP,  Metallurgical, Emergency Response, Hazardous Materials, Control Room and SCADA, Integrity Management)</a:t>
            </a:r>
          </a:p>
        </p:txBody>
      </p:sp>
      <p:sp>
        <p:nvSpPr>
          <p:cNvPr id="4" name="Slide Number Placeholder 3"/>
          <p:cNvSpPr>
            <a:spLocks noGrp="1"/>
          </p:cNvSpPr>
          <p:nvPr>
            <p:ph type="sldNum" sz="quarter" idx="12"/>
          </p:nvPr>
        </p:nvSpPr>
        <p:spPr/>
        <p:txBody>
          <a:bodyPr/>
          <a:lstStyle/>
          <a:p>
            <a:fld id="{16332727-B533-45D3-9A22-0F08B9FD0B85}" type="slidenum">
              <a:rPr lang="en-US" altLang="en-US" smtClean="0"/>
              <a:t>24</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54" y="5680527"/>
            <a:ext cx="12215421" cy="1186640"/>
          </a:xfrm>
          <a:prstGeom prst="rect">
            <a:avLst/>
          </a:prstGeom>
        </p:spPr>
      </p:pic>
    </p:spTree>
    <p:extLst>
      <p:ext uri="{BB962C8B-B14F-4D97-AF65-F5344CB8AC3E}">
        <p14:creationId xmlns:p14="http://schemas.microsoft.com/office/powerpoint/2010/main" val="4736322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latin typeface="+mn-lt"/>
              </a:rPr>
              <a:t>Role of NTSB Office of General Counsel in Support of Accident Investigations</a:t>
            </a:r>
          </a:p>
        </p:txBody>
      </p:sp>
      <p:sp>
        <p:nvSpPr>
          <p:cNvPr id="3" name="Content Placeholder 2"/>
          <p:cNvSpPr>
            <a:spLocks noGrp="1"/>
          </p:cNvSpPr>
          <p:nvPr>
            <p:ph idx="1"/>
          </p:nvPr>
        </p:nvSpPr>
        <p:spPr/>
        <p:txBody>
          <a:bodyPr/>
          <a:lstStyle/>
          <a:p>
            <a:r>
              <a:rPr lang="en-US" sz="2800"/>
              <a:t>Assists with on-scene legal issues</a:t>
            </a:r>
          </a:p>
          <a:p>
            <a:r>
              <a:rPr lang="en-US" sz="2800"/>
              <a:t>Explains NTSB party system and information sharing issues to party counsel</a:t>
            </a:r>
          </a:p>
          <a:p>
            <a:r>
              <a:rPr lang="en-US" sz="2800"/>
              <a:t>Communicates with local prosecutors, state attorneys general, US Attorney Offices</a:t>
            </a:r>
          </a:p>
          <a:p>
            <a:r>
              <a:rPr lang="en-US" sz="2800"/>
              <a:t>Signs subpoenas (several hundred issued per year)</a:t>
            </a:r>
          </a:p>
          <a:p>
            <a:r>
              <a:rPr lang="en-US" sz="2800"/>
              <a:t>Advises on evidence and wreckage handling issues and family assistance issues</a:t>
            </a:r>
          </a:p>
        </p:txBody>
      </p:sp>
      <p:sp>
        <p:nvSpPr>
          <p:cNvPr id="4" name="Slide Number Placeholder 3"/>
          <p:cNvSpPr>
            <a:spLocks noGrp="1"/>
          </p:cNvSpPr>
          <p:nvPr>
            <p:ph type="sldNum" sz="quarter" idx="12"/>
          </p:nvPr>
        </p:nvSpPr>
        <p:spPr/>
        <p:txBody>
          <a:bodyPr/>
          <a:lstStyle/>
          <a:p>
            <a:fld id="{16332727-B533-45D3-9A22-0F08B9FD0B85}" type="slidenum">
              <a:rPr lang="en-US" altLang="en-US" smtClean="0"/>
              <a:t>25</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54" y="5680527"/>
            <a:ext cx="12215421" cy="1186640"/>
          </a:xfrm>
          <a:prstGeom prst="rect">
            <a:avLst/>
          </a:prstGeom>
        </p:spPr>
      </p:pic>
    </p:spTree>
    <p:extLst>
      <p:ext uri="{BB962C8B-B14F-4D97-AF65-F5344CB8AC3E}">
        <p14:creationId xmlns:p14="http://schemas.microsoft.com/office/powerpoint/2010/main" val="42026217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Select the Right Peop</a:t>
            </a:r>
            <a:r>
              <a:rPr lang="en-US" dirty="0"/>
              <a:t>le </a:t>
            </a:r>
          </a:p>
        </p:txBody>
      </p:sp>
      <p:sp>
        <p:nvSpPr>
          <p:cNvPr id="3" name="Content Placeholder 2"/>
          <p:cNvSpPr>
            <a:spLocks noGrp="1"/>
          </p:cNvSpPr>
          <p:nvPr>
            <p:ph idx="1"/>
          </p:nvPr>
        </p:nvSpPr>
        <p:spPr/>
        <p:txBody>
          <a:bodyPr/>
          <a:lstStyle/>
          <a:p>
            <a:r>
              <a:rPr lang="en-US"/>
              <a:t>The pipeline operator should assign its very best people to the NTSB working groups.  </a:t>
            </a:r>
          </a:p>
          <a:p>
            <a:r>
              <a:rPr lang="en-US"/>
              <a:t>Many will be key witnesses in civil litigation and possibly criminal investigations.  </a:t>
            </a:r>
          </a:p>
          <a:p>
            <a:r>
              <a:rPr lang="en-US"/>
              <a:t>All must be capable of recognizing and intervening when the pipeline operator’s interests are being compromised by actions taken, or neglected, by the NTSB or other parties. </a:t>
            </a:r>
          </a:p>
          <a:p>
            <a:endParaRPr lang="en-US"/>
          </a:p>
        </p:txBody>
      </p:sp>
      <p:sp>
        <p:nvSpPr>
          <p:cNvPr id="4" name="Slide Number Placeholder 3"/>
          <p:cNvSpPr>
            <a:spLocks noGrp="1"/>
          </p:cNvSpPr>
          <p:nvPr>
            <p:ph type="sldNum" sz="quarter" idx="12"/>
          </p:nvPr>
        </p:nvSpPr>
        <p:spPr/>
        <p:txBody>
          <a:bodyPr/>
          <a:lstStyle/>
          <a:p>
            <a:fld id="{16332727-B533-45D3-9A22-0F08B9FD0B85}" type="slidenum">
              <a:rPr lang="en-US" altLang="en-US" smtClean="0"/>
              <a:t>26</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54" y="5680527"/>
            <a:ext cx="12215421" cy="1186640"/>
          </a:xfrm>
          <a:prstGeom prst="rect">
            <a:avLst/>
          </a:prstGeom>
        </p:spPr>
      </p:pic>
    </p:spTree>
    <p:extLst>
      <p:ext uri="{BB962C8B-B14F-4D97-AF65-F5344CB8AC3E}">
        <p14:creationId xmlns:p14="http://schemas.microsoft.com/office/powerpoint/2010/main" val="8146706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Know Your Duties</a:t>
            </a:r>
          </a:p>
        </p:txBody>
      </p:sp>
      <p:sp>
        <p:nvSpPr>
          <p:cNvPr id="3" name="Content Placeholder 2"/>
          <p:cNvSpPr>
            <a:spLocks noGrp="1"/>
          </p:cNvSpPr>
          <p:nvPr>
            <p:ph idx="1"/>
          </p:nvPr>
        </p:nvSpPr>
        <p:spPr/>
        <p:txBody>
          <a:bodyPr/>
          <a:lstStyle/>
          <a:p>
            <a:r>
              <a:rPr lang="en-US"/>
              <a:t>Personnel assigned to the investigation will be expected by the NTSB to participate for the entire investigation and generally may not be replaced by alternates or relieved of duty until the NTSB approves.</a:t>
            </a:r>
          </a:p>
          <a:p>
            <a:r>
              <a:rPr lang="en-US"/>
              <a:t>The Party Coordinator will be the primary focal point for all contact with the NTSB on the accident investigation.</a:t>
            </a:r>
          </a:p>
          <a:p>
            <a:endParaRPr lang="en-US"/>
          </a:p>
        </p:txBody>
      </p:sp>
      <p:sp>
        <p:nvSpPr>
          <p:cNvPr id="4" name="Slide Number Placeholder 3"/>
          <p:cNvSpPr>
            <a:spLocks noGrp="1"/>
          </p:cNvSpPr>
          <p:nvPr>
            <p:ph type="sldNum" sz="quarter" idx="12"/>
          </p:nvPr>
        </p:nvSpPr>
        <p:spPr/>
        <p:txBody>
          <a:bodyPr/>
          <a:lstStyle/>
          <a:p>
            <a:fld id="{16332727-B533-45D3-9A22-0F08B9FD0B85}" type="slidenum">
              <a:rPr lang="en-US" altLang="en-US" smtClean="0"/>
              <a:t>27</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54" y="5680527"/>
            <a:ext cx="12215421" cy="1186640"/>
          </a:xfrm>
          <a:prstGeom prst="rect">
            <a:avLst/>
          </a:prstGeom>
        </p:spPr>
      </p:pic>
    </p:spTree>
    <p:extLst>
      <p:ext uri="{BB962C8B-B14F-4D97-AF65-F5344CB8AC3E}">
        <p14:creationId xmlns:p14="http://schemas.microsoft.com/office/powerpoint/2010/main" val="7664619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Know Your Duties (Cont’d)</a:t>
            </a:r>
          </a:p>
        </p:txBody>
      </p:sp>
      <p:sp>
        <p:nvSpPr>
          <p:cNvPr id="3" name="Content Placeholder 2"/>
          <p:cNvSpPr>
            <a:spLocks noGrp="1"/>
          </p:cNvSpPr>
          <p:nvPr>
            <p:ph idx="1"/>
          </p:nvPr>
        </p:nvSpPr>
        <p:spPr>
          <a:xfrm>
            <a:off x="838200" y="1473201"/>
            <a:ext cx="10834396" cy="4666343"/>
          </a:xfrm>
        </p:spPr>
        <p:txBody>
          <a:bodyPr>
            <a:normAutofit/>
          </a:bodyPr>
          <a:lstStyle/>
          <a:p>
            <a:r>
              <a:rPr lang="en-US" dirty="0"/>
              <a:t>Personnel approved to participate in NTSB investigation must sign statement agreeing:</a:t>
            </a:r>
          </a:p>
          <a:p>
            <a:pPr lvl="1"/>
            <a:r>
              <a:rPr lang="en-US" sz="2400" dirty="0"/>
              <a:t>Not to share info with co-workers, management or anyone outside the investigation</a:t>
            </a:r>
          </a:p>
          <a:p>
            <a:pPr lvl="1"/>
            <a:r>
              <a:rPr lang="en-US" sz="2400" dirty="0"/>
              <a:t>Not to prejudice the investigation or violate NTSB policies or instructions</a:t>
            </a:r>
          </a:p>
          <a:p>
            <a:pPr lvl="1"/>
            <a:r>
              <a:rPr lang="en-US" sz="2400" dirty="0"/>
              <a:t>Not to withhold pertinent information</a:t>
            </a:r>
          </a:p>
          <a:p>
            <a:pPr lvl="1"/>
            <a:r>
              <a:rPr lang="en-US" sz="2400" dirty="0"/>
              <a:t>He/she does not occupy a legal position</a:t>
            </a:r>
          </a:p>
          <a:p>
            <a:pPr lvl="1"/>
            <a:r>
              <a:rPr lang="en-US" sz="2400" dirty="0"/>
              <a:t>He/she does not represent claimants/insurers</a:t>
            </a:r>
          </a:p>
          <a:p>
            <a:pPr marL="457200" lvl="1" indent="0">
              <a:buNone/>
            </a:pPr>
            <a:r>
              <a:rPr lang="en-US" sz="2400" i="1" dirty="0"/>
              <a:t>https://www.ntsb.gov/legal/Documents/NTSB_Investigation_Party_Form.pdf</a:t>
            </a:r>
          </a:p>
          <a:p>
            <a:endParaRPr lang="en-US" dirty="0"/>
          </a:p>
        </p:txBody>
      </p:sp>
      <p:sp>
        <p:nvSpPr>
          <p:cNvPr id="4" name="Slide Number Placeholder 3"/>
          <p:cNvSpPr>
            <a:spLocks noGrp="1"/>
          </p:cNvSpPr>
          <p:nvPr>
            <p:ph type="sldNum" sz="quarter" idx="12"/>
          </p:nvPr>
        </p:nvSpPr>
        <p:spPr/>
        <p:txBody>
          <a:bodyPr/>
          <a:lstStyle/>
          <a:p>
            <a:fld id="{16332727-B533-45D3-9A22-0F08B9FD0B85}" type="slidenum">
              <a:rPr lang="en-US" altLang="en-US" smtClean="0"/>
              <a:t>28</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54" y="5680527"/>
            <a:ext cx="12215421" cy="1186640"/>
          </a:xfrm>
          <a:prstGeom prst="rect">
            <a:avLst/>
          </a:prstGeom>
        </p:spPr>
      </p:pic>
    </p:spTree>
    <p:extLst>
      <p:ext uri="{BB962C8B-B14F-4D97-AF65-F5344CB8AC3E}">
        <p14:creationId xmlns:p14="http://schemas.microsoft.com/office/powerpoint/2010/main" val="34851126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Be Careful with NTSB Interviews</a:t>
            </a:r>
          </a:p>
        </p:txBody>
      </p:sp>
      <p:sp>
        <p:nvSpPr>
          <p:cNvPr id="3" name="Content Placeholder 2"/>
          <p:cNvSpPr>
            <a:spLocks noGrp="1"/>
          </p:cNvSpPr>
          <p:nvPr>
            <p:ph idx="1"/>
          </p:nvPr>
        </p:nvSpPr>
        <p:spPr/>
        <p:txBody>
          <a:bodyPr/>
          <a:lstStyle/>
          <a:p>
            <a:r>
              <a:rPr lang="en-US"/>
              <a:t>No impromptu interviews</a:t>
            </a:r>
          </a:p>
          <a:p>
            <a:r>
              <a:rPr lang="en-US"/>
              <a:t>No “informal” interviews</a:t>
            </a:r>
          </a:p>
          <a:p>
            <a:r>
              <a:rPr lang="en-US"/>
              <a:t>Arrange through party coordinator</a:t>
            </a:r>
          </a:p>
          <a:p>
            <a:r>
              <a:rPr lang="en-US"/>
              <a:t>Have counsel prepare witness</a:t>
            </a:r>
          </a:p>
          <a:p>
            <a:r>
              <a:rPr lang="en-US"/>
              <a:t>Have counsel defend witness</a:t>
            </a:r>
          </a:p>
          <a:p>
            <a:r>
              <a:rPr lang="en-US"/>
              <a:t>Prepare party coordinator and working group member for interview</a:t>
            </a:r>
          </a:p>
          <a:p>
            <a:r>
              <a:rPr lang="en-US"/>
              <a:t>Do not speculate</a:t>
            </a:r>
          </a:p>
          <a:p>
            <a:endParaRPr lang="en-US"/>
          </a:p>
        </p:txBody>
      </p:sp>
      <p:sp>
        <p:nvSpPr>
          <p:cNvPr id="4" name="Slide Number Placeholder 3"/>
          <p:cNvSpPr>
            <a:spLocks noGrp="1"/>
          </p:cNvSpPr>
          <p:nvPr>
            <p:ph type="sldNum" sz="quarter" idx="12"/>
          </p:nvPr>
        </p:nvSpPr>
        <p:spPr/>
        <p:txBody>
          <a:bodyPr/>
          <a:lstStyle/>
          <a:p>
            <a:fld id="{16332727-B533-45D3-9A22-0F08B9FD0B85}" type="slidenum">
              <a:rPr lang="en-US" altLang="en-US" smtClean="0"/>
              <a:t>29</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54" y="5680527"/>
            <a:ext cx="12215421" cy="1186640"/>
          </a:xfrm>
          <a:prstGeom prst="rect">
            <a:avLst/>
          </a:prstGeom>
        </p:spPr>
      </p:pic>
    </p:spTree>
    <p:extLst>
      <p:ext uri="{BB962C8B-B14F-4D97-AF65-F5344CB8AC3E}">
        <p14:creationId xmlns:p14="http://schemas.microsoft.com/office/powerpoint/2010/main" val="1038607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59211"/>
            <a:ext cx="9127672" cy="912812"/>
          </a:xfrm>
        </p:spPr>
        <p:txBody>
          <a:bodyPr>
            <a:normAutofit/>
          </a:bodyPr>
          <a:lstStyle/>
          <a:p>
            <a:r>
              <a:rPr lang="en-US" dirty="0">
                <a:latin typeface="+mn-lt"/>
              </a:rPr>
              <a:t>National Transportation Safety Board</a:t>
            </a:r>
          </a:p>
        </p:txBody>
      </p:sp>
      <p:sp>
        <p:nvSpPr>
          <p:cNvPr id="3" name="Content Placeholder 2"/>
          <p:cNvSpPr>
            <a:spLocks noGrp="1"/>
          </p:cNvSpPr>
          <p:nvPr>
            <p:ph idx="1"/>
          </p:nvPr>
        </p:nvSpPr>
        <p:spPr>
          <a:xfrm>
            <a:off x="838200" y="1517715"/>
            <a:ext cx="10515600" cy="4351338"/>
          </a:xfrm>
        </p:spPr>
        <p:txBody>
          <a:bodyPr/>
          <a:lstStyle/>
          <a:p>
            <a:r>
              <a:rPr lang="en-US" sz="2800" dirty="0"/>
              <a:t>Independent Safety Board Act - 49 USC §1101-- 1155</a:t>
            </a:r>
          </a:p>
          <a:p>
            <a:r>
              <a:rPr lang="en-US" sz="2800" dirty="0"/>
              <a:t>49 CFR § 831.2: NTSB is required to investigate accidents involving aviation, highways, railroads, pipelines, hazardous materials, and other accidents that are catastrophic, involve recurring issues, or otherwise fulfill NTSB’s safety mandate.</a:t>
            </a:r>
          </a:p>
          <a:p>
            <a:pPr marL="0" indent="0">
              <a:buNone/>
            </a:pPr>
            <a:endParaRPr lang="en-US" sz="2800" dirty="0">
              <a:solidFill>
                <a:schemeClr val="tx1">
                  <a:lumMod val="50000"/>
                </a:schemeClr>
              </a:solidFill>
            </a:endParaRPr>
          </a:p>
          <a:p>
            <a:endParaRPr lang="en-US" sz="2800" dirty="0"/>
          </a:p>
        </p:txBody>
      </p:sp>
      <p:sp>
        <p:nvSpPr>
          <p:cNvPr id="4" name="Slide Number Placeholder 3"/>
          <p:cNvSpPr>
            <a:spLocks noGrp="1"/>
          </p:cNvSpPr>
          <p:nvPr>
            <p:ph type="sldNum" sz="quarter" idx="12"/>
          </p:nvPr>
        </p:nvSpPr>
        <p:spPr/>
        <p:txBody>
          <a:bodyPr/>
          <a:lstStyle/>
          <a:p>
            <a:fld id="{16332727-B533-45D3-9A22-0F08B9FD0B85}" type="slidenum">
              <a:rPr lang="en-US" altLang="en-US" smtClean="0"/>
              <a:t>3</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54" y="5680527"/>
            <a:ext cx="12215421" cy="1186640"/>
          </a:xfrm>
          <a:prstGeom prst="rect">
            <a:avLst/>
          </a:prstGeom>
        </p:spPr>
      </p:pic>
    </p:spTree>
    <p:extLst>
      <p:ext uri="{BB962C8B-B14F-4D97-AF65-F5344CB8AC3E}">
        <p14:creationId xmlns:p14="http://schemas.microsoft.com/office/powerpoint/2010/main" val="17271729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Prepare for Document Requests</a:t>
            </a:r>
          </a:p>
        </p:txBody>
      </p:sp>
      <p:sp>
        <p:nvSpPr>
          <p:cNvPr id="3" name="Content Placeholder 2"/>
          <p:cNvSpPr>
            <a:spLocks noGrp="1"/>
          </p:cNvSpPr>
          <p:nvPr>
            <p:ph idx="1"/>
          </p:nvPr>
        </p:nvSpPr>
        <p:spPr>
          <a:xfrm>
            <a:off x="838200" y="1604865"/>
            <a:ext cx="10515600" cy="3825551"/>
          </a:xfrm>
        </p:spPr>
        <p:txBody>
          <a:bodyPr>
            <a:normAutofit lnSpcReduction="10000"/>
          </a:bodyPr>
          <a:lstStyle/>
          <a:p>
            <a:r>
              <a:rPr lang="en-US" sz="2800" dirty="0"/>
              <a:t>Consult with IT department; consider outside vendor</a:t>
            </a:r>
          </a:p>
          <a:p>
            <a:r>
              <a:rPr lang="en-US" sz="2800" dirty="0"/>
              <a:t>Check state laws and employment agreements re: employee electronic information/privacy</a:t>
            </a:r>
          </a:p>
          <a:p>
            <a:r>
              <a:rPr lang="en-US" sz="2800" dirty="0"/>
              <a:t>Understand document retention policies and suspend  automatic deletion of emails/documents pending counsel opinion documents are not potentially relevant</a:t>
            </a:r>
          </a:p>
          <a:p>
            <a:r>
              <a:rPr lang="en-US" sz="2800" dirty="0"/>
              <a:t>Document hold notices</a:t>
            </a:r>
          </a:p>
          <a:p>
            <a:r>
              <a:rPr lang="en-US" sz="2800" dirty="0"/>
              <a:t>Identify which persons need to be involved with obtaining documents</a:t>
            </a:r>
          </a:p>
          <a:p>
            <a:r>
              <a:rPr lang="en-US" sz="2800" dirty="0"/>
              <a:t>Identify document privileges</a:t>
            </a:r>
          </a:p>
        </p:txBody>
      </p:sp>
      <p:sp>
        <p:nvSpPr>
          <p:cNvPr id="4" name="Slide Number Placeholder 3"/>
          <p:cNvSpPr>
            <a:spLocks noGrp="1"/>
          </p:cNvSpPr>
          <p:nvPr>
            <p:ph type="sldNum" sz="quarter" idx="12"/>
          </p:nvPr>
        </p:nvSpPr>
        <p:spPr/>
        <p:txBody>
          <a:bodyPr/>
          <a:lstStyle/>
          <a:p>
            <a:fld id="{16332727-B533-45D3-9A22-0F08B9FD0B85}" type="slidenum">
              <a:rPr lang="en-US" altLang="en-US" smtClean="0"/>
              <a:t>30</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54" y="5680527"/>
            <a:ext cx="12215421" cy="1186640"/>
          </a:xfrm>
          <a:prstGeom prst="rect">
            <a:avLst/>
          </a:prstGeom>
        </p:spPr>
      </p:pic>
    </p:spTree>
    <p:extLst>
      <p:ext uri="{BB962C8B-B14F-4D97-AF65-F5344CB8AC3E}">
        <p14:creationId xmlns:p14="http://schemas.microsoft.com/office/powerpoint/2010/main" val="12086338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Identify Key Documents</a:t>
            </a:r>
          </a:p>
        </p:txBody>
      </p:sp>
      <p:sp>
        <p:nvSpPr>
          <p:cNvPr id="3" name="Content Placeholder 2"/>
          <p:cNvSpPr>
            <a:spLocks noGrp="1"/>
          </p:cNvSpPr>
          <p:nvPr>
            <p:ph idx="1"/>
          </p:nvPr>
        </p:nvSpPr>
        <p:spPr/>
        <p:txBody>
          <a:bodyPr/>
          <a:lstStyle/>
          <a:p>
            <a:r>
              <a:rPr lang="en-US"/>
              <a:t>Pipeline construction and installation </a:t>
            </a:r>
          </a:p>
          <a:p>
            <a:r>
              <a:rPr lang="en-US"/>
              <a:t>Pipeline testing</a:t>
            </a:r>
          </a:p>
          <a:p>
            <a:r>
              <a:rPr lang="en-US"/>
              <a:t>Pipeline inspection</a:t>
            </a:r>
          </a:p>
          <a:p>
            <a:r>
              <a:rPr lang="en-US"/>
              <a:t>Pipeline protection</a:t>
            </a:r>
          </a:p>
          <a:p>
            <a:r>
              <a:rPr lang="en-US"/>
              <a:t>Pipeline maintenance</a:t>
            </a:r>
          </a:p>
          <a:p>
            <a:r>
              <a:rPr lang="en-US"/>
              <a:t>All other records relating to the accident or incident or that might potentially be relevant in any way.</a:t>
            </a:r>
          </a:p>
        </p:txBody>
      </p:sp>
      <p:sp>
        <p:nvSpPr>
          <p:cNvPr id="4" name="Slide Number Placeholder 3"/>
          <p:cNvSpPr>
            <a:spLocks noGrp="1"/>
          </p:cNvSpPr>
          <p:nvPr>
            <p:ph type="sldNum" sz="quarter" idx="12"/>
          </p:nvPr>
        </p:nvSpPr>
        <p:spPr/>
        <p:txBody>
          <a:bodyPr/>
          <a:lstStyle/>
          <a:p>
            <a:fld id="{16332727-B533-45D3-9A22-0F08B9FD0B85}" type="slidenum">
              <a:rPr lang="en-US" altLang="en-US" smtClean="0"/>
              <a:t>31</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54" y="5680527"/>
            <a:ext cx="12215421" cy="1186640"/>
          </a:xfrm>
          <a:prstGeom prst="rect">
            <a:avLst/>
          </a:prstGeom>
        </p:spPr>
      </p:pic>
    </p:spTree>
    <p:extLst>
      <p:ext uri="{BB962C8B-B14F-4D97-AF65-F5344CB8AC3E}">
        <p14:creationId xmlns:p14="http://schemas.microsoft.com/office/powerpoint/2010/main" val="10958361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Identify Key Documents (Cont’d)</a:t>
            </a:r>
          </a:p>
        </p:txBody>
      </p:sp>
      <p:sp>
        <p:nvSpPr>
          <p:cNvPr id="3" name="Content Placeholder 2"/>
          <p:cNvSpPr>
            <a:spLocks noGrp="1"/>
          </p:cNvSpPr>
          <p:nvPr>
            <p:ph idx="1"/>
          </p:nvPr>
        </p:nvSpPr>
        <p:spPr>
          <a:xfrm>
            <a:off x="838200" y="1567543"/>
            <a:ext cx="10358535" cy="4609420"/>
          </a:xfrm>
        </p:spPr>
        <p:txBody>
          <a:bodyPr/>
          <a:lstStyle/>
          <a:p>
            <a:r>
              <a:rPr lang="en-US" sz="2800" dirty="0"/>
              <a:t>Seismic or soil studies in the area       </a:t>
            </a:r>
          </a:p>
          <a:p>
            <a:r>
              <a:rPr lang="en-US" sz="2800" dirty="0"/>
              <a:t>Pipeline maps, schematics, etc. </a:t>
            </a:r>
          </a:p>
          <a:p>
            <a:r>
              <a:rPr lang="en-US" sz="2800" dirty="0"/>
              <a:t>Records of </a:t>
            </a:r>
            <a:r>
              <a:rPr lang="en-US" sz="2800" dirty="0" err="1"/>
              <a:t>PHMSA</a:t>
            </a:r>
            <a:r>
              <a:rPr lang="en-US" sz="2800" dirty="0"/>
              <a:t> audits   </a:t>
            </a:r>
          </a:p>
          <a:p>
            <a:r>
              <a:rPr lang="en-US" sz="2800" dirty="0"/>
              <a:t>Personnel records for anyone whose performance cannot be discounted as a factor</a:t>
            </a:r>
          </a:p>
          <a:p>
            <a:r>
              <a:rPr lang="en-US" sz="2800" dirty="0"/>
              <a:t>Emails/texts</a:t>
            </a:r>
          </a:p>
          <a:p>
            <a:r>
              <a:rPr lang="en-US" sz="2800" dirty="0"/>
              <a:t>Procedure Manual for Operations, Maintenance and Emergencies (49 CFR §195.402(a))</a:t>
            </a:r>
          </a:p>
          <a:p>
            <a:pPr marL="0" indent="0">
              <a:buNone/>
            </a:pPr>
            <a:endParaRPr lang="en-US" dirty="0"/>
          </a:p>
        </p:txBody>
      </p:sp>
      <p:sp>
        <p:nvSpPr>
          <p:cNvPr id="4" name="Slide Number Placeholder 3"/>
          <p:cNvSpPr>
            <a:spLocks noGrp="1"/>
          </p:cNvSpPr>
          <p:nvPr>
            <p:ph type="sldNum" sz="quarter" idx="12"/>
          </p:nvPr>
        </p:nvSpPr>
        <p:spPr/>
        <p:txBody>
          <a:bodyPr/>
          <a:lstStyle/>
          <a:p>
            <a:fld id="{16332727-B533-45D3-9A22-0F08B9FD0B85}" type="slidenum">
              <a:rPr lang="en-US" altLang="en-US" smtClean="0"/>
              <a:t>32</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54" y="5680527"/>
            <a:ext cx="12215421" cy="1186640"/>
          </a:xfrm>
          <a:prstGeom prst="rect">
            <a:avLst/>
          </a:prstGeom>
        </p:spPr>
      </p:pic>
    </p:spTree>
    <p:extLst>
      <p:ext uri="{BB962C8B-B14F-4D97-AF65-F5344CB8AC3E}">
        <p14:creationId xmlns:p14="http://schemas.microsoft.com/office/powerpoint/2010/main" val="34125843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Other Documents to Retain</a:t>
            </a:r>
          </a:p>
        </p:txBody>
      </p:sp>
      <p:sp>
        <p:nvSpPr>
          <p:cNvPr id="3" name="Content Placeholder 2"/>
          <p:cNvSpPr>
            <a:spLocks noGrp="1"/>
          </p:cNvSpPr>
          <p:nvPr>
            <p:ph idx="1"/>
          </p:nvPr>
        </p:nvSpPr>
        <p:spPr/>
        <p:txBody>
          <a:bodyPr/>
          <a:lstStyle/>
          <a:p>
            <a:r>
              <a:rPr lang="en-US" dirty="0"/>
              <a:t>Integrity Management Plan</a:t>
            </a:r>
          </a:p>
          <a:p>
            <a:r>
              <a:rPr lang="en-US" dirty="0"/>
              <a:t>Emergency Response Plan</a:t>
            </a:r>
          </a:p>
          <a:p>
            <a:r>
              <a:rPr lang="en-US" dirty="0"/>
              <a:t>Risk Management Plan</a:t>
            </a:r>
          </a:p>
          <a:p>
            <a:r>
              <a:rPr lang="en-US" dirty="0"/>
              <a:t>Freeze the version in place at time. </a:t>
            </a:r>
          </a:p>
          <a:p>
            <a:r>
              <a:rPr lang="en-US" dirty="0"/>
              <a:t>Retain correct versions until investigation and litigation has ended. </a:t>
            </a:r>
          </a:p>
          <a:p>
            <a:pPr marL="0" indent="0">
              <a:buNone/>
            </a:pPr>
            <a:endParaRPr lang="en-US" dirty="0"/>
          </a:p>
        </p:txBody>
      </p:sp>
      <p:sp>
        <p:nvSpPr>
          <p:cNvPr id="4" name="Slide Number Placeholder 3"/>
          <p:cNvSpPr>
            <a:spLocks noGrp="1"/>
          </p:cNvSpPr>
          <p:nvPr>
            <p:ph type="sldNum" sz="quarter" idx="12"/>
          </p:nvPr>
        </p:nvSpPr>
        <p:spPr/>
        <p:txBody>
          <a:bodyPr/>
          <a:lstStyle/>
          <a:p>
            <a:fld id="{16332727-B533-45D3-9A22-0F08B9FD0B85}" type="slidenum">
              <a:rPr lang="en-US" altLang="en-US" smtClean="0"/>
              <a:t>33</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54" y="5680527"/>
            <a:ext cx="12215421" cy="1186640"/>
          </a:xfrm>
          <a:prstGeom prst="rect">
            <a:avLst/>
          </a:prstGeom>
        </p:spPr>
      </p:pic>
    </p:spTree>
    <p:extLst>
      <p:ext uri="{BB962C8B-B14F-4D97-AF65-F5344CB8AC3E}">
        <p14:creationId xmlns:p14="http://schemas.microsoft.com/office/powerpoint/2010/main" val="27985433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Other Documents to Retain (Cont’d)</a:t>
            </a:r>
          </a:p>
        </p:txBody>
      </p:sp>
      <p:sp>
        <p:nvSpPr>
          <p:cNvPr id="3" name="Content Placeholder 2"/>
          <p:cNvSpPr>
            <a:spLocks noGrp="1"/>
          </p:cNvSpPr>
          <p:nvPr>
            <p:ph idx="1"/>
          </p:nvPr>
        </p:nvSpPr>
        <p:spPr/>
        <p:txBody>
          <a:bodyPr/>
          <a:lstStyle/>
          <a:p>
            <a:r>
              <a:rPr lang="en-US" dirty="0"/>
              <a:t>Public awareness materials </a:t>
            </a:r>
          </a:p>
          <a:p>
            <a:pPr lvl="1"/>
            <a:r>
              <a:rPr lang="en-US" dirty="0"/>
              <a:t>one-call notification system </a:t>
            </a:r>
          </a:p>
          <a:p>
            <a:pPr lvl="1"/>
            <a:r>
              <a:rPr lang="en-US" dirty="0"/>
              <a:t>hazards associated with gas leaks </a:t>
            </a:r>
          </a:p>
          <a:p>
            <a:pPr lvl="1"/>
            <a:r>
              <a:rPr lang="en-US" dirty="0"/>
              <a:t>indications a release has occurred </a:t>
            </a:r>
          </a:p>
          <a:p>
            <a:pPr lvl="1"/>
            <a:r>
              <a:rPr lang="en-US" dirty="0"/>
              <a:t>steps to take in the event of a release</a:t>
            </a:r>
          </a:p>
          <a:p>
            <a:pPr lvl="1"/>
            <a:r>
              <a:rPr lang="en-US" dirty="0"/>
              <a:t>procedures for reporting gas releases</a:t>
            </a:r>
          </a:p>
          <a:p>
            <a:pPr lvl="1"/>
            <a:r>
              <a:rPr lang="en-US" dirty="0"/>
              <a:t>mailing lists   </a:t>
            </a:r>
          </a:p>
          <a:p>
            <a:pPr marL="0" indent="0">
              <a:buNone/>
            </a:pPr>
            <a:endParaRPr lang="en-US" dirty="0"/>
          </a:p>
        </p:txBody>
      </p:sp>
      <p:sp>
        <p:nvSpPr>
          <p:cNvPr id="4" name="Slide Number Placeholder 3"/>
          <p:cNvSpPr>
            <a:spLocks noGrp="1"/>
          </p:cNvSpPr>
          <p:nvPr>
            <p:ph type="sldNum" sz="quarter" idx="12"/>
          </p:nvPr>
        </p:nvSpPr>
        <p:spPr/>
        <p:txBody>
          <a:bodyPr/>
          <a:lstStyle/>
          <a:p>
            <a:fld id="{16332727-B533-45D3-9A22-0F08B9FD0B85}" type="slidenum">
              <a:rPr lang="en-US" altLang="en-US" smtClean="0"/>
              <a:t>34</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54" y="5680527"/>
            <a:ext cx="12215421" cy="1186640"/>
          </a:xfrm>
          <a:prstGeom prst="rect">
            <a:avLst/>
          </a:prstGeom>
        </p:spPr>
      </p:pic>
    </p:spTree>
    <p:extLst>
      <p:ext uri="{BB962C8B-B14F-4D97-AF65-F5344CB8AC3E}">
        <p14:creationId xmlns:p14="http://schemas.microsoft.com/office/powerpoint/2010/main" val="16166534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Failure to Preserve</a:t>
            </a:r>
          </a:p>
        </p:txBody>
      </p:sp>
      <p:sp>
        <p:nvSpPr>
          <p:cNvPr id="3" name="Content Placeholder 2"/>
          <p:cNvSpPr>
            <a:spLocks noGrp="1"/>
          </p:cNvSpPr>
          <p:nvPr>
            <p:ph idx="1"/>
          </p:nvPr>
        </p:nvSpPr>
        <p:spPr/>
        <p:txBody>
          <a:bodyPr/>
          <a:lstStyle/>
          <a:p>
            <a:r>
              <a:rPr lang="en-US"/>
              <a:t>Failure to preserve key documents could be construed as conduct prejudicial to the investigation, which could lead to loss of party status, negative attention by media, and government scrutiny.  See 49 CFR§</a:t>
            </a:r>
            <a:r>
              <a:rPr lang="en-US" i="1"/>
              <a:t> </a:t>
            </a:r>
            <a:r>
              <a:rPr lang="en-US"/>
              <a:t>831.11(a</a:t>
            </a:r>
            <a:r>
              <a:rPr lang="en-US" i="1"/>
              <a:t>)</a:t>
            </a:r>
            <a:r>
              <a:rPr lang="en-US"/>
              <a:t>(4).</a:t>
            </a:r>
          </a:p>
          <a:p>
            <a:pPr marL="0" indent="0">
              <a:buNone/>
            </a:pPr>
            <a:endParaRPr lang="en-US"/>
          </a:p>
        </p:txBody>
      </p:sp>
      <p:sp>
        <p:nvSpPr>
          <p:cNvPr id="4" name="Slide Number Placeholder 3"/>
          <p:cNvSpPr>
            <a:spLocks noGrp="1"/>
          </p:cNvSpPr>
          <p:nvPr>
            <p:ph type="sldNum" sz="quarter" idx="12"/>
          </p:nvPr>
        </p:nvSpPr>
        <p:spPr/>
        <p:txBody>
          <a:bodyPr/>
          <a:lstStyle/>
          <a:p>
            <a:fld id="{16332727-B533-45D3-9A22-0F08B9FD0B85}" type="slidenum">
              <a:rPr lang="en-US" altLang="en-US" smtClean="0"/>
              <a:t>35</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54" y="5680527"/>
            <a:ext cx="12215421" cy="1186640"/>
          </a:xfrm>
          <a:prstGeom prst="rect">
            <a:avLst/>
          </a:prstGeom>
        </p:spPr>
      </p:pic>
    </p:spTree>
    <p:extLst>
      <p:ext uri="{BB962C8B-B14F-4D97-AF65-F5344CB8AC3E}">
        <p14:creationId xmlns:p14="http://schemas.microsoft.com/office/powerpoint/2010/main" val="35063055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Spoliation of Evidence</a:t>
            </a:r>
          </a:p>
        </p:txBody>
      </p:sp>
      <p:sp>
        <p:nvSpPr>
          <p:cNvPr id="3" name="Content Placeholder 2"/>
          <p:cNvSpPr>
            <a:spLocks noGrp="1"/>
          </p:cNvSpPr>
          <p:nvPr>
            <p:ph idx="1"/>
          </p:nvPr>
        </p:nvSpPr>
        <p:spPr/>
        <p:txBody>
          <a:bodyPr/>
          <a:lstStyle/>
          <a:p>
            <a:r>
              <a:rPr lang="en-US" dirty="0"/>
              <a:t>Failure to preserve key documents also could be construed as spoliation of evidence, which can lead to: </a:t>
            </a:r>
          </a:p>
          <a:p>
            <a:pPr marL="0" indent="0">
              <a:buNone/>
            </a:pPr>
            <a:r>
              <a:rPr lang="en-US" dirty="0"/>
              <a:t>	a) a court order that certain allegations </a:t>
            </a:r>
            <a:r>
              <a:rPr lang="en-US" dirty="0" smtClean="0"/>
              <a:t>of </a:t>
            </a:r>
            <a:r>
              <a:rPr lang="en-US" dirty="0"/>
              <a:t>the adverse party be </a:t>
            </a:r>
            <a:r>
              <a:rPr lang="en-US" dirty="0" smtClean="0"/>
              <a:t/>
            </a:r>
            <a:br>
              <a:rPr lang="en-US" dirty="0" smtClean="0"/>
            </a:br>
            <a:r>
              <a:rPr lang="en-US" dirty="0" smtClean="0"/>
              <a:t>                taken </a:t>
            </a:r>
            <a:r>
              <a:rPr lang="en-US" dirty="0"/>
              <a:t>as true; </a:t>
            </a:r>
          </a:p>
          <a:p>
            <a:pPr marL="0" indent="0">
              <a:buNone/>
            </a:pPr>
            <a:r>
              <a:rPr lang="en-US" dirty="0"/>
              <a:t>	b) imposition of monetary sanctions; </a:t>
            </a:r>
          </a:p>
          <a:p>
            <a:pPr marL="0" indent="0">
              <a:buNone/>
            </a:pPr>
            <a:r>
              <a:rPr lang="en-US" dirty="0"/>
              <a:t>	c) an independent lawsuit seeking </a:t>
            </a:r>
            <a:r>
              <a:rPr lang="en-US" dirty="0" smtClean="0"/>
              <a:t>monetary </a:t>
            </a:r>
            <a:r>
              <a:rPr lang="en-US" dirty="0"/>
              <a:t>damages. </a:t>
            </a:r>
          </a:p>
          <a:p>
            <a:pPr marL="0" indent="0">
              <a:buNone/>
            </a:pPr>
            <a:endParaRPr lang="en-US" dirty="0"/>
          </a:p>
        </p:txBody>
      </p:sp>
      <p:sp>
        <p:nvSpPr>
          <p:cNvPr id="4" name="Slide Number Placeholder 3"/>
          <p:cNvSpPr>
            <a:spLocks noGrp="1"/>
          </p:cNvSpPr>
          <p:nvPr>
            <p:ph type="sldNum" sz="quarter" idx="12"/>
          </p:nvPr>
        </p:nvSpPr>
        <p:spPr/>
        <p:txBody>
          <a:bodyPr/>
          <a:lstStyle/>
          <a:p>
            <a:fld id="{16332727-B533-45D3-9A22-0F08B9FD0B85}" type="slidenum">
              <a:rPr lang="en-US" altLang="en-US" smtClean="0"/>
              <a:t>36</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54" y="5680527"/>
            <a:ext cx="12215421" cy="1186640"/>
          </a:xfrm>
          <a:prstGeom prst="rect">
            <a:avLst/>
          </a:prstGeom>
        </p:spPr>
      </p:pic>
    </p:spTree>
    <p:extLst>
      <p:ext uri="{BB962C8B-B14F-4D97-AF65-F5344CB8AC3E}">
        <p14:creationId xmlns:p14="http://schemas.microsoft.com/office/powerpoint/2010/main" val="32862890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Abide by NTSB Restrictions</a:t>
            </a:r>
          </a:p>
        </p:txBody>
      </p:sp>
      <p:sp>
        <p:nvSpPr>
          <p:cNvPr id="3" name="Content Placeholder 2"/>
          <p:cNvSpPr>
            <a:spLocks noGrp="1"/>
          </p:cNvSpPr>
          <p:nvPr>
            <p:ph idx="1"/>
          </p:nvPr>
        </p:nvSpPr>
        <p:spPr/>
        <p:txBody>
          <a:bodyPr/>
          <a:lstStyle/>
          <a:p>
            <a:r>
              <a:rPr lang="en-US"/>
              <a:t>Do not discuss cause of accident.</a:t>
            </a:r>
          </a:p>
          <a:p>
            <a:r>
              <a:rPr lang="en-US"/>
              <a:t>Do not release information about the investigation that has not been released by NTSB.</a:t>
            </a:r>
          </a:p>
        </p:txBody>
      </p:sp>
      <p:sp>
        <p:nvSpPr>
          <p:cNvPr id="4" name="Slide Number Placeholder 3"/>
          <p:cNvSpPr>
            <a:spLocks noGrp="1"/>
          </p:cNvSpPr>
          <p:nvPr>
            <p:ph type="sldNum" sz="quarter" idx="12"/>
          </p:nvPr>
        </p:nvSpPr>
        <p:spPr/>
        <p:txBody>
          <a:bodyPr/>
          <a:lstStyle/>
          <a:p>
            <a:fld id="{16332727-B533-45D3-9A22-0F08B9FD0B85}" type="slidenum">
              <a:rPr lang="en-US" altLang="en-US" smtClean="0"/>
              <a:t>37</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54" y="5680527"/>
            <a:ext cx="12215421" cy="1186640"/>
          </a:xfrm>
          <a:prstGeom prst="rect">
            <a:avLst/>
          </a:prstGeom>
        </p:spPr>
      </p:pic>
    </p:spTree>
    <p:extLst>
      <p:ext uri="{BB962C8B-B14F-4D97-AF65-F5344CB8AC3E}">
        <p14:creationId xmlns:p14="http://schemas.microsoft.com/office/powerpoint/2010/main" val="26316115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Know What You Can Say</a:t>
            </a:r>
          </a:p>
        </p:txBody>
      </p:sp>
      <p:sp>
        <p:nvSpPr>
          <p:cNvPr id="3" name="Content Placeholder 2"/>
          <p:cNvSpPr>
            <a:spLocks noGrp="1"/>
          </p:cNvSpPr>
          <p:nvPr>
            <p:ph idx="1"/>
          </p:nvPr>
        </p:nvSpPr>
        <p:spPr/>
        <p:txBody>
          <a:bodyPr/>
          <a:lstStyle/>
          <a:p>
            <a:r>
              <a:rPr lang="en-US"/>
              <a:t>Anything you could say pre-accident:</a:t>
            </a:r>
          </a:p>
          <a:p>
            <a:pPr lvl="1"/>
            <a:r>
              <a:rPr lang="en-US"/>
              <a:t>Your safety record</a:t>
            </a:r>
          </a:p>
          <a:p>
            <a:pPr lvl="1"/>
            <a:r>
              <a:rPr lang="en-US"/>
              <a:t>Basic company facts</a:t>
            </a:r>
          </a:p>
          <a:p>
            <a:pPr lvl="1"/>
            <a:r>
              <a:rPr lang="en-US"/>
              <a:t>Pipe age, specifications, material, type of welds, type of coating, etc.</a:t>
            </a:r>
          </a:p>
          <a:p>
            <a:pPr lvl="1"/>
            <a:r>
              <a:rPr lang="en-US"/>
              <a:t>Company policies and procedures</a:t>
            </a:r>
          </a:p>
          <a:p>
            <a:r>
              <a:rPr lang="en-US"/>
              <a:t>Information that has already been publicly released by NTSB.</a:t>
            </a:r>
          </a:p>
          <a:p>
            <a:r>
              <a:rPr lang="en-US"/>
              <a:t>Anything the NTSB lets you say.  Ask them. </a:t>
            </a:r>
          </a:p>
          <a:p>
            <a:endParaRPr lang="en-US"/>
          </a:p>
        </p:txBody>
      </p:sp>
      <p:sp>
        <p:nvSpPr>
          <p:cNvPr id="4" name="Slide Number Placeholder 3"/>
          <p:cNvSpPr>
            <a:spLocks noGrp="1"/>
          </p:cNvSpPr>
          <p:nvPr>
            <p:ph type="sldNum" sz="quarter" idx="12"/>
          </p:nvPr>
        </p:nvSpPr>
        <p:spPr/>
        <p:txBody>
          <a:bodyPr/>
          <a:lstStyle/>
          <a:p>
            <a:fld id="{16332727-B533-45D3-9A22-0F08B9FD0B85}" type="slidenum">
              <a:rPr lang="en-US" altLang="en-US" smtClean="0"/>
              <a:t>38</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54" y="5680527"/>
            <a:ext cx="12215421" cy="1186640"/>
          </a:xfrm>
          <a:prstGeom prst="rect">
            <a:avLst/>
          </a:prstGeom>
        </p:spPr>
      </p:pic>
    </p:spTree>
    <p:extLst>
      <p:ext uri="{BB962C8B-B14F-4D97-AF65-F5344CB8AC3E}">
        <p14:creationId xmlns:p14="http://schemas.microsoft.com/office/powerpoint/2010/main" val="25853944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Preserve Pipeline Wreckage</a:t>
            </a:r>
          </a:p>
        </p:txBody>
      </p:sp>
      <p:sp>
        <p:nvSpPr>
          <p:cNvPr id="3" name="Content Placeholder 2"/>
          <p:cNvSpPr>
            <a:spLocks noGrp="1"/>
          </p:cNvSpPr>
          <p:nvPr>
            <p:ph idx="1"/>
          </p:nvPr>
        </p:nvSpPr>
        <p:spPr/>
        <p:txBody>
          <a:bodyPr/>
          <a:lstStyle/>
          <a:p>
            <a:r>
              <a:rPr lang="en-US" dirty="0"/>
              <a:t>Evidence, including physical evidence at the site, must be preserved to cooperate with the NTSB’s investigation and to avoid violating applicable spoliation laws.</a:t>
            </a:r>
          </a:p>
          <a:p>
            <a:r>
              <a:rPr lang="en-US" dirty="0"/>
              <a:t>Pipeline sectioning, storage and transport must be coordinated with NTSB. </a:t>
            </a:r>
          </a:p>
          <a:p>
            <a:pPr marL="0" indent="0">
              <a:buNone/>
            </a:pPr>
            <a:endParaRPr lang="en-US" dirty="0"/>
          </a:p>
        </p:txBody>
      </p:sp>
      <p:sp>
        <p:nvSpPr>
          <p:cNvPr id="4" name="Slide Number Placeholder 3"/>
          <p:cNvSpPr>
            <a:spLocks noGrp="1"/>
          </p:cNvSpPr>
          <p:nvPr>
            <p:ph type="sldNum" sz="quarter" idx="12"/>
          </p:nvPr>
        </p:nvSpPr>
        <p:spPr/>
        <p:txBody>
          <a:bodyPr/>
          <a:lstStyle/>
          <a:p>
            <a:fld id="{16332727-B533-45D3-9A22-0F08B9FD0B85}" type="slidenum">
              <a:rPr lang="en-US" altLang="en-US" smtClean="0"/>
              <a:t>39</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54" y="5680527"/>
            <a:ext cx="12215421" cy="1186640"/>
          </a:xfrm>
          <a:prstGeom prst="rect">
            <a:avLst/>
          </a:prstGeom>
        </p:spPr>
      </p:pic>
    </p:spTree>
    <p:extLst>
      <p:ext uri="{BB962C8B-B14F-4D97-AF65-F5344CB8AC3E}">
        <p14:creationId xmlns:p14="http://schemas.microsoft.com/office/powerpoint/2010/main" val="17851427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NTSB Structure</a:t>
            </a:r>
          </a:p>
        </p:txBody>
      </p:sp>
      <p:sp>
        <p:nvSpPr>
          <p:cNvPr id="3" name="Content Placeholder 2"/>
          <p:cNvSpPr>
            <a:spLocks noGrp="1"/>
          </p:cNvSpPr>
          <p:nvPr>
            <p:ph idx="1"/>
          </p:nvPr>
        </p:nvSpPr>
        <p:spPr>
          <a:xfrm>
            <a:off x="838200" y="1825625"/>
            <a:ext cx="10515600" cy="2485118"/>
          </a:xfrm>
        </p:spPr>
        <p:txBody>
          <a:bodyPr/>
          <a:lstStyle/>
          <a:p>
            <a:r>
              <a:rPr lang="en-US" sz="2800" dirty="0"/>
              <a:t>Board Members</a:t>
            </a:r>
          </a:p>
          <a:p>
            <a:r>
              <a:rPr lang="en-US" sz="2800" dirty="0"/>
              <a:t>Modal Offices</a:t>
            </a:r>
          </a:p>
          <a:p>
            <a:r>
              <a:rPr lang="en-US" sz="2800" dirty="0"/>
              <a:t>Victims/Family Assistance</a:t>
            </a:r>
          </a:p>
        </p:txBody>
      </p:sp>
      <p:sp>
        <p:nvSpPr>
          <p:cNvPr id="4" name="Slide Number Placeholder 3"/>
          <p:cNvSpPr>
            <a:spLocks noGrp="1"/>
          </p:cNvSpPr>
          <p:nvPr>
            <p:ph type="sldNum" sz="quarter" idx="12"/>
          </p:nvPr>
        </p:nvSpPr>
        <p:spPr/>
        <p:txBody>
          <a:bodyPr/>
          <a:lstStyle/>
          <a:p>
            <a:fld id="{16332727-B533-45D3-9A22-0F08B9FD0B85}" type="slidenum">
              <a:rPr lang="en-US" altLang="en-US" smtClean="0"/>
              <a:t>4</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54" y="5680527"/>
            <a:ext cx="12215421" cy="1186640"/>
          </a:xfrm>
          <a:prstGeom prst="rect">
            <a:avLst/>
          </a:prstGeom>
        </p:spPr>
      </p:pic>
    </p:spTree>
    <p:extLst>
      <p:ext uri="{BB962C8B-B14F-4D97-AF65-F5344CB8AC3E}">
        <p14:creationId xmlns:p14="http://schemas.microsoft.com/office/powerpoint/2010/main" val="22589549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NTSB Document Requests</a:t>
            </a:r>
          </a:p>
        </p:txBody>
      </p:sp>
      <p:sp>
        <p:nvSpPr>
          <p:cNvPr id="3" name="Content Placeholder 2"/>
          <p:cNvSpPr>
            <a:spLocks noGrp="1"/>
          </p:cNvSpPr>
          <p:nvPr>
            <p:ph idx="1"/>
          </p:nvPr>
        </p:nvSpPr>
        <p:spPr/>
        <p:txBody>
          <a:bodyPr/>
          <a:lstStyle/>
          <a:p>
            <a:r>
              <a:rPr lang="en-US"/>
              <a:t>Upon demand by NTSB, the pipeline operator must “forthwith permit inspection, photographing, or copying” of pertinent records.  49 CFR§</a:t>
            </a:r>
            <a:r>
              <a:rPr lang="en-US" i="1"/>
              <a:t> </a:t>
            </a:r>
            <a:r>
              <a:rPr lang="en-US"/>
              <a:t>831.9(a).</a:t>
            </a:r>
          </a:p>
          <a:p>
            <a:r>
              <a:rPr lang="en-US"/>
              <a:t>The pipeline operator should always retain the original records.  There is no requirement that original records be given to the NTSB.  </a:t>
            </a:r>
          </a:p>
          <a:p>
            <a:endParaRPr lang="en-US"/>
          </a:p>
          <a:p>
            <a:pPr marL="0" indent="0">
              <a:buNone/>
            </a:pPr>
            <a:r>
              <a:rPr lang="en-US"/>
              <a:t>	</a:t>
            </a:r>
          </a:p>
          <a:p>
            <a:endParaRPr lang="en-US"/>
          </a:p>
        </p:txBody>
      </p:sp>
      <p:sp>
        <p:nvSpPr>
          <p:cNvPr id="4" name="Slide Number Placeholder 3"/>
          <p:cNvSpPr>
            <a:spLocks noGrp="1"/>
          </p:cNvSpPr>
          <p:nvPr>
            <p:ph type="sldNum" sz="quarter" idx="12"/>
          </p:nvPr>
        </p:nvSpPr>
        <p:spPr/>
        <p:txBody>
          <a:bodyPr/>
          <a:lstStyle/>
          <a:p>
            <a:fld id="{16332727-B533-45D3-9A22-0F08B9FD0B85}" type="slidenum">
              <a:rPr lang="en-US" altLang="en-US" smtClean="0"/>
              <a:t>40</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54" y="5680527"/>
            <a:ext cx="12215421" cy="1186640"/>
          </a:xfrm>
          <a:prstGeom prst="rect">
            <a:avLst/>
          </a:prstGeom>
        </p:spPr>
      </p:pic>
    </p:spTree>
    <p:extLst>
      <p:ext uri="{BB962C8B-B14F-4D97-AF65-F5344CB8AC3E}">
        <p14:creationId xmlns:p14="http://schemas.microsoft.com/office/powerpoint/2010/main" val="29109048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Document Transmittal Log</a:t>
            </a:r>
          </a:p>
        </p:txBody>
      </p:sp>
      <p:sp>
        <p:nvSpPr>
          <p:cNvPr id="3" name="Content Placeholder 2"/>
          <p:cNvSpPr>
            <a:spLocks noGrp="1"/>
          </p:cNvSpPr>
          <p:nvPr>
            <p:ph idx="1"/>
          </p:nvPr>
        </p:nvSpPr>
        <p:spPr/>
        <p:txBody>
          <a:bodyPr/>
          <a:lstStyle/>
          <a:p>
            <a:r>
              <a:rPr lang="en-US"/>
              <a:t>Create and maintain a document transmittal log that includes at a minimum: </a:t>
            </a:r>
          </a:p>
          <a:p>
            <a:pPr lvl="1"/>
            <a:r>
              <a:rPr lang="en-US"/>
              <a:t>document title or description </a:t>
            </a:r>
          </a:p>
          <a:p>
            <a:pPr lvl="1"/>
            <a:r>
              <a:rPr lang="en-US"/>
              <a:t>date of request </a:t>
            </a:r>
          </a:p>
          <a:p>
            <a:pPr lvl="1"/>
            <a:r>
              <a:rPr lang="en-US"/>
              <a:t>who requested it </a:t>
            </a:r>
          </a:p>
          <a:p>
            <a:pPr lvl="1"/>
            <a:r>
              <a:rPr lang="en-US"/>
              <a:t>date delivered </a:t>
            </a:r>
          </a:p>
          <a:p>
            <a:pPr lvl="1"/>
            <a:r>
              <a:rPr lang="en-US"/>
              <a:t>person delivered to </a:t>
            </a:r>
          </a:p>
          <a:p>
            <a:pPr lvl="1"/>
            <a:r>
              <a:rPr lang="en-US"/>
              <a:t>number of pages.</a:t>
            </a:r>
          </a:p>
          <a:p>
            <a:endParaRPr lang="en-US"/>
          </a:p>
        </p:txBody>
      </p:sp>
      <p:sp>
        <p:nvSpPr>
          <p:cNvPr id="4" name="Slide Number Placeholder 3"/>
          <p:cNvSpPr>
            <a:spLocks noGrp="1"/>
          </p:cNvSpPr>
          <p:nvPr>
            <p:ph type="sldNum" sz="quarter" idx="12"/>
          </p:nvPr>
        </p:nvSpPr>
        <p:spPr/>
        <p:txBody>
          <a:bodyPr/>
          <a:lstStyle/>
          <a:p>
            <a:fld id="{16332727-B533-45D3-9A22-0F08B9FD0B85}" type="slidenum">
              <a:rPr lang="en-US" altLang="en-US" smtClean="0"/>
              <a:t>41</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54" y="5680527"/>
            <a:ext cx="12215421" cy="1186640"/>
          </a:xfrm>
          <a:prstGeom prst="rect">
            <a:avLst/>
          </a:prstGeom>
        </p:spPr>
      </p:pic>
    </p:spTree>
    <p:extLst>
      <p:ext uri="{BB962C8B-B14F-4D97-AF65-F5344CB8AC3E}">
        <p14:creationId xmlns:p14="http://schemas.microsoft.com/office/powerpoint/2010/main" val="41348705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Mark Confidential</a:t>
            </a:r>
          </a:p>
        </p:txBody>
      </p:sp>
      <p:sp>
        <p:nvSpPr>
          <p:cNvPr id="3" name="Content Placeholder 2"/>
          <p:cNvSpPr>
            <a:spLocks noGrp="1"/>
          </p:cNvSpPr>
          <p:nvPr>
            <p:ph idx="1"/>
          </p:nvPr>
        </p:nvSpPr>
        <p:spPr/>
        <p:txBody>
          <a:bodyPr/>
          <a:lstStyle/>
          <a:p>
            <a:r>
              <a:rPr lang="en-US"/>
              <a:t>Documents produced to NTSB should be stamped “Trade Secret and/or Confidential Commercial Information” to ensure that proprietary information is protected.  The confidential designation can always be retracted at a later date.  See 49 CFR§</a:t>
            </a:r>
            <a:r>
              <a:rPr lang="en-US" i="1"/>
              <a:t> </a:t>
            </a:r>
            <a:r>
              <a:rPr lang="en-US"/>
              <a:t>831.6(c).</a:t>
            </a:r>
          </a:p>
          <a:p>
            <a:endParaRPr lang="en-US"/>
          </a:p>
          <a:p>
            <a:pPr marL="0" indent="0">
              <a:buNone/>
            </a:pPr>
            <a:r>
              <a:rPr lang="en-US"/>
              <a:t>	</a:t>
            </a:r>
          </a:p>
        </p:txBody>
      </p:sp>
      <p:sp>
        <p:nvSpPr>
          <p:cNvPr id="4" name="Slide Number Placeholder 3"/>
          <p:cNvSpPr>
            <a:spLocks noGrp="1"/>
          </p:cNvSpPr>
          <p:nvPr>
            <p:ph type="sldNum" sz="quarter" idx="12"/>
          </p:nvPr>
        </p:nvSpPr>
        <p:spPr/>
        <p:txBody>
          <a:bodyPr/>
          <a:lstStyle/>
          <a:p>
            <a:fld id="{16332727-B533-45D3-9A22-0F08B9FD0B85}" type="slidenum">
              <a:rPr lang="en-US" altLang="en-US" smtClean="0"/>
              <a:t>42</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54" y="5680527"/>
            <a:ext cx="12215421" cy="1186640"/>
          </a:xfrm>
          <a:prstGeom prst="rect">
            <a:avLst/>
          </a:prstGeom>
        </p:spPr>
      </p:pic>
    </p:spTree>
    <p:extLst>
      <p:ext uri="{BB962C8B-B14F-4D97-AF65-F5344CB8AC3E}">
        <p14:creationId xmlns:p14="http://schemas.microsoft.com/office/powerpoint/2010/main" val="35347702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Beware your John Hancock</a:t>
            </a:r>
          </a:p>
        </p:txBody>
      </p:sp>
      <p:sp>
        <p:nvSpPr>
          <p:cNvPr id="3" name="Content Placeholder 2"/>
          <p:cNvSpPr>
            <a:spLocks noGrp="1"/>
          </p:cNvSpPr>
          <p:nvPr>
            <p:ph idx="1"/>
          </p:nvPr>
        </p:nvSpPr>
        <p:spPr/>
        <p:txBody>
          <a:bodyPr/>
          <a:lstStyle/>
          <a:p>
            <a:r>
              <a:rPr lang="en-US"/>
              <a:t>Under no circumstances should a company employee sign anything without approval of counsel.  This is particularly important for personnel participating in the NTSB investigation.  NTSB field notes that are incomplete, inaccurate and misleading are frequently signed by employees who feel pressured.   </a:t>
            </a:r>
          </a:p>
          <a:p>
            <a:pPr marL="0" indent="0">
              <a:buNone/>
            </a:pPr>
            <a:endParaRPr lang="en-US"/>
          </a:p>
        </p:txBody>
      </p:sp>
      <p:sp>
        <p:nvSpPr>
          <p:cNvPr id="4" name="Slide Number Placeholder 3"/>
          <p:cNvSpPr>
            <a:spLocks noGrp="1"/>
          </p:cNvSpPr>
          <p:nvPr>
            <p:ph type="sldNum" sz="quarter" idx="12"/>
          </p:nvPr>
        </p:nvSpPr>
        <p:spPr/>
        <p:txBody>
          <a:bodyPr/>
          <a:lstStyle/>
          <a:p>
            <a:fld id="{16332727-B533-45D3-9A22-0F08B9FD0B85}" type="slidenum">
              <a:rPr lang="en-US" altLang="en-US" smtClean="0"/>
              <a:t>43</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54" y="5680527"/>
            <a:ext cx="12215421" cy="1186640"/>
          </a:xfrm>
          <a:prstGeom prst="rect">
            <a:avLst/>
          </a:prstGeom>
        </p:spPr>
      </p:pic>
    </p:spTree>
    <p:extLst>
      <p:ext uri="{BB962C8B-B14F-4D97-AF65-F5344CB8AC3E}">
        <p14:creationId xmlns:p14="http://schemas.microsoft.com/office/powerpoint/2010/main" val="2942547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After On-Scene Work is Completed</a:t>
            </a:r>
          </a:p>
        </p:txBody>
      </p:sp>
      <p:sp>
        <p:nvSpPr>
          <p:cNvPr id="3" name="Content Placeholder 2"/>
          <p:cNvSpPr>
            <a:spLocks noGrp="1"/>
          </p:cNvSpPr>
          <p:nvPr>
            <p:ph idx="1"/>
          </p:nvPr>
        </p:nvSpPr>
        <p:spPr/>
        <p:txBody>
          <a:bodyPr/>
          <a:lstStyle/>
          <a:p>
            <a:r>
              <a:rPr lang="en-US" sz="2400"/>
              <a:t>Additional Fact-Gathering Continues</a:t>
            </a:r>
          </a:p>
          <a:p>
            <a:r>
              <a:rPr lang="en-US" sz="2400"/>
              <a:t>Modal Safety Office issues a public preliminary report within several weeks after the accident</a:t>
            </a:r>
          </a:p>
          <a:p>
            <a:r>
              <a:rPr lang="en-US" sz="2400"/>
              <a:t>Modal Safety Office recommends to the Board whether or not an investigative hearing is needed to obtain additional facts</a:t>
            </a:r>
          </a:p>
          <a:p>
            <a:r>
              <a:rPr lang="en-US" sz="2400"/>
              <a:t>Once fact-finding is completed, Modal Safety Office shares final drafts of Group Chairmen’s factual reports with opportunity for parties to submit comments (Technical Review)</a:t>
            </a:r>
          </a:p>
        </p:txBody>
      </p:sp>
      <p:sp>
        <p:nvSpPr>
          <p:cNvPr id="4" name="Slide Number Placeholder 3"/>
          <p:cNvSpPr>
            <a:spLocks noGrp="1"/>
          </p:cNvSpPr>
          <p:nvPr>
            <p:ph type="sldNum" sz="quarter" idx="12"/>
          </p:nvPr>
        </p:nvSpPr>
        <p:spPr/>
        <p:txBody>
          <a:bodyPr/>
          <a:lstStyle/>
          <a:p>
            <a:fld id="{16332727-B533-45D3-9A22-0F08B9FD0B85}" type="slidenum">
              <a:rPr lang="en-US" altLang="en-US" smtClean="0"/>
              <a:t>44</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54" y="5680527"/>
            <a:ext cx="12215421" cy="1186640"/>
          </a:xfrm>
          <a:prstGeom prst="rect">
            <a:avLst/>
          </a:prstGeom>
        </p:spPr>
      </p:pic>
    </p:spTree>
    <p:extLst>
      <p:ext uri="{BB962C8B-B14F-4D97-AF65-F5344CB8AC3E}">
        <p14:creationId xmlns:p14="http://schemas.microsoft.com/office/powerpoint/2010/main" val="17489155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Review Draft Factual Reports</a:t>
            </a:r>
          </a:p>
        </p:txBody>
      </p:sp>
      <p:sp>
        <p:nvSpPr>
          <p:cNvPr id="3" name="Content Placeholder 2"/>
          <p:cNvSpPr>
            <a:spLocks noGrp="1"/>
          </p:cNvSpPr>
          <p:nvPr>
            <p:ph idx="1"/>
          </p:nvPr>
        </p:nvSpPr>
        <p:spPr/>
        <p:txBody>
          <a:bodyPr/>
          <a:lstStyle/>
          <a:p>
            <a:r>
              <a:rPr lang="en-US"/>
              <a:t>Carefully review and comment on NTSB Draft Factual Reports</a:t>
            </a:r>
          </a:p>
          <a:p>
            <a:r>
              <a:rPr lang="en-US"/>
              <a:t>Push back on erroneous information</a:t>
            </a:r>
          </a:p>
          <a:p>
            <a:r>
              <a:rPr lang="en-US"/>
              <a:t>Push to remove any analysis from the factual report</a:t>
            </a:r>
          </a:p>
          <a:p>
            <a:pPr marL="0" indent="0">
              <a:buNone/>
            </a:pPr>
            <a:endParaRPr lang="en-US"/>
          </a:p>
        </p:txBody>
      </p:sp>
      <p:sp>
        <p:nvSpPr>
          <p:cNvPr id="4" name="Slide Number Placeholder 3"/>
          <p:cNvSpPr>
            <a:spLocks noGrp="1"/>
          </p:cNvSpPr>
          <p:nvPr>
            <p:ph type="sldNum" sz="quarter" idx="12"/>
          </p:nvPr>
        </p:nvSpPr>
        <p:spPr/>
        <p:txBody>
          <a:bodyPr/>
          <a:lstStyle/>
          <a:p>
            <a:fld id="{16332727-B533-45D3-9A22-0F08B9FD0B85}" type="slidenum">
              <a:rPr lang="en-US" altLang="en-US" smtClean="0"/>
              <a:t>45</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54" y="5680527"/>
            <a:ext cx="12215421" cy="1186640"/>
          </a:xfrm>
          <a:prstGeom prst="rect">
            <a:avLst/>
          </a:prstGeom>
        </p:spPr>
      </p:pic>
    </p:spTree>
    <p:extLst>
      <p:ext uri="{BB962C8B-B14F-4D97-AF65-F5344CB8AC3E}">
        <p14:creationId xmlns:p14="http://schemas.microsoft.com/office/powerpoint/2010/main" val="6506142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Post Evidence Gathering Phase</a:t>
            </a:r>
          </a:p>
        </p:txBody>
      </p:sp>
      <p:sp>
        <p:nvSpPr>
          <p:cNvPr id="3" name="Content Placeholder 2"/>
          <p:cNvSpPr>
            <a:spLocks noGrp="1"/>
          </p:cNvSpPr>
          <p:nvPr>
            <p:ph idx="1"/>
          </p:nvPr>
        </p:nvSpPr>
        <p:spPr/>
        <p:txBody>
          <a:bodyPr/>
          <a:lstStyle/>
          <a:p>
            <a:r>
              <a:rPr lang="en-US"/>
              <a:t>Analysis phase commences – NTSB only; no participation by parties</a:t>
            </a:r>
          </a:p>
          <a:p>
            <a:r>
              <a:rPr lang="en-US"/>
              <a:t>Analysis work typically includes work by the NTSB’s Materials Lab Division</a:t>
            </a:r>
            <a:endParaRPr lang="en-US" strike="sngStrike"/>
          </a:p>
          <a:p>
            <a:r>
              <a:rPr lang="en-US"/>
              <a:t>Modal Safety Office prepares draft Board Accident Report for internal “Directors’ Review” prior to Board Member review</a:t>
            </a:r>
          </a:p>
        </p:txBody>
      </p:sp>
      <p:sp>
        <p:nvSpPr>
          <p:cNvPr id="4" name="Slide Number Placeholder 3"/>
          <p:cNvSpPr>
            <a:spLocks noGrp="1"/>
          </p:cNvSpPr>
          <p:nvPr>
            <p:ph type="sldNum" sz="quarter" idx="12"/>
          </p:nvPr>
        </p:nvSpPr>
        <p:spPr/>
        <p:txBody>
          <a:bodyPr/>
          <a:lstStyle/>
          <a:p>
            <a:fld id="{16332727-B533-45D3-9A22-0F08B9FD0B85}" type="slidenum">
              <a:rPr lang="en-US" altLang="en-US" smtClean="0"/>
              <a:t>46</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54" y="5680527"/>
            <a:ext cx="12215421" cy="1186640"/>
          </a:xfrm>
          <a:prstGeom prst="rect">
            <a:avLst/>
          </a:prstGeom>
        </p:spPr>
      </p:pic>
    </p:spTree>
    <p:extLst>
      <p:ext uri="{BB962C8B-B14F-4D97-AF65-F5344CB8AC3E}">
        <p14:creationId xmlns:p14="http://schemas.microsoft.com/office/powerpoint/2010/main" val="6516094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Post Evidence Gathering Phas</a:t>
            </a:r>
            <a:r>
              <a:rPr lang="en-US" dirty="0"/>
              <a:t>e</a:t>
            </a:r>
          </a:p>
        </p:txBody>
      </p:sp>
      <p:sp>
        <p:nvSpPr>
          <p:cNvPr id="3" name="Content Placeholder 2"/>
          <p:cNvSpPr>
            <a:spLocks noGrp="1"/>
          </p:cNvSpPr>
          <p:nvPr>
            <p:ph idx="1"/>
          </p:nvPr>
        </p:nvSpPr>
        <p:spPr/>
        <p:txBody>
          <a:bodyPr/>
          <a:lstStyle/>
          <a:p>
            <a:r>
              <a:rPr lang="en-US"/>
              <a:t>Draft Report consists of factual information, analysis, findings, probable cause statement, and recommendations</a:t>
            </a:r>
          </a:p>
          <a:p>
            <a:r>
              <a:rPr lang="en-US"/>
              <a:t>Approximately eight weeks prior to submission of draft report for Board Member review, Office of Rail, Pipeline, and Hazardous Materials Investigations</a:t>
            </a:r>
            <a:r>
              <a:rPr lang="en-US" i="1"/>
              <a:t> </a:t>
            </a:r>
            <a:r>
              <a:rPr lang="en-US"/>
              <a:t>opens public docket</a:t>
            </a:r>
          </a:p>
        </p:txBody>
      </p:sp>
      <p:sp>
        <p:nvSpPr>
          <p:cNvPr id="4" name="Slide Number Placeholder 3"/>
          <p:cNvSpPr>
            <a:spLocks noGrp="1"/>
          </p:cNvSpPr>
          <p:nvPr>
            <p:ph type="sldNum" sz="quarter" idx="12"/>
          </p:nvPr>
        </p:nvSpPr>
        <p:spPr/>
        <p:txBody>
          <a:bodyPr/>
          <a:lstStyle/>
          <a:p>
            <a:fld id="{16332727-B533-45D3-9A22-0F08B9FD0B85}" type="slidenum">
              <a:rPr lang="en-US" altLang="en-US" smtClean="0"/>
              <a:t>47</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54" y="5680527"/>
            <a:ext cx="12215421" cy="1186640"/>
          </a:xfrm>
          <a:prstGeom prst="rect">
            <a:avLst/>
          </a:prstGeom>
        </p:spPr>
      </p:pic>
    </p:spTree>
    <p:extLst>
      <p:ext uri="{BB962C8B-B14F-4D97-AF65-F5344CB8AC3E}">
        <p14:creationId xmlns:p14="http://schemas.microsoft.com/office/powerpoint/2010/main" val="28263622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Prepare Party Submission</a:t>
            </a:r>
          </a:p>
        </p:txBody>
      </p:sp>
      <p:sp>
        <p:nvSpPr>
          <p:cNvPr id="3" name="Content Placeholder 2"/>
          <p:cNvSpPr>
            <a:spLocks noGrp="1"/>
          </p:cNvSpPr>
          <p:nvPr>
            <p:ph idx="1"/>
          </p:nvPr>
        </p:nvSpPr>
        <p:spPr/>
        <p:txBody>
          <a:bodyPr/>
          <a:lstStyle/>
          <a:p>
            <a:r>
              <a:rPr lang="en-US"/>
              <a:t>Draft a party submission that includes:</a:t>
            </a:r>
          </a:p>
          <a:p>
            <a:pPr lvl="1"/>
            <a:r>
              <a:rPr lang="en-US"/>
              <a:t>Summary of key facts</a:t>
            </a:r>
          </a:p>
          <a:p>
            <a:pPr lvl="1"/>
            <a:r>
              <a:rPr lang="en-US"/>
              <a:t>Your analysis of the investigative record</a:t>
            </a:r>
          </a:p>
          <a:p>
            <a:pPr lvl="1"/>
            <a:r>
              <a:rPr lang="en-US"/>
              <a:t>Proposed findings of fact</a:t>
            </a:r>
          </a:p>
          <a:p>
            <a:pPr lvl="1"/>
            <a:r>
              <a:rPr lang="en-US"/>
              <a:t>Proposed probable cause</a:t>
            </a:r>
          </a:p>
          <a:p>
            <a:pPr lvl="1"/>
            <a:r>
              <a:rPr lang="en-US"/>
              <a:t>Proposed recommendations</a:t>
            </a:r>
          </a:p>
          <a:p>
            <a:pPr marL="0" indent="0">
              <a:buNone/>
            </a:pPr>
            <a:endParaRPr lang="en-US"/>
          </a:p>
        </p:txBody>
      </p:sp>
      <p:sp>
        <p:nvSpPr>
          <p:cNvPr id="4" name="Slide Number Placeholder 3"/>
          <p:cNvSpPr>
            <a:spLocks noGrp="1"/>
          </p:cNvSpPr>
          <p:nvPr>
            <p:ph type="sldNum" sz="quarter" idx="12"/>
          </p:nvPr>
        </p:nvSpPr>
        <p:spPr/>
        <p:txBody>
          <a:bodyPr/>
          <a:lstStyle/>
          <a:p>
            <a:fld id="{16332727-B533-45D3-9A22-0F08B9FD0B85}" type="slidenum">
              <a:rPr lang="en-US" altLang="en-US" smtClean="0"/>
              <a:t>48</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54" y="5680527"/>
            <a:ext cx="12215421" cy="1186640"/>
          </a:xfrm>
          <a:prstGeom prst="rect">
            <a:avLst/>
          </a:prstGeom>
        </p:spPr>
      </p:pic>
    </p:spTree>
    <p:extLst>
      <p:ext uri="{BB962C8B-B14F-4D97-AF65-F5344CB8AC3E}">
        <p14:creationId xmlns:p14="http://schemas.microsoft.com/office/powerpoint/2010/main" val="20560514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Pre-Board Meeting Phase</a:t>
            </a:r>
          </a:p>
        </p:txBody>
      </p:sp>
      <p:sp>
        <p:nvSpPr>
          <p:cNvPr id="3" name="Content Placeholder 2"/>
          <p:cNvSpPr>
            <a:spLocks noGrp="1"/>
          </p:cNvSpPr>
          <p:nvPr>
            <p:ph idx="1"/>
          </p:nvPr>
        </p:nvSpPr>
        <p:spPr/>
        <p:txBody>
          <a:bodyPr/>
          <a:lstStyle/>
          <a:p>
            <a:r>
              <a:rPr lang="en-US"/>
              <a:t>Each Board Member may separately meet with staff to discuss the draft Board Accident Report.  Also, Board Members submit written comments to staff</a:t>
            </a:r>
          </a:p>
          <a:p>
            <a:r>
              <a:rPr lang="en-US"/>
              <a:t>Agency publishes Sunshine Act meeting notice in the Federal Register announcing time and date on Board Meeting to deliberate and vote on the draft</a:t>
            </a:r>
            <a:r>
              <a:rPr lang="en-US" i="1"/>
              <a:t> </a:t>
            </a:r>
            <a:r>
              <a:rPr lang="en-US"/>
              <a:t>Board Accident Report.</a:t>
            </a:r>
          </a:p>
        </p:txBody>
      </p:sp>
      <p:sp>
        <p:nvSpPr>
          <p:cNvPr id="4" name="Slide Number Placeholder 3"/>
          <p:cNvSpPr>
            <a:spLocks noGrp="1"/>
          </p:cNvSpPr>
          <p:nvPr>
            <p:ph type="sldNum" sz="quarter" idx="12"/>
          </p:nvPr>
        </p:nvSpPr>
        <p:spPr/>
        <p:txBody>
          <a:bodyPr/>
          <a:lstStyle/>
          <a:p>
            <a:fld id="{16332727-B533-45D3-9A22-0F08B9FD0B85}" type="slidenum">
              <a:rPr lang="en-US" altLang="en-US" smtClean="0"/>
              <a:t>49</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54" y="5680527"/>
            <a:ext cx="12215421" cy="1186640"/>
          </a:xfrm>
          <a:prstGeom prst="rect">
            <a:avLst/>
          </a:prstGeom>
        </p:spPr>
      </p:pic>
    </p:spTree>
    <p:extLst>
      <p:ext uri="{BB962C8B-B14F-4D97-AF65-F5344CB8AC3E}">
        <p14:creationId xmlns:p14="http://schemas.microsoft.com/office/powerpoint/2010/main" val="26158488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NTSB Functions</a:t>
            </a:r>
          </a:p>
        </p:txBody>
      </p:sp>
      <p:sp>
        <p:nvSpPr>
          <p:cNvPr id="3" name="Content Placeholder 2"/>
          <p:cNvSpPr>
            <a:spLocks noGrp="1"/>
          </p:cNvSpPr>
          <p:nvPr>
            <p:ph idx="1"/>
          </p:nvPr>
        </p:nvSpPr>
        <p:spPr>
          <a:xfrm>
            <a:off x="838200" y="1825625"/>
            <a:ext cx="10515600" cy="3511485"/>
          </a:xfrm>
        </p:spPr>
        <p:txBody>
          <a:bodyPr/>
          <a:lstStyle/>
          <a:p>
            <a:r>
              <a:rPr lang="en-US" sz="2800" dirty="0"/>
              <a:t>Findings of Fact</a:t>
            </a:r>
          </a:p>
          <a:p>
            <a:r>
              <a:rPr lang="en-US" sz="2800" dirty="0"/>
              <a:t>Probable Cause</a:t>
            </a:r>
          </a:p>
          <a:p>
            <a:r>
              <a:rPr lang="en-US" sz="2800" dirty="0"/>
              <a:t>Recommendations</a:t>
            </a:r>
          </a:p>
          <a:p>
            <a:r>
              <a:rPr lang="en-US" sz="2800" dirty="0"/>
              <a:t>Assist Victims and Families</a:t>
            </a:r>
          </a:p>
          <a:p>
            <a:r>
              <a:rPr lang="en-US" sz="2800" dirty="0"/>
              <a:t>Conduct Safety Studies</a:t>
            </a:r>
          </a:p>
          <a:p>
            <a:r>
              <a:rPr lang="en-US" sz="2800" dirty="0"/>
              <a:t>Advocacy – Most Wanted List</a:t>
            </a:r>
          </a:p>
          <a:p>
            <a:endParaRPr lang="en-US" sz="2800" dirty="0"/>
          </a:p>
        </p:txBody>
      </p:sp>
      <p:sp>
        <p:nvSpPr>
          <p:cNvPr id="4" name="Slide Number Placeholder 3"/>
          <p:cNvSpPr>
            <a:spLocks noGrp="1"/>
          </p:cNvSpPr>
          <p:nvPr>
            <p:ph type="sldNum" sz="quarter" idx="12"/>
          </p:nvPr>
        </p:nvSpPr>
        <p:spPr/>
        <p:txBody>
          <a:bodyPr/>
          <a:lstStyle/>
          <a:p>
            <a:fld id="{16332727-B533-45D3-9A22-0F08B9FD0B85}" type="slidenum">
              <a:rPr lang="en-US" altLang="en-US" smtClean="0"/>
              <a:t>5</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54" y="5680527"/>
            <a:ext cx="12215421" cy="1186640"/>
          </a:xfrm>
          <a:prstGeom prst="rect">
            <a:avLst/>
          </a:prstGeom>
        </p:spPr>
      </p:pic>
    </p:spTree>
    <p:extLst>
      <p:ext uri="{BB962C8B-B14F-4D97-AF65-F5344CB8AC3E}">
        <p14:creationId xmlns:p14="http://schemas.microsoft.com/office/powerpoint/2010/main" val="15614592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Meet with NTSB Board Members</a:t>
            </a:r>
          </a:p>
        </p:txBody>
      </p:sp>
      <p:sp>
        <p:nvSpPr>
          <p:cNvPr id="3" name="Content Placeholder 2"/>
          <p:cNvSpPr>
            <a:spLocks noGrp="1"/>
          </p:cNvSpPr>
          <p:nvPr>
            <p:ph idx="1"/>
          </p:nvPr>
        </p:nvSpPr>
        <p:spPr/>
        <p:txBody>
          <a:bodyPr/>
          <a:lstStyle/>
          <a:p>
            <a:r>
              <a:rPr lang="en-US"/>
              <a:t>Schedule meetings with each NTSB Board Member before the NTSB’s “Sunshine Meeting.”</a:t>
            </a:r>
          </a:p>
          <a:p>
            <a:r>
              <a:rPr lang="en-US"/>
              <a:t>Opportunity to raise key issues directly with NTSB Board Members.</a:t>
            </a:r>
          </a:p>
          <a:p>
            <a:r>
              <a:rPr lang="en-US"/>
              <a:t>Modal Safety Office staff, Board Member assistants, and General Counsel staff will likely attend these meetings. </a:t>
            </a:r>
          </a:p>
          <a:p>
            <a:pPr marL="0" indent="0">
              <a:buNone/>
            </a:pPr>
            <a:endParaRPr lang="en-US"/>
          </a:p>
        </p:txBody>
      </p:sp>
      <p:sp>
        <p:nvSpPr>
          <p:cNvPr id="4" name="Slide Number Placeholder 3"/>
          <p:cNvSpPr>
            <a:spLocks noGrp="1"/>
          </p:cNvSpPr>
          <p:nvPr>
            <p:ph type="sldNum" sz="quarter" idx="12"/>
          </p:nvPr>
        </p:nvSpPr>
        <p:spPr/>
        <p:txBody>
          <a:bodyPr/>
          <a:lstStyle/>
          <a:p>
            <a:fld id="{16332727-B533-45D3-9A22-0F08B9FD0B85}" type="slidenum">
              <a:rPr lang="en-US" altLang="en-US" smtClean="0"/>
              <a:t>50</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54" y="5680527"/>
            <a:ext cx="12215421" cy="1186640"/>
          </a:xfrm>
          <a:prstGeom prst="rect">
            <a:avLst/>
          </a:prstGeom>
        </p:spPr>
      </p:pic>
    </p:spTree>
    <p:extLst>
      <p:ext uri="{BB962C8B-B14F-4D97-AF65-F5344CB8AC3E}">
        <p14:creationId xmlns:p14="http://schemas.microsoft.com/office/powerpoint/2010/main" val="7380770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Board Meeting Phase</a:t>
            </a:r>
          </a:p>
        </p:txBody>
      </p:sp>
      <p:sp>
        <p:nvSpPr>
          <p:cNvPr id="3" name="Content Placeholder 2"/>
          <p:cNvSpPr>
            <a:spLocks noGrp="1"/>
          </p:cNvSpPr>
          <p:nvPr>
            <p:ph idx="1"/>
          </p:nvPr>
        </p:nvSpPr>
        <p:spPr/>
        <p:txBody>
          <a:bodyPr/>
          <a:lstStyle/>
          <a:p>
            <a:r>
              <a:rPr lang="en-US"/>
              <a:t>Board meets in public session to deliberate and vote on the proposed findings, statement of probable cause, recommendations, and the Accident Report</a:t>
            </a:r>
          </a:p>
          <a:p>
            <a:r>
              <a:rPr lang="en-US"/>
              <a:t>Board Members may reserve the right to file concurring and/or dissenting statements</a:t>
            </a:r>
          </a:p>
          <a:p>
            <a:r>
              <a:rPr lang="en-US"/>
              <a:t>The full report typically appears on the web site several weeks later</a:t>
            </a:r>
          </a:p>
        </p:txBody>
      </p:sp>
      <p:sp>
        <p:nvSpPr>
          <p:cNvPr id="4" name="Slide Number Placeholder 3"/>
          <p:cNvSpPr>
            <a:spLocks noGrp="1"/>
          </p:cNvSpPr>
          <p:nvPr>
            <p:ph type="sldNum" sz="quarter" idx="12"/>
          </p:nvPr>
        </p:nvSpPr>
        <p:spPr/>
        <p:txBody>
          <a:bodyPr/>
          <a:lstStyle/>
          <a:p>
            <a:fld id="{16332727-B533-45D3-9A22-0F08B9FD0B85}" type="slidenum">
              <a:rPr lang="en-US" altLang="en-US" smtClean="0"/>
              <a:t>51</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54" y="5680527"/>
            <a:ext cx="12215421" cy="1186640"/>
          </a:xfrm>
          <a:prstGeom prst="rect">
            <a:avLst/>
          </a:prstGeom>
        </p:spPr>
      </p:pic>
    </p:spTree>
    <p:extLst>
      <p:ext uri="{BB962C8B-B14F-4D97-AF65-F5344CB8AC3E}">
        <p14:creationId xmlns:p14="http://schemas.microsoft.com/office/powerpoint/2010/main" val="3810438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Post-Board Meeting Phase</a:t>
            </a:r>
          </a:p>
        </p:txBody>
      </p:sp>
      <p:sp>
        <p:nvSpPr>
          <p:cNvPr id="3" name="Content Placeholder 2"/>
          <p:cNvSpPr>
            <a:spLocks noGrp="1"/>
          </p:cNvSpPr>
          <p:nvPr>
            <p:ph idx="1"/>
          </p:nvPr>
        </p:nvSpPr>
        <p:spPr/>
        <p:txBody>
          <a:bodyPr/>
          <a:lstStyle/>
          <a:p>
            <a:r>
              <a:rPr lang="en-US" dirty="0"/>
              <a:t>Petitions for Reconsideration (</a:t>
            </a:r>
            <a:r>
              <a:rPr lang="en-US" dirty="0" err="1"/>
              <a:t>PfR</a:t>
            </a:r>
            <a:r>
              <a:rPr lang="en-US" dirty="0"/>
              <a:t>): A party or other person having a direct interest in the investigation may submit a </a:t>
            </a:r>
            <a:r>
              <a:rPr lang="en-US" dirty="0" err="1"/>
              <a:t>PfR</a:t>
            </a:r>
            <a:r>
              <a:rPr lang="en-US" dirty="0"/>
              <a:t> based on the discovery of new evidence or on a showing that the Board’s findings are erroneous.  (See 49 CFR §845.32).</a:t>
            </a:r>
          </a:p>
        </p:txBody>
      </p:sp>
      <p:sp>
        <p:nvSpPr>
          <p:cNvPr id="4" name="Slide Number Placeholder 3"/>
          <p:cNvSpPr>
            <a:spLocks noGrp="1"/>
          </p:cNvSpPr>
          <p:nvPr>
            <p:ph type="sldNum" sz="quarter" idx="12"/>
          </p:nvPr>
        </p:nvSpPr>
        <p:spPr/>
        <p:txBody>
          <a:bodyPr/>
          <a:lstStyle/>
          <a:p>
            <a:fld id="{16332727-B533-45D3-9A22-0F08B9FD0B85}" type="slidenum">
              <a:rPr lang="en-US" altLang="en-US" smtClean="0"/>
              <a:t>52</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54" y="5680527"/>
            <a:ext cx="12215421" cy="1186640"/>
          </a:xfrm>
          <a:prstGeom prst="rect">
            <a:avLst/>
          </a:prstGeom>
        </p:spPr>
      </p:pic>
    </p:spTree>
    <p:extLst>
      <p:ext uri="{BB962C8B-B14F-4D97-AF65-F5344CB8AC3E}">
        <p14:creationId xmlns:p14="http://schemas.microsoft.com/office/powerpoint/2010/main" val="19586582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NTSB Investigation of Major Accident</a:t>
            </a:r>
          </a:p>
        </p:txBody>
      </p:sp>
      <p:sp>
        <p:nvSpPr>
          <p:cNvPr id="3" name="Content Placeholder 2"/>
          <p:cNvSpPr>
            <a:spLocks noGrp="1"/>
          </p:cNvSpPr>
          <p:nvPr>
            <p:ph idx="1"/>
          </p:nvPr>
        </p:nvSpPr>
        <p:spPr/>
        <p:txBody>
          <a:bodyPr/>
          <a:lstStyle/>
          <a:p>
            <a:r>
              <a:rPr lang="en-US" dirty="0"/>
              <a:t>49 USC §1154(b): “No part of a report of the Board, related to an accident or an investigation of an accident, may be admitted into evidence or used in a civil action for damages resulting from a matter mentioned in the report.”</a:t>
            </a:r>
          </a:p>
          <a:p>
            <a:pPr marL="0" indent="0">
              <a:buNone/>
            </a:pPr>
            <a:r>
              <a:rPr lang="en-US" b="1" dirty="0"/>
              <a:t>BUT: NTSB Factual Reports are admissible as evidence in court.</a:t>
            </a:r>
          </a:p>
        </p:txBody>
      </p:sp>
      <p:sp>
        <p:nvSpPr>
          <p:cNvPr id="4" name="Slide Number Placeholder 3"/>
          <p:cNvSpPr>
            <a:spLocks noGrp="1"/>
          </p:cNvSpPr>
          <p:nvPr>
            <p:ph type="sldNum" sz="quarter" idx="12"/>
          </p:nvPr>
        </p:nvSpPr>
        <p:spPr/>
        <p:txBody>
          <a:bodyPr/>
          <a:lstStyle/>
          <a:p>
            <a:fld id="{16332727-B533-45D3-9A22-0F08B9FD0B85}" type="slidenum">
              <a:rPr lang="en-US" altLang="en-US" smtClean="0"/>
              <a:t>53</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54" y="5680527"/>
            <a:ext cx="12215421" cy="1186640"/>
          </a:xfrm>
          <a:prstGeom prst="rect">
            <a:avLst/>
          </a:prstGeom>
        </p:spPr>
      </p:pic>
    </p:spTree>
    <p:extLst>
      <p:ext uri="{BB962C8B-B14F-4D97-AF65-F5344CB8AC3E}">
        <p14:creationId xmlns:p14="http://schemas.microsoft.com/office/powerpoint/2010/main" val="28017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Stay Alert for Possible Prosecution</a:t>
            </a:r>
          </a:p>
        </p:txBody>
      </p:sp>
      <p:sp>
        <p:nvSpPr>
          <p:cNvPr id="3" name="Content Placeholder 2"/>
          <p:cNvSpPr>
            <a:spLocks noGrp="1"/>
          </p:cNvSpPr>
          <p:nvPr>
            <p:ph idx="1"/>
          </p:nvPr>
        </p:nvSpPr>
        <p:spPr/>
        <p:txBody>
          <a:bodyPr/>
          <a:lstStyle/>
          <a:p>
            <a:r>
              <a:rPr lang="en-US"/>
              <a:t>NTSB investigation can be used for criminal prosecution of both the company and its employees.  </a:t>
            </a:r>
          </a:p>
          <a:p>
            <a:r>
              <a:rPr lang="en-US"/>
              <a:t>Legal counsel may consider criminal defense counsel for the company as well as certain employees if there is any suggestion of criminal negligence or a criminal investigation. </a:t>
            </a:r>
          </a:p>
          <a:p>
            <a:endParaRPr lang="en-US"/>
          </a:p>
          <a:p>
            <a:pPr marL="0" indent="0">
              <a:buNone/>
            </a:pPr>
            <a:r>
              <a:rPr lang="en-US"/>
              <a:t>	</a:t>
            </a:r>
          </a:p>
          <a:p>
            <a:endParaRPr lang="en-US"/>
          </a:p>
          <a:p>
            <a:endParaRPr lang="en-US"/>
          </a:p>
        </p:txBody>
      </p:sp>
      <p:sp>
        <p:nvSpPr>
          <p:cNvPr id="4" name="Slide Number Placeholder 3"/>
          <p:cNvSpPr>
            <a:spLocks noGrp="1"/>
          </p:cNvSpPr>
          <p:nvPr>
            <p:ph type="sldNum" sz="quarter" idx="12"/>
          </p:nvPr>
        </p:nvSpPr>
        <p:spPr/>
        <p:txBody>
          <a:bodyPr/>
          <a:lstStyle/>
          <a:p>
            <a:fld id="{16332727-B533-45D3-9A22-0F08B9FD0B85}" type="slidenum">
              <a:rPr lang="en-US" altLang="en-US" smtClean="0"/>
              <a:t>54</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54" y="5680527"/>
            <a:ext cx="12215421" cy="1186640"/>
          </a:xfrm>
          <a:prstGeom prst="rect">
            <a:avLst/>
          </a:prstGeom>
        </p:spPr>
      </p:pic>
    </p:spTree>
    <p:extLst>
      <p:ext uri="{BB962C8B-B14F-4D97-AF65-F5344CB8AC3E}">
        <p14:creationId xmlns:p14="http://schemas.microsoft.com/office/powerpoint/2010/main" val="40984290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Be Aware of Low Criminal Standard</a:t>
            </a:r>
            <a:r>
              <a:rPr lang="en-US" dirty="0"/>
              <a:t> </a:t>
            </a:r>
          </a:p>
        </p:txBody>
      </p:sp>
      <p:sp>
        <p:nvSpPr>
          <p:cNvPr id="3" name="Content Placeholder 2"/>
          <p:cNvSpPr>
            <a:spLocks noGrp="1"/>
          </p:cNvSpPr>
          <p:nvPr>
            <p:ph idx="1"/>
          </p:nvPr>
        </p:nvSpPr>
        <p:spPr/>
        <p:txBody>
          <a:bodyPr/>
          <a:lstStyle/>
          <a:p>
            <a:r>
              <a:rPr lang="en-US"/>
              <a:t>Under federal law, if an employee commits a crime in the course of his or her employment, the employer is also guilty of a crime.  </a:t>
            </a:r>
          </a:p>
          <a:p>
            <a:r>
              <a:rPr lang="en-US"/>
              <a:t>The standard for criminal negligence is akin to gross negligence and can be little worse than carelessness, particularly if there was an operational or profit motive for the subject actions. </a:t>
            </a:r>
          </a:p>
          <a:p>
            <a:pPr marL="0" indent="0">
              <a:buNone/>
            </a:pPr>
            <a:endParaRPr lang="en-US"/>
          </a:p>
          <a:p>
            <a:endParaRPr lang="en-US"/>
          </a:p>
        </p:txBody>
      </p:sp>
      <p:sp>
        <p:nvSpPr>
          <p:cNvPr id="4" name="Slide Number Placeholder 3"/>
          <p:cNvSpPr>
            <a:spLocks noGrp="1"/>
          </p:cNvSpPr>
          <p:nvPr>
            <p:ph type="sldNum" sz="quarter" idx="12"/>
          </p:nvPr>
        </p:nvSpPr>
        <p:spPr/>
        <p:txBody>
          <a:bodyPr/>
          <a:lstStyle/>
          <a:p>
            <a:fld id="{16332727-B533-45D3-9A22-0F08B9FD0B85}" type="slidenum">
              <a:rPr lang="en-US" altLang="en-US" smtClean="0"/>
              <a:t>55</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54" y="5680527"/>
            <a:ext cx="12215421" cy="1186640"/>
          </a:xfrm>
          <a:prstGeom prst="rect">
            <a:avLst/>
          </a:prstGeom>
        </p:spPr>
      </p:pic>
    </p:spTree>
    <p:extLst>
      <p:ext uri="{BB962C8B-B14F-4D97-AF65-F5344CB8AC3E}">
        <p14:creationId xmlns:p14="http://schemas.microsoft.com/office/powerpoint/2010/main" val="31198650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Evade Common NTSB Pitfalls</a:t>
            </a:r>
          </a:p>
        </p:txBody>
      </p:sp>
      <p:sp>
        <p:nvSpPr>
          <p:cNvPr id="3" name="Content Placeholder 2"/>
          <p:cNvSpPr>
            <a:spLocks noGrp="1"/>
          </p:cNvSpPr>
          <p:nvPr>
            <p:ph idx="1"/>
          </p:nvPr>
        </p:nvSpPr>
        <p:spPr/>
        <p:txBody>
          <a:bodyPr/>
          <a:lstStyle/>
          <a:p>
            <a:r>
              <a:rPr lang="en-US"/>
              <a:t>Not selecting right personnel.</a:t>
            </a:r>
          </a:p>
          <a:p>
            <a:r>
              <a:rPr lang="en-US"/>
              <a:t>Not protecting confidential documents.</a:t>
            </a:r>
          </a:p>
          <a:p>
            <a:r>
              <a:rPr lang="en-US"/>
              <a:t>Not adequately preparing for interviews.</a:t>
            </a:r>
          </a:p>
          <a:p>
            <a:r>
              <a:rPr lang="en-US"/>
              <a:t>Not reviewing documents before producing and keeping document log. </a:t>
            </a:r>
          </a:p>
          <a:p>
            <a:r>
              <a:rPr lang="en-US"/>
              <a:t>Not getting witnesses legal representation.</a:t>
            </a:r>
          </a:p>
          <a:p>
            <a:r>
              <a:rPr lang="en-US"/>
              <a:t>Not reviewing/pushing back on field notes and draft factual reports.</a:t>
            </a:r>
          </a:p>
        </p:txBody>
      </p:sp>
      <p:sp>
        <p:nvSpPr>
          <p:cNvPr id="4" name="Slide Number Placeholder 3"/>
          <p:cNvSpPr>
            <a:spLocks noGrp="1"/>
          </p:cNvSpPr>
          <p:nvPr>
            <p:ph type="sldNum" sz="quarter" idx="12"/>
          </p:nvPr>
        </p:nvSpPr>
        <p:spPr/>
        <p:txBody>
          <a:bodyPr/>
          <a:lstStyle/>
          <a:p>
            <a:fld id="{16332727-B533-45D3-9A22-0F08B9FD0B85}" type="slidenum">
              <a:rPr lang="en-US" altLang="en-US" smtClean="0"/>
              <a:t>56</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54" y="5680527"/>
            <a:ext cx="12215421" cy="1186640"/>
          </a:xfrm>
          <a:prstGeom prst="rect">
            <a:avLst/>
          </a:prstGeom>
        </p:spPr>
      </p:pic>
    </p:spTree>
    <p:extLst>
      <p:ext uri="{BB962C8B-B14F-4D97-AF65-F5344CB8AC3E}">
        <p14:creationId xmlns:p14="http://schemas.microsoft.com/office/powerpoint/2010/main" val="25393298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Evade NTSB Pitfalls (Cont’d)</a:t>
            </a:r>
          </a:p>
        </p:txBody>
      </p:sp>
      <p:sp>
        <p:nvSpPr>
          <p:cNvPr id="3" name="Content Placeholder 2"/>
          <p:cNvSpPr>
            <a:spLocks noGrp="1"/>
          </p:cNvSpPr>
          <p:nvPr>
            <p:ph idx="1"/>
          </p:nvPr>
        </p:nvSpPr>
        <p:spPr/>
        <p:txBody>
          <a:bodyPr/>
          <a:lstStyle/>
          <a:p>
            <a:r>
              <a:rPr lang="en-US"/>
              <a:t>Not building good relationships.</a:t>
            </a:r>
          </a:p>
          <a:p>
            <a:r>
              <a:rPr lang="en-US"/>
              <a:t>Not using a single point person for document productions.</a:t>
            </a:r>
          </a:p>
          <a:p>
            <a:r>
              <a:rPr lang="en-US"/>
              <a:t>Conducting parallel internal investigation.</a:t>
            </a:r>
          </a:p>
          <a:p>
            <a:r>
              <a:rPr lang="en-US"/>
              <a:t>Violating NTSB disclosure restrictions.</a:t>
            </a:r>
          </a:p>
          <a:p>
            <a:pPr marL="0" indent="0">
              <a:buNone/>
            </a:pPr>
            <a:endParaRPr lang="en-US"/>
          </a:p>
        </p:txBody>
      </p:sp>
      <p:sp>
        <p:nvSpPr>
          <p:cNvPr id="4" name="Slide Number Placeholder 3"/>
          <p:cNvSpPr>
            <a:spLocks noGrp="1"/>
          </p:cNvSpPr>
          <p:nvPr>
            <p:ph type="sldNum" sz="quarter" idx="12"/>
          </p:nvPr>
        </p:nvSpPr>
        <p:spPr/>
        <p:txBody>
          <a:bodyPr/>
          <a:lstStyle/>
          <a:p>
            <a:fld id="{16332727-B533-45D3-9A22-0F08B9FD0B85}" type="slidenum">
              <a:rPr lang="en-US" altLang="en-US" smtClean="0"/>
              <a:t>57</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54" y="5680527"/>
            <a:ext cx="12215421" cy="1186640"/>
          </a:xfrm>
          <a:prstGeom prst="rect">
            <a:avLst/>
          </a:prstGeom>
        </p:spPr>
      </p:pic>
    </p:spTree>
    <p:extLst>
      <p:ext uri="{BB962C8B-B14F-4D97-AF65-F5344CB8AC3E}">
        <p14:creationId xmlns:p14="http://schemas.microsoft.com/office/powerpoint/2010/main" val="119588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NTSB Launch Decision</a:t>
            </a:r>
          </a:p>
        </p:txBody>
      </p:sp>
      <p:sp>
        <p:nvSpPr>
          <p:cNvPr id="3" name="Content Placeholder 2"/>
          <p:cNvSpPr>
            <a:spLocks noGrp="1"/>
          </p:cNvSpPr>
          <p:nvPr>
            <p:ph idx="1"/>
          </p:nvPr>
        </p:nvSpPr>
        <p:spPr/>
        <p:txBody>
          <a:bodyPr/>
          <a:lstStyle/>
          <a:p>
            <a:r>
              <a:rPr lang="en-US" sz="2800" dirty="0"/>
              <a:t>Notification and Preliminary Information</a:t>
            </a:r>
          </a:p>
          <a:p>
            <a:r>
              <a:rPr lang="en-US" sz="2800" dirty="0"/>
              <a:t>Chairman, Board Member On-Call, Director of Pipeline Office and staff, and other NTSB Executives decide launch/no-launch</a:t>
            </a:r>
          </a:p>
          <a:p>
            <a:r>
              <a:rPr lang="en-US" sz="2800" dirty="0"/>
              <a:t>NTSB Chairman calls company CEO (varies by Chairman)</a:t>
            </a:r>
          </a:p>
          <a:p>
            <a:pPr marL="0" indent="0">
              <a:buNone/>
            </a:pPr>
            <a:endParaRPr lang="en-US" sz="2800" dirty="0"/>
          </a:p>
          <a:p>
            <a:pPr marL="0" indent="0">
              <a:buNone/>
            </a:pPr>
            <a:endParaRPr lang="en-US" sz="2800" dirty="0"/>
          </a:p>
        </p:txBody>
      </p:sp>
      <p:sp>
        <p:nvSpPr>
          <p:cNvPr id="4" name="Slide Number Placeholder 3"/>
          <p:cNvSpPr>
            <a:spLocks noGrp="1"/>
          </p:cNvSpPr>
          <p:nvPr>
            <p:ph type="sldNum" sz="quarter" idx="12"/>
          </p:nvPr>
        </p:nvSpPr>
        <p:spPr/>
        <p:txBody>
          <a:bodyPr/>
          <a:lstStyle/>
          <a:p>
            <a:fld id="{16332727-B533-45D3-9A22-0F08B9FD0B85}" type="slidenum">
              <a:rPr lang="en-US" altLang="en-US" smtClean="0"/>
              <a:t>6</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54" y="5680527"/>
            <a:ext cx="12215421" cy="1186640"/>
          </a:xfrm>
          <a:prstGeom prst="rect">
            <a:avLst/>
          </a:prstGeom>
        </p:spPr>
      </p:pic>
    </p:spTree>
    <p:extLst>
      <p:ext uri="{BB962C8B-B14F-4D97-AF65-F5344CB8AC3E}">
        <p14:creationId xmlns:p14="http://schemas.microsoft.com/office/powerpoint/2010/main" val="38355573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On Scene</a:t>
            </a:r>
          </a:p>
        </p:txBody>
      </p:sp>
      <p:sp>
        <p:nvSpPr>
          <p:cNvPr id="3" name="Content Placeholder 2"/>
          <p:cNvSpPr>
            <a:spLocks noGrp="1"/>
          </p:cNvSpPr>
          <p:nvPr>
            <p:ph idx="1"/>
          </p:nvPr>
        </p:nvSpPr>
        <p:spPr/>
        <p:txBody>
          <a:bodyPr/>
          <a:lstStyle/>
          <a:p>
            <a:r>
              <a:rPr lang="en-US" sz="2800" dirty="0"/>
              <a:t>Board Member on scene</a:t>
            </a:r>
          </a:p>
          <a:p>
            <a:r>
              <a:rPr lang="en-US" sz="2800" dirty="0"/>
              <a:t>Investigator-in-Charge</a:t>
            </a:r>
          </a:p>
          <a:p>
            <a:r>
              <a:rPr lang="en-US" sz="2800" dirty="0"/>
              <a:t>Staff</a:t>
            </a:r>
          </a:p>
          <a:p>
            <a:endParaRPr lang="en-US" sz="2800" dirty="0"/>
          </a:p>
          <a:p>
            <a:pPr marL="0" indent="0">
              <a:buNone/>
            </a:pPr>
            <a:endParaRPr lang="en-US" sz="2800" dirty="0"/>
          </a:p>
        </p:txBody>
      </p:sp>
      <p:sp>
        <p:nvSpPr>
          <p:cNvPr id="4" name="Slide Number Placeholder 3"/>
          <p:cNvSpPr>
            <a:spLocks noGrp="1"/>
          </p:cNvSpPr>
          <p:nvPr>
            <p:ph type="sldNum" sz="quarter" idx="12"/>
          </p:nvPr>
        </p:nvSpPr>
        <p:spPr/>
        <p:txBody>
          <a:bodyPr/>
          <a:lstStyle/>
          <a:p>
            <a:fld id="{16332727-B533-45D3-9A22-0F08B9FD0B85}" type="slidenum">
              <a:rPr lang="en-US" altLang="en-US" smtClean="0"/>
              <a:t>7</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54" y="5680527"/>
            <a:ext cx="12215421" cy="1186640"/>
          </a:xfrm>
          <a:prstGeom prst="rect">
            <a:avLst/>
          </a:prstGeom>
        </p:spPr>
      </p:pic>
    </p:spTree>
    <p:extLst>
      <p:ext uri="{BB962C8B-B14F-4D97-AF65-F5344CB8AC3E}">
        <p14:creationId xmlns:p14="http://schemas.microsoft.com/office/powerpoint/2010/main" val="11022183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NTSB Areas of Focus</a:t>
            </a:r>
          </a:p>
        </p:txBody>
      </p:sp>
      <p:sp>
        <p:nvSpPr>
          <p:cNvPr id="3" name="Content Placeholder 2"/>
          <p:cNvSpPr>
            <a:spLocks noGrp="1"/>
          </p:cNvSpPr>
          <p:nvPr>
            <p:ph idx="1"/>
          </p:nvPr>
        </p:nvSpPr>
        <p:spPr/>
        <p:txBody>
          <a:bodyPr/>
          <a:lstStyle/>
          <a:p>
            <a:r>
              <a:rPr lang="en-US"/>
              <a:t>Speed and efficacy of Emergency Response</a:t>
            </a:r>
          </a:p>
          <a:p>
            <a:r>
              <a:rPr lang="en-US"/>
              <a:t>Damage caused</a:t>
            </a:r>
          </a:p>
          <a:p>
            <a:r>
              <a:rPr lang="en-US"/>
              <a:t>Integrity Management </a:t>
            </a:r>
          </a:p>
          <a:p>
            <a:r>
              <a:rPr lang="en-US"/>
              <a:t>Aging infrastructure</a:t>
            </a:r>
          </a:p>
          <a:p>
            <a:endParaRPr lang="en-US"/>
          </a:p>
        </p:txBody>
      </p:sp>
      <p:sp>
        <p:nvSpPr>
          <p:cNvPr id="4" name="Slide Number Placeholder 3"/>
          <p:cNvSpPr>
            <a:spLocks noGrp="1"/>
          </p:cNvSpPr>
          <p:nvPr>
            <p:ph type="sldNum" sz="quarter" idx="12"/>
          </p:nvPr>
        </p:nvSpPr>
        <p:spPr/>
        <p:txBody>
          <a:bodyPr/>
          <a:lstStyle/>
          <a:p>
            <a:fld id="{16332727-B533-45D3-9A22-0F08B9FD0B85}" type="slidenum">
              <a:rPr lang="en-US" altLang="en-US" smtClean="0"/>
              <a:t>8</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54" y="5680527"/>
            <a:ext cx="12215421" cy="1186640"/>
          </a:xfrm>
          <a:prstGeom prst="rect">
            <a:avLst/>
          </a:prstGeom>
        </p:spPr>
      </p:pic>
    </p:spTree>
    <p:extLst>
      <p:ext uri="{BB962C8B-B14F-4D97-AF65-F5344CB8AC3E}">
        <p14:creationId xmlns:p14="http://schemas.microsoft.com/office/powerpoint/2010/main" val="36218647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Impact of NTSB Investigation</a:t>
            </a:r>
          </a:p>
        </p:txBody>
      </p:sp>
      <p:sp>
        <p:nvSpPr>
          <p:cNvPr id="3" name="Content Placeholder 2"/>
          <p:cNvSpPr>
            <a:spLocks noGrp="1"/>
          </p:cNvSpPr>
          <p:nvPr>
            <p:ph idx="1"/>
          </p:nvPr>
        </p:nvSpPr>
        <p:spPr/>
        <p:txBody>
          <a:bodyPr/>
          <a:lstStyle/>
          <a:p>
            <a:r>
              <a:rPr lang="en-US" sz="2800"/>
              <a:t>Divert company resources</a:t>
            </a:r>
          </a:p>
          <a:p>
            <a:r>
              <a:rPr lang="en-US" sz="2800"/>
              <a:t>Strains workforce</a:t>
            </a:r>
          </a:p>
          <a:p>
            <a:r>
              <a:rPr lang="en-US" sz="2800"/>
              <a:t>Media coverage/brand impact</a:t>
            </a:r>
          </a:p>
          <a:p>
            <a:r>
              <a:rPr lang="en-US" sz="2800"/>
              <a:t>Creates a record </a:t>
            </a:r>
          </a:p>
          <a:p>
            <a:endParaRPr lang="en-US" sz="2800"/>
          </a:p>
        </p:txBody>
      </p:sp>
      <p:sp>
        <p:nvSpPr>
          <p:cNvPr id="4" name="Slide Number Placeholder 3"/>
          <p:cNvSpPr>
            <a:spLocks noGrp="1"/>
          </p:cNvSpPr>
          <p:nvPr>
            <p:ph type="sldNum" sz="quarter" idx="12"/>
          </p:nvPr>
        </p:nvSpPr>
        <p:spPr/>
        <p:txBody>
          <a:bodyPr/>
          <a:lstStyle/>
          <a:p>
            <a:fld id="{16332727-B533-45D3-9A22-0F08B9FD0B85}" type="slidenum">
              <a:rPr lang="en-US" altLang="en-US" smtClean="0"/>
              <a:t>9</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54" y="5680527"/>
            <a:ext cx="12215421" cy="1186640"/>
          </a:xfrm>
          <a:prstGeom prst="rect">
            <a:avLst/>
          </a:prstGeom>
        </p:spPr>
      </p:pic>
    </p:spTree>
    <p:extLst>
      <p:ext uri="{BB962C8B-B14F-4D97-AF65-F5344CB8AC3E}">
        <p14:creationId xmlns:p14="http://schemas.microsoft.com/office/powerpoint/2010/main" val="27748876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6.1.7601 Service Pack 1"/>
  <p:tag name="AS_RELEASE_DATE" val="2018.09.12"/>
  <p:tag name="AS_TITLE" val="Aspose.Slides for .NET 4.0 Client Profile"/>
  <p:tag name="AS_VERSION" val="18.9"/>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3997</Words>
  <Application>Microsoft Office PowerPoint</Application>
  <PresentationFormat>Widescreen</PresentationFormat>
  <Paragraphs>475</Paragraphs>
  <Slides>57</Slides>
  <Notes>57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57</vt:i4>
      </vt:variant>
    </vt:vector>
  </HeadingPairs>
  <TitlesOfParts>
    <vt:vector size="63" baseType="lpstr">
      <vt:lpstr>ＭＳ Ｐゴシック</vt:lpstr>
      <vt:lpstr>Arial</vt:lpstr>
      <vt:lpstr>Calibri</vt:lpstr>
      <vt:lpstr>Calibri Light</vt:lpstr>
      <vt:lpstr>Franklin Gothic Medium Cond</vt:lpstr>
      <vt:lpstr>Office Theme</vt:lpstr>
      <vt:lpstr>“We Have a Problem on Line 7” Pipeline Accidents and  NTSB Investigations</vt:lpstr>
      <vt:lpstr>Presenters </vt:lpstr>
      <vt:lpstr>National Transportation Safety Board</vt:lpstr>
      <vt:lpstr>NTSB Structure</vt:lpstr>
      <vt:lpstr>NTSB Functions</vt:lpstr>
      <vt:lpstr>NTSB Launch Decision</vt:lpstr>
      <vt:lpstr>On Scene</vt:lpstr>
      <vt:lpstr>NTSB Areas of Focus</vt:lpstr>
      <vt:lpstr>Impact of NTSB Investigation</vt:lpstr>
      <vt:lpstr>Prioritize</vt:lpstr>
      <vt:lpstr>Follow the Plan </vt:lpstr>
      <vt:lpstr>Notify Corporate Security</vt:lpstr>
      <vt:lpstr>Make Required Notifications</vt:lpstr>
      <vt:lpstr>Meet Reporting Requirements</vt:lpstr>
      <vt:lpstr>Avoid the Fine</vt:lpstr>
      <vt:lpstr>Stay on Track</vt:lpstr>
      <vt:lpstr>Notify Outside Counsel</vt:lpstr>
      <vt:lpstr>Test for Drugs  </vt:lpstr>
      <vt:lpstr>Test for Alcohol</vt:lpstr>
      <vt:lpstr>Prevent Post-Accident Drinking </vt:lpstr>
      <vt:lpstr>Remove from Duty</vt:lpstr>
      <vt:lpstr>Comply with Insurance Policy</vt:lpstr>
      <vt:lpstr>The Party System</vt:lpstr>
      <vt:lpstr>On-scene ˜ 1 week</vt:lpstr>
      <vt:lpstr>Role of NTSB Office of General Counsel in Support of Accident Investigations</vt:lpstr>
      <vt:lpstr>Select the Right People </vt:lpstr>
      <vt:lpstr>Know Your Duties</vt:lpstr>
      <vt:lpstr>Know Your Duties (Cont’d)</vt:lpstr>
      <vt:lpstr>Be Careful with NTSB Interviews</vt:lpstr>
      <vt:lpstr>Prepare for Document Requests</vt:lpstr>
      <vt:lpstr>Identify Key Documents</vt:lpstr>
      <vt:lpstr>Identify Key Documents (Cont’d)</vt:lpstr>
      <vt:lpstr>Other Documents to Retain</vt:lpstr>
      <vt:lpstr>Other Documents to Retain (Cont’d)</vt:lpstr>
      <vt:lpstr>Failure to Preserve</vt:lpstr>
      <vt:lpstr>Spoliation of Evidence</vt:lpstr>
      <vt:lpstr>Abide by NTSB Restrictions</vt:lpstr>
      <vt:lpstr>Know What You Can Say</vt:lpstr>
      <vt:lpstr>Preserve Pipeline Wreckage</vt:lpstr>
      <vt:lpstr>NTSB Document Requests</vt:lpstr>
      <vt:lpstr>Document Transmittal Log</vt:lpstr>
      <vt:lpstr>Mark Confidential</vt:lpstr>
      <vt:lpstr>Beware your John Hancock</vt:lpstr>
      <vt:lpstr>After On-Scene Work is Completed</vt:lpstr>
      <vt:lpstr>Review Draft Factual Reports</vt:lpstr>
      <vt:lpstr>Post Evidence Gathering Phase</vt:lpstr>
      <vt:lpstr>Post Evidence Gathering Phase</vt:lpstr>
      <vt:lpstr>Prepare Party Submission</vt:lpstr>
      <vt:lpstr>Pre-Board Meeting Phase</vt:lpstr>
      <vt:lpstr>Meet with NTSB Board Members</vt:lpstr>
      <vt:lpstr>Board Meeting Phase</vt:lpstr>
      <vt:lpstr>Post-Board Meeting Phase</vt:lpstr>
      <vt:lpstr>NTSB Investigation of Major Accident</vt:lpstr>
      <vt:lpstr>Stay Alert for Possible Prosecution</vt:lpstr>
      <vt:lpstr>Be Aware of Low Criminal Standard </vt:lpstr>
      <vt:lpstr>Evade Common NTSB Pitfalls</vt:lpstr>
      <vt:lpstr>Evade NTSB Pitfalls (Cont’d)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cp:lastPrinted>1601-01-01T00:00:00Z</cp:lastPrinted>
  <dcterms:created xsi:type="dcterms:W3CDTF">1601-01-01T00:00:00Z</dcterms:created>
  <dcterms:modified xsi:type="dcterms:W3CDTF">2019-08-19T18:41:00Z</dcterms:modified>
</cp:coreProperties>
</file>