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1"/>
  </p:notesMasterIdLst>
  <p:sldIdLst>
    <p:sldId id="256" r:id="rId2"/>
    <p:sldId id="257" r:id="rId3"/>
    <p:sldId id="259" r:id="rId4"/>
    <p:sldId id="265" r:id="rId5"/>
    <p:sldId id="260" r:id="rId6"/>
    <p:sldId id="262" r:id="rId7"/>
    <p:sldId id="258" r:id="rId8"/>
    <p:sldId id="261" r:id="rId9"/>
    <p:sldId id="266" r:id="rId10"/>
    <p:sldId id="264" r:id="rId11"/>
    <p:sldId id="267" r:id="rId12"/>
    <p:sldId id="268" r:id="rId13"/>
    <p:sldId id="269" r:id="rId14"/>
    <p:sldId id="283" r:id="rId15"/>
    <p:sldId id="270" r:id="rId16"/>
    <p:sldId id="292" r:id="rId17"/>
    <p:sldId id="293" r:id="rId18"/>
    <p:sldId id="274" r:id="rId19"/>
    <p:sldId id="284" r:id="rId20"/>
    <p:sldId id="285" r:id="rId21"/>
    <p:sldId id="275" r:id="rId22"/>
    <p:sldId id="288" r:id="rId23"/>
    <p:sldId id="289" r:id="rId24"/>
    <p:sldId id="290" r:id="rId25"/>
    <p:sldId id="291" r:id="rId26"/>
    <p:sldId id="276" r:id="rId27"/>
    <p:sldId id="277" r:id="rId28"/>
    <p:sldId id="278" r:id="rId29"/>
    <p:sldId id="279" r:id="rId30"/>
    <p:sldId id="295" r:id="rId31"/>
    <p:sldId id="296" r:id="rId32"/>
    <p:sldId id="280" r:id="rId33"/>
    <p:sldId id="281" r:id="rId34"/>
    <p:sldId id="286" r:id="rId35"/>
    <p:sldId id="287" r:id="rId36"/>
    <p:sldId id="282" r:id="rId37"/>
    <p:sldId id="273" r:id="rId38"/>
    <p:sldId id="271" r:id="rId39"/>
    <p:sldId id="27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4660"/>
  </p:normalViewPr>
  <p:slideViewPr>
    <p:cSldViewPr>
      <p:cViewPr varScale="1">
        <p:scale>
          <a:sx n="111" d="100"/>
          <a:sy n="111" d="100"/>
        </p:scale>
        <p:origin x="-165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E3D1B8-CD96-43A7-83DF-C2AD48641C52}" type="datetimeFigureOut">
              <a:rPr lang="en-US" smtClean="0"/>
              <a:t>8/31/2017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2427D9-7D79-4284-AEC1-2303B07F23E4}" type="slidenum">
              <a:rPr lang="en-US" smtClean="0"/>
              <a:t>‹#›</a:t>
            </a:fld>
            <a:endParaRPr lang="en-US" dirty="0"/>
          </a:p>
        </p:txBody>
      </p:sp>
    </p:spTree>
    <p:extLst>
      <p:ext uri="{BB962C8B-B14F-4D97-AF65-F5344CB8AC3E}">
        <p14:creationId xmlns:p14="http://schemas.microsoft.com/office/powerpoint/2010/main" val="4119327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t>
            </a:r>
            <a:r>
              <a:rPr lang="en-US" baseline="0" dirty="0" smtClean="0"/>
              <a:t> Chester Karrass</a:t>
            </a:r>
            <a:endParaRPr lang="en-US" dirty="0"/>
          </a:p>
        </p:txBody>
      </p:sp>
      <p:sp>
        <p:nvSpPr>
          <p:cNvPr id="4" name="Slide Number Placeholder 3"/>
          <p:cNvSpPr>
            <a:spLocks noGrp="1"/>
          </p:cNvSpPr>
          <p:nvPr>
            <p:ph type="sldNum" sz="quarter" idx="10"/>
          </p:nvPr>
        </p:nvSpPr>
        <p:spPr/>
        <p:txBody>
          <a:bodyPr/>
          <a:lstStyle/>
          <a:p>
            <a:fld id="{FD2427D9-7D79-4284-AEC1-2303B07F23E4}" type="slidenum">
              <a:rPr lang="en-US" smtClean="0"/>
              <a:t>6</a:t>
            </a:fld>
            <a:endParaRPr lang="en-US" dirty="0"/>
          </a:p>
        </p:txBody>
      </p:sp>
    </p:spTree>
    <p:extLst>
      <p:ext uri="{BB962C8B-B14F-4D97-AF65-F5344CB8AC3E}">
        <p14:creationId xmlns:p14="http://schemas.microsoft.com/office/powerpoint/2010/main" val="236441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tapping counsel</a:t>
            </a:r>
            <a:r>
              <a:rPr lang="en-US" baseline="0" dirty="0" smtClean="0"/>
              <a:t> in if other side is not taking reasonable approach – R/E &amp; Dev counsel on construction doc’s</a:t>
            </a:r>
            <a:endParaRPr lang="en-US" dirty="0"/>
          </a:p>
        </p:txBody>
      </p:sp>
      <p:sp>
        <p:nvSpPr>
          <p:cNvPr id="4" name="Slide Number Placeholder 3"/>
          <p:cNvSpPr>
            <a:spLocks noGrp="1"/>
          </p:cNvSpPr>
          <p:nvPr>
            <p:ph type="sldNum" sz="quarter" idx="10"/>
          </p:nvPr>
        </p:nvSpPr>
        <p:spPr/>
        <p:txBody>
          <a:bodyPr/>
          <a:lstStyle/>
          <a:p>
            <a:fld id="{FD2427D9-7D79-4284-AEC1-2303B07F23E4}" type="slidenum">
              <a:rPr lang="en-US" smtClean="0"/>
              <a:t>8</a:t>
            </a:fld>
            <a:endParaRPr lang="en-US" dirty="0"/>
          </a:p>
        </p:txBody>
      </p:sp>
    </p:spTree>
    <p:extLst>
      <p:ext uri="{BB962C8B-B14F-4D97-AF65-F5344CB8AC3E}">
        <p14:creationId xmlns:p14="http://schemas.microsoft.com/office/powerpoint/2010/main" val="220065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Obligation</a:t>
            </a:r>
            <a:r>
              <a:rPr lang="en-US" baseline="0" dirty="0" smtClean="0"/>
              <a:t> &gt; Contract Documents, Bid Proposal and Qualifications &amp; Exclusions</a:t>
            </a:r>
            <a:endParaRPr lang="en-US" dirty="0"/>
          </a:p>
        </p:txBody>
      </p:sp>
      <p:sp>
        <p:nvSpPr>
          <p:cNvPr id="4" name="Slide Number Placeholder 3"/>
          <p:cNvSpPr>
            <a:spLocks noGrp="1"/>
          </p:cNvSpPr>
          <p:nvPr>
            <p:ph type="sldNum" sz="quarter" idx="10"/>
          </p:nvPr>
        </p:nvSpPr>
        <p:spPr/>
        <p:txBody>
          <a:bodyPr/>
          <a:lstStyle/>
          <a:p>
            <a:fld id="{FD2427D9-7D79-4284-AEC1-2303B07F23E4}" type="slidenum">
              <a:rPr lang="en-US" smtClean="0"/>
              <a:t>15</a:t>
            </a:fld>
            <a:endParaRPr lang="en-US" dirty="0"/>
          </a:p>
        </p:txBody>
      </p:sp>
    </p:spTree>
    <p:extLst>
      <p:ext uri="{BB962C8B-B14F-4D97-AF65-F5344CB8AC3E}">
        <p14:creationId xmlns:p14="http://schemas.microsoft.com/office/powerpoint/2010/main" val="1538664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Obligation</a:t>
            </a:r>
            <a:r>
              <a:rPr lang="en-US" baseline="0" dirty="0" smtClean="0"/>
              <a:t> &gt; Contract Documents, Bid Proposal and Qualifications &amp; Exclusions</a:t>
            </a:r>
            <a:endParaRPr lang="en-US" dirty="0"/>
          </a:p>
        </p:txBody>
      </p:sp>
      <p:sp>
        <p:nvSpPr>
          <p:cNvPr id="4" name="Slide Number Placeholder 3"/>
          <p:cNvSpPr>
            <a:spLocks noGrp="1"/>
          </p:cNvSpPr>
          <p:nvPr>
            <p:ph type="sldNum" sz="quarter" idx="10"/>
          </p:nvPr>
        </p:nvSpPr>
        <p:spPr/>
        <p:txBody>
          <a:bodyPr/>
          <a:lstStyle/>
          <a:p>
            <a:fld id="{FD2427D9-7D79-4284-AEC1-2303B07F23E4}" type="slidenum">
              <a:rPr lang="en-US" smtClean="0"/>
              <a:t>16</a:t>
            </a:fld>
            <a:endParaRPr lang="en-US" dirty="0"/>
          </a:p>
        </p:txBody>
      </p:sp>
    </p:spTree>
    <p:extLst>
      <p:ext uri="{BB962C8B-B14F-4D97-AF65-F5344CB8AC3E}">
        <p14:creationId xmlns:p14="http://schemas.microsoft.com/office/powerpoint/2010/main" val="1538664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Obligation</a:t>
            </a:r>
            <a:r>
              <a:rPr lang="en-US" baseline="0" dirty="0" smtClean="0"/>
              <a:t> &gt; Contract Documents, Bid Proposal and Qualifications &amp; Exclusions</a:t>
            </a:r>
            <a:endParaRPr lang="en-US" dirty="0"/>
          </a:p>
        </p:txBody>
      </p:sp>
      <p:sp>
        <p:nvSpPr>
          <p:cNvPr id="4" name="Slide Number Placeholder 3"/>
          <p:cNvSpPr>
            <a:spLocks noGrp="1"/>
          </p:cNvSpPr>
          <p:nvPr>
            <p:ph type="sldNum" sz="quarter" idx="10"/>
          </p:nvPr>
        </p:nvSpPr>
        <p:spPr/>
        <p:txBody>
          <a:bodyPr/>
          <a:lstStyle/>
          <a:p>
            <a:fld id="{FD2427D9-7D79-4284-AEC1-2303B07F23E4}" type="slidenum">
              <a:rPr lang="en-US" smtClean="0"/>
              <a:t>17</a:t>
            </a:fld>
            <a:endParaRPr lang="en-US" dirty="0"/>
          </a:p>
        </p:txBody>
      </p:sp>
    </p:spTree>
    <p:extLst>
      <p:ext uri="{BB962C8B-B14F-4D97-AF65-F5344CB8AC3E}">
        <p14:creationId xmlns:p14="http://schemas.microsoft.com/office/powerpoint/2010/main" val="1538664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DBB080B-815B-4EFF-B140-DDD363EA1E48}" type="datetimeFigureOut">
              <a:rPr lang="en-US" smtClean="0"/>
              <a:t>8/31/2017</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F774759-F908-4326-917A-5CAB882C311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BB080B-815B-4EFF-B140-DDD363EA1E48}" type="datetimeFigureOut">
              <a:rPr lang="en-US" smtClean="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774759-F908-4326-917A-5CAB882C311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BB080B-815B-4EFF-B140-DDD363EA1E48}" type="datetimeFigureOut">
              <a:rPr lang="en-US" smtClean="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774759-F908-4326-917A-5CAB882C311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BB080B-815B-4EFF-B140-DDD363EA1E48}" type="datetimeFigureOut">
              <a:rPr lang="en-US" smtClean="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774759-F908-4326-917A-5CAB882C311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BB080B-815B-4EFF-B140-DDD363EA1E48}" type="datetimeFigureOut">
              <a:rPr lang="en-US" smtClean="0"/>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774759-F908-4326-917A-5CAB882C311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DBB080B-815B-4EFF-B140-DDD363EA1E48}" type="datetimeFigureOut">
              <a:rPr lang="en-US" smtClean="0"/>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774759-F908-4326-917A-5CAB882C311D}" type="slidenum">
              <a:rPr lang="en-US" smtClean="0"/>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DBB080B-815B-4EFF-B140-DDD363EA1E48}" type="datetimeFigureOut">
              <a:rPr lang="en-US" smtClean="0"/>
              <a:t>8/31/2017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774759-F908-4326-917A-5CAB882C311D}" type="slidenum">
              <a:rPr lang="en-US" smtClean="0"/>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BB080B-815B-4EFF-B140-DDD363EA1E48}" type="datetimeFigureOut">
              <a:rPr lang="en-US" smtClean="0"/>
              <a:t>8/31/2017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774759-F908-4326-917A-5CAB882C311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B080B-815B-4EFF-B140-DDD363EA1E48}" type="datetimeFigureOut">
              <a:rPr lang="en-US" smtClean="0"/>
              <a:t>8/31/2017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774759-F908-4326-917A-5CAB882C311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CDBB080B-815B-4EFF-B140-DDD363EA1E48}" type="datetimeFigureOut">
              <a:rPr lang="en-US" smtClean="0"/>
              <a:t>8/31/2017</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3F774759-F908-4326-917A-5CAB882C311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CDBB080B-815B-4EFF-B140-DDD363EA1E48}" type="datetimeFigureOut">
              <a:rPr lang="en-US" smtClean="0"/>
              <a:t>8/31/2017</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3F774759-F908-4326-917A-5CAB882C311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DBB080B-815B-4EFF-B140-DDD363EA1E48}" type="datetimeFigureOut">
              <a:rPr lang="en-US" smtClean="0"/>
              <a:t>8/31/2017</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F774759-F908-4326-917A-5CAB882C311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200" b="1" dirty="0" smtClean="0"/>
              <a:t>Best Practices to Engage Stakeholders to Effectively Negotiate Construction Contracts</a:t>
            </a:r>
            <a:endParaRPr lang="en-US" sz="3200" b="1" dirty="0"/>
          </a:p>
        </p:txBody>
      </p:sp>
      <p:sp>
        <p:nvSpPr>
          <p:cNvPr id="3" name="Subtitle 2"/>
          <p:cNvSpPr>
            <a:spLocks noGrp="1"/>
          </p:cNvSpPr>
          <p:nvPr>
            <p:ph type="subTitle" idx="1"/>
          </p:nvPr>
        </p:nvSpPr>
        <p:spPr/>
        <p:txBody>
          <a:bodyPr>
            <a:normAutofit fontScale="40000" lnSpcReduction="20000"/>
          </a:bodyPr>
          <a:lstStyle/>
          <a:p>
            <a:r>
              <a:rPr lang="en-US" dirty="0" smtClean="0"/>
              <a:t>Presented by:</a:t>
            </a:r>
          </a:p>
          <a:p>
            <a:r>
              <a:rPr lang="en-US" dirty="0" smtClean="0"/>
              <a:t>Richard F. King, </a:t>
            </a:r>
            <a:r>
              <a:rPr lang="en-US" dirty="0"/>
              <a:t>C</a:t>
            </a:r>
            <a:r>
              <a:rPr lang="en-US" dirty="0" smtClean="0"/>
              <a:t>PA, CCIFP</a:t>
            </a:r>
          </a:p>
          <a:p>
            <a:r>
              <a:rPr lang="en-US" dirty="0" smtClean="0"/>
              <a:t>Schlouch incorporated</a:t>
            </a:r>
          </a:p>
          <a:p>
            <a:endParaRPr lang="en-US" dirty="0" smtClean="0"/>
          </a:p>
          <a:p>
            <a:r>
              <a:rPr lang="en-US" dirty="0" smtClean="0"/>
              <a:t>Ronald L. </a:t>
            </a:r>
            <a:r>
              <a:rPr lang="en-US" dirty="0"/>
              <a:t>W</a:t>
            </a:r>
            <a:r>
              <a:rPr lang="en-US" dirty="0" smtClean="0"/>
              <a:t>illiams, Partner</a:t>
            </a:r>
          </a:p>
          <a:p>
            <a:r>
              <a:rPr lang="en-US" dirty="0" smtClean="0"/>
              <a:t>Fox </a:t>
            </a:r>
            <a:r>
              <a:rPr lang="en-US" dirty="0"/>
              <a:t>R</a:t>
            </a:r>
            <a:r>
              <a:rPr lang="en-US" dirty="0" smtClean="0"/>
              <a:t>othschild </a:t>
            </a:r>
            <a:r>
              <a:rPr lang="en-US" dirty="0" smtClean="0"/>
              <a:t>llp</a:t>
            </a:r>
            <a:endParaRPr lang="en-US" dirty="0" smtClean="0"/>
          </a:p>
          <a:p>
            <a:endParaRPr lang="en-US" dirty="0"/>
          </a:p>
          <a:p>
            <a:r>
              <a:rPr lang="en-US" dirty="0" smtClean="0"/>
              <a:t>Wendy </a:t>
            </a:r>
            <a:r>
              <a:rPr lang="en-US" dirty="0" smtClean="0"/>
              <a:t>Byerly</a:t>
            </a:r>
            <a:r>
              <a:rPr lang="en-US" dirty="0" smtClean="0"/>
              <a:t>, Director, Contract Controls</a:t>
            </a:r>
          </a:p>
          <a:p>
            <a:r>
              <a:rPr lang="en-US" dirty="0" smtClean="0"/>
              <a:t>Allan Myers</a:t>
            </a:r>
            <a:endParaRPr lang="en-US" dirty="0"/>
          </a:p>
        </p:txBody>
      </p:sp>
    </p:spTree>
    <p:extLst>
      <p:ext uri="{BB962C8B-B14F-4D97-AF65-F5344CB8AC3E}">
        <p14:creationId xmlns:p14="http://schemas.microsoft.com/office/powerpoint/2010/main" val="1770847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 / Assess Your Starting Point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Who are you negotiating with?  </a:t>
            </a:r>
          </a:p>
          <a:p>
            <a:r>
              <a:rPr lang="en-US" dirty="0" smtClean="0"/>
              <a:t>What is </a:t>
            </a:r>
            <a:r>
              <a:rPr lang="en-US" b="1" i="1" dirty="0" smtClean="0"/>
              <a:t>our</a:t>
            </a:r>
            <a:r>
              <a:rPr lang="en-US" dirty="0" smtClean="0"/>
              <a:t> relationship / experience with this party?</a:t>
            </a:r>
          </a:p>
          <a:p>
            <a:r>
              <a:rPr lang="en-US" dirty="0" smtClean="0"/>
              <a:t>Who has the </a:t>
            </a:r>
            <a:r>
              <a:rPr lang="en-US" b="1" i="1" dirty="0" smtClean="0"/>
              <a:t>best </a:t>
            </a:r>
            <a:r>
              <a:rPr lang="en-US" dirty="0" smtClean="0"/>
              <a:t>relationship &amp; how are they involved with this project?</a:t>
            </a:r>
          </a:p>
          <a:p>
            <a:r>
              <a:rPr lang="en-US" dirty="0" smtClean="0"/>
              <a:t>Who are the Stakeholders?</a:t>
            </a:r>
          </a:p>
          <a:p>
            <a:r>
              <a:rPr lang="en-US" dirty="0" smtClean="0"/>
              <a:t>What is the size and risks on the project?</a:t>
            </a:r>
          </a:p>
          <a:p>
            <a:r>
              <a:rPr lang="en-US" dirty="0" smtClean="0"/>
              <a:t>What is the current economic market / environment?</a:t>
            </a:r>
          </a:p>
          <a:p>
            <a:r>
              <a:rPr lang="en-US" dirty="0" smtClean="0"/>
              <a:t>Quick Assessment (1-10) on Starting Point </a:t>
            </a:r>
            <a:r>
              <a:rPr lang="en-US" dirty="0" smtClean="0">
                <a:sym typeface="Wingdings" panose="05000000000000000000" pitchFamily="2" charset="2"/>
              </a:rPr>
              <a:t> 1 = Completely in Our Favor &amp; 10 = Completely </a:t>
            </a:r>
          </a:p>
          <a:p>
            <a:pPr marL="0" indent="0">
              <a:buNone/>
            </a:pPr>
            <a:r>
              <a:rPr lang="en-US" dirty="0" smtClean="0">
                <a:sym typeface="Wingdings" panose="05000000000000000000" pitchFamily="2" charset="2"/>
              </a:rPr>
              <a:t>    in Their Favor</a:t>
            </a:r>
          </a:p>
          <a:p>
            <a:pPr marL="0" indent="0">
              <a:buNone/>
            </a:pPr>
            <a:endParaRPr lang="en-US" dirty="0" smtClean="0"/>
          </a:p>
          <a:p>
            <a:endParaRPr 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5105399"/>
            <a:ext cx="1126331" cy="112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525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Areas &amp; Relevant Stakeholders</a:t>
            </a:r>
            <a:endParaRPr lang="en-US" dirty="0"/>
          </a:p>
        </p:txBody>
      </p:sp>
      <p:sp>
        <p:nvSpPr>
          <p:cNvPr id="3" name="Content Placeholder 2"/>
          <p:cNvSpPr>
            <a:spLocks noGrp="1"/>
          </p:cNvSpPr>
          <p:nvPr>
            <p:ph idx="1"/>
          </p:nvPr>
        </p:nvSpPr>
        <p:spPr/>
        <p:txBody>
          <a:bodyPr>
            <a:normAutofit lnSpcReduction="10000"/>
          </a:bodyPr>
          <a:lstStyle/>
          <a:p>
            <a:r>
              <a:rPr lang="en-US" dirty="0" smtClean="0"/>
              <a:t>Plans &amp; Specifications – Estimator</a:t>
            </a:r>
          </a:p>
          <a:p>
            <a:r>
              <a:rPr lang="en-US" dirty="0" smtClean="0"/>
              <a:t>Scope – Estimator, Superintendent / Project Manager, Subject Matter Experts for technical work</a:t>
            </a:r>
          </a:p>
          <a:p>
            <a:r>
              <a:rPr lang="en-US" dirty="0" smtClean="0"/>
              <a:t>Schedule – Estimator, Superintendent / Project Manager</a:t>
            </a:r>
          </a:p>
          <a:p>
            <a:r>
              <a:rPr lang="en-US" dirty="0" smtClean="0"/>
              <a:t>Indemnification &amp; Insurance – Insurance Agent &amp; Attorney</a:t>
            </a:r>
          </a:p>
          <a:p>
            <a:r>
              <a:rPr lang="en-US" dirty="0" smtClean="0"/>
              <a:t>Legal Terms &amp; Conditions - Attorney</a:t>
            </a:r>
            <a:endParaRPr lang="en-US" dirty="0"/>
          </a:p>
        </p:txBody>
      </p:sp>
    </p:spTree>
    <p:extLst>
      <p:ext uri="{BB962C8B-B14F-4D97-AF65-F5344CB8AC3E}">
        <p14:creationId xmlns:p14="http://schemas.microsoft.com/office/powerpoint/2010/main" val="310405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normAutofit lnSpcReduction="10000"/>
          </a:bodyPr>
          <a:lstStyle/>
          <a:p>
            <a:r>
              <a:rPr lang="en-US" dirty="0" smtClean="0"/>
              <a:t>Who</a:t>
            </a:r>
          </a:p>
          <a:p>
            <a:pPr marL="0" indent="0">
              <a:buNone/>
            </a:pPr>
            <a:endParaRPr lang="en-US" dirty="0" smtClean="0"/>
          </a:p>
          <a:p>
            <a:r>
              <a:rPr lang="en-US" dirty="0" smtClean="0"/>
              <a:t>When</a:t>
            </a:r>
          </a:p>
          <a:p>
            <a:pPr marL="0" indent="0">
              <a:buNone/>
            </a:pPr>
            <a:endParaRPr lang="en-US" dirty="0" smtClean="0"/>
          </a:p>
          <a:p>
            <a:r>
              <a:rPr lang="en-US" dirty="0" smtClean="0"/>
              <a:t>How</a:t>
            </a:r>
          </a:p>
          <a:p>
            <a:endParaRPr lang="en-US" dirty="0"/>
          </a:p>
          <a:p>
            <a:r>
              <a:rPr lang="en-US" dirty="0" smtClean="0"/>
              <a:t>Establish relationship &amp; build trust / confidence with an eye towards having a fair contract and excellent project.</a:t>
            </a:r>
            <a:endParaRPr lang="en-US" dirty="0"/>
          </a:p>
        </p:txBody>
      </p:sp>
    </p:spTree>
    <p:extLst>
      <p:ext uri="{BB962C8B-B14F-4D97-AF65-F5344CB8AC3E}">
        <p14:creationId xmlns:p14="http://schemas.microsoft.com/office/powerpoint/2010/main" val="2580843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Areas to </a:t>
            </a:r>
            <a:r>
              <a:rPr lang="en-US" dirty="0" smtClean="0"/>
              <a:t>Review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Contract Documents</a:t>
            </a:r>
          </a:p>
          <a:p>
            <a:r>
              <a:rPr lang="en-US" dirty="0" smtClean="0"/>
              <a:t>Scope</a:t>
            </a:r>
          </a:p>
          <a:p>
            <a:r>
              <a:rPr lang="en-US" dirty="0" smtClean="0"/>
              <a:t>Subsurface Conditions or Unknown Conditions</a:t>
            </a:r>
          </a:p>
          <a:p>
            <a:r>
              <a:rPr lang="en-US" dirty="0" smtClean="0"/>
              <a:t>Payment &amp; Evidence of Funding</a:t>
            </a:r>
          </a:p>
          <a:p>
            <a:r>
              <a:rPr lang="en-US" dirty="0" smtClean="0"/>
              <a:t>Change Orders</a:t>
            </a:r>
          </a:p>
          <a:p>
            <a:r>
              <a:rPr lang="en-US" dirty="0" smtClean="0"/>
              <a:t>Schedule / No Damages for Delay / LD’s</a:t>
            </a:r>
          </a:p>
          <a:p>
            <a:r>
              <a:rPr lang="en-US" dirty="0" smtClean="0"/>
              <a:t>Bonds &amp; Bond Forms</a:t>
            </a:r>
          </a:p>
          <a:p>
            <a:r>
              <a:rPr lang="en-US" dirty="0" smtClean="0"/>
              <a:t>Indemnification</a:t>
            </a:r>
          </a:p>
          <a:p>
            <a:r>
              <a:rPr lang="en-US" dirty="0" smtClean="0"/>
              <a:t>Insurance</a:t>
            </a:r>
          </a:p>
          <a:p>
            <a:r>
              <a:rPr lang="en-US" dirty="0" smtClean="0"/>
              <a:t>Warranties / Project Close Out</a:t>
            </a:r>
          </a:p>
          <a:p>
            <a:r>
              <a:rPr lang="en-US" dirty="0" smtClean="0"/>
              <a:t>Dispute Resolution</a:t>
            </a:r>
          </a:p>
          <a:p>
            <a:pPr marL="0" indent="0">
              <a:buNone/>
            </a:pPr>
            <a:endParaRPr lang="en-US" dirty="0"/>
          </a:p>
        </p:txBody>
      </p:sp>
    </p:spTree>
    <p:extLst>
      <p:ext uri="{BB962C8B-B14F-4D97-AF65-F5344CB8AC3E}">
        <p14:creationId xmlns:p14="http://schemas.microsoft.com/office/powerpoint/2010/main" val="256844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Documents</a:t>
            </a:r>
            <a:endParaRPr lang="en-US" dirty="0"/>
          </a:p>
        </p:txBody>
      </p:sp>
      <p:sp>
        <p:nvSpPr>
          <p:cNvPr id="3" name="Content Placeholder 2"/>
          <p:cNvSpPr>
            <a:spLocks noGrp="1"/>
          </p:cNvSpPr>
          <p:nvPr>
            <p:ph idx="1"/>
          </p:nvPr>
        </p:nvSpPr>
        <p:spPr/>
        <p:txBody>
          <a:bodyPr/>
          <a:lstStyle/>
          <a:p>
            <a:r>
              <a:rPr lang="en-US" dirty="0" smtClean="0"/>
              <a:t>Review </a:t>
            </a:r>
            <a:r>
              <a:rPr lang="en-US" dirty="0" smtClean="0"/>
              <a:t>Full List </a:t>
            </a:r>
            <a:r>
              <a:rPr lang="en-US" dirty="0" smtClean="0"/>
              <a:t>of </a:t>
            </a:r>
            <a:r>
              <a:rPr lang="en-US" dirty="0" smtClean="0"/>
              <a:t>Documents</a:t>
            </a:r>
            <a:endParaRPr lang="en-US" dirty="0" smtClean="0"/>
          </a:p>
          <a:p>
            <a:r>
              <a:rPr lang="en-US" dirty="0" smtClean="0"/>
              <a:t>Drawing List</a:t>
            </a:r>
          </a:p>
          <a:p>
            <a:r>
              <a:rPr lang="en-US" dirty="0" smtClean="0"/>
              <a:t>Owner Contract</a:t>
            </a:r>
          </a:p>
          <a:p>
            <a:r>
              <a:rPr lang="en-US" dirty="0" smtClean="0"/>
              <a:t>Precedence </a:t>
            </a:r>
            <a:r>
              <a:rPr lang="en-US" dirty="0" smtClean="0"/>
              <a:t>of Documents </a:t>
            </a:r>
            <a:endParaRPr lang="en-US" dirty="0"/>
          </a:p>
        </p:txBody>
      </p:sp>
    </p:spTree>
    <p:extLst>
      <p:ext uri="{BB962C8B-B14F-4D97-AF65-F5344CB8AC3E}">
        <p14:creationId xmlns:p14="http://schemas.microsoft.com/office/powerpoint/2010/main" val="3266595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p:txBody>
          <a:bodyPr/>
          <a:lstStyle/>
          <a:p>
            <a:r>
              <a:rPr lang="en-US" dirty="0" smtClean="0"/>
              <a:t>Incorporation of bid </a:t>
            </a:r>
            <a:r>
              <a:rPr lang="en-US" dirty="0" smtClean="0"/>
              <a:t>proposals, qualifications </a:t>
            </a:r>
            <a:r>
              <a:rPr lang="en-US" dirty="0" smtClean="0"/>
              <a:t>and exclusions</a:t>
            </a:r>
          </a:p>
          <a:p>
            <a:r>
              <a:rPr lang="en-US" dirty="0" smtClean="0"/>
              <a:t>Comparison of bid documents vs. contract documents, drawings list, etc.</a:t>
            </a:r>
          </a:p>
          <a:p>
            <a:r>
              <a:rPr lang="en-US" dirty="0" smtClean="0"/>
              <a:t> Standard of Performance – Contract Documents vs. Intent</a:t>
            </a:r>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3375337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Scope Provision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“Subcontractor assumes toward Contractor all of the obligations of Contractor under the Contract Documents…The Subcontractor’s Work, whether or not shown on the drawings, mentioned in the Specifications or described in any Contract Documents, and any amendments shall be performed by Subcontractor as part of this Subcontract.  The Subcontractor ensures that its Work will result in a fully functioning system.”</a:t>
            </a:r>
          </a:p>
          <a:p>
            <a:endParaRPr lang="en-US" dirty="0" smtClean="0"/>
          </a:p>
          <a:p>
            <a:pPr marL="0" indent="0">
              <a:buNone/>
            </a:pPr>
            <a:endParaRPr lang="en-US" dirty="0"/>
          </a:p>
        </p:txBody>
      </p:sp>
    </p:spTree>
    <p:extLst>
      <p:ext uri="{BB962C8B-B14F-4D97-AF65-F5344CB8AC3E}">
        <p14:creationId xmlns:p14="http://schemas.microsoft.com/office/powerpoint/2010/main" val="4234016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Scope Provision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“Subcontractor assumes toward Contractor all of the obligations of Contractor under the Contract Documents…The Subcontractor’s Work, whether or not shown on the drawings, mentioned in the Specifications or described in any Contract Documents, and any amendments shall be performed by Subcontractor as part of this Subcontract.  </a:t>
            </a:r>
            <a:r>
              <a:rPr lang="en-US" strike="sngStrike" dirty="0" smtClean="0">
                <a:solidFill>
                  <a:srgbClr val="FF0000"/>
                </a:solidFill>
              </a:rPr>
              <a:t>The Subcontractor ensures that its Work will result in a fully functioning system</a:t>
            </a:r>
            <a:r>
              <a:rPr lang="en-US" dirty="0" smtClean="0"/>
              <a:t>.  </a:t>
            </a:r>
            <a:r>
              <a:rPr lang="en-US" dirty="0" smtClean="0">
                <a:solidFill>
                  <a:srgbClr val="FF0000"/>
                </a:solidFill>
              </a:rPr>
              <a:t>Notwithstanding the forgoing, the Work shall not include items which are specifically excluded or clarified in Subcontractor’s Proposal, Attachment A.  Subcontractor shall have the same benefit…</a:t>
            </a:r>
            <a:r>
              <a:rPr lang="en-US" dirty="0" smtClean="0"/>
              <a:t>”</a:t>
            </a:r>
          </a:p>
          <a:p>
            <a:endParaRPr lang="en-US" dirty="0" smtClean="0"/>
          </a:p>
          <a:p>
            <a:pPr marL="0" indent="0">
              <a:buNone/>
            </a:pPr>
            <a:endParaRPr lang="en-US" dirty="0"/>
          </a:p>
        </p:txBody>
      </p:sp>
    </p:spTree>
    <p:extLst>
      <p:ext uri="{BB962C8B-B14F-4D97-AF65-F5344CB8AC3E}">
        <p14:creationId xmlns:p14="http://schemas.microsoft.com/office/powerpoint/2010/main" val="3990578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Subsurface Conditions or Unknown Conditions</a:t>
            </a:r>
            <a:br>
              <a:rPr lang="en-US" dirty="0"/>
            </a:br>
            <a:endParaRPr lang="en-US" dirty="0"/>
          </a:p>
        </p:txBody>
      </p:sp>
      <p:sp>
        <p:nvSpPr>
          <p:cNvPr id="3" name="Content Placeholder 2"/>
          <p:cNvSpPr>
            <a:spLocks noGrp="1"/>
          </p:cNvSpPr>
          <p:nvPr>
            <p:ph idx="1"/>
          </p:nvPr>
        </p:nvSpPr>
        <p:spPr/>
        <p:txBody>
          <a:bodyPr/>
          <a:lstStyle/>
          <a:p>
            <a:r>
              <a:rPr lang="en-US" dirty="0" smtClean="0"/>
              <a:t>Site Condition Review</a:t>
            </a:r>
          </a:p>
          <a:p>
            <a:r>
              <a:rPr lang="en-US" dirty="0" smtClean="0"/>
              <a:t>Ability to rely on expert reports</a:t>
            </a:r>
          </a:p>
          <a:p>
            <a:r>
              <a:rPr lang="en-US" dirty="0" smtClean="0"/>
              <a:t>Unclassified</a:t>
            </a:r>
          </a:p>
          <a:p>
            <a:r>
              <a:rPr lang="en-US" dirty="0" smtClean="0"/>
              <a:t>Hazardous Substances</a:t>
            </a:r>
          </a:p>
          <a:p>
            <a:r>
              <a:rPr lang="en-US" dirty="0" smtClean="0"/>
              <a:t>Utility Conflicts</a:t>
            </a:r>
            <a:endParaRPr lang="en-US" dirty="0"/>
          </a:p>
        </p:txBody>
      </p:sp>
    </p:spTree>
    <p:extLst>
      <p:ext uri="{BB962C8B-B14F-4D97-AF65-F5344CB8AC3E}">
        <p14:creationId xmlns:p14="http://schemas.microsoft.com/office/powerpoint/2010/main" val="1085113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Subsurface Clause</a:t>
            </a:r>
            <a:endParaRPr lang="en-US" dirty="0"/>
          </a:p>
        </p:txBody>
      </p:sp>
      <p:sp>
        <p:nvSpPr>
          <p:cNvPr id="3" name="Content Placeholder 2"/>
          <p:cNvSpPr>
            <a:spLocks noGrp="1"/>
          </p:cNvSpPr>
          <p:nvPr>
            <p:ph idx="1"/>
          </p:nvPr>
        </p:nvSpPr>
        <p:spPr/>
        <p:txBody>
          <a:bodyPr/>
          <a:lstStyle/>
          <a:p>
            <a:pPr marL="0" indent="0">
              <a:buNone/>
            </a:pPr>
            <a:r>
              <a:rPr lang="en-US" dirty="0" smtClean="0"/>
              <a:t>“Contractor acknowledges that the subsurface conditions have been provided for in the Contract Sum and  shall not be considered a Change Order an item in which a Change Order which results in an increase to the Contract Sum shall be permitted.”</a:t>
            </a:r>
            <a:endParaRPr lang="en-US" dirty="0"/>
          </a:p>
        </p:txBody>
      </p:sp>
    </p:spTree>
    <p:extLst>
      <p:ext uri="{BB962C8B-B14F-4D97-AF65-F5344CB8AC3E}">
        <p14:creationId xmlns:p14="http://schemas.microsoft.com/office/powerpoint/2010/main" val="3524679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Mindset &amp; Approach to Contract Review</a:t>
            </a:r>
          </a:p>
          <a:p>
            <a:r>
              <a:rPr lang="en-US" dirty="0" smtClean="0"/>
              <a:t>Involving </a:t>
            </a:r>
            <a:r>
              <a:rPr lang="en-US" dirty="0"/>
              <a:t>I</a:t>
            </a:r>
            <a:r>
              <a:rPr lang="en-US" dirty="0" smtClean="0"/>
              <a:t>nternal &amp; External </a:t>
            </a:r>
            <a:r>
              <a:rPr lang="en-US" dirty="0"/>
              <a:t>Subject Matter Experts / </a:t>
            </a:r>
            <a:r>
              <a:rPr lang="en-US" dirty="0" smtClean="0"/>
              <a:t>Stakeholders</a:t>
            </a:r>
          </a:p>
          <a:p>
            <a:r>
              <a:rPr lang="en-US" dirty="0" smtClean="0"/>
              <a:t>Negotiating </a:t>
            </a:r>
            <a:r>
              <a:rPr lang="en-US" dirty="0"/>
              <a:t>with </a:t>
            </a:r>
            <a:r>
              <a:rPr lang="en-US" dirty="0" smtClean="0"/>
              <a:t>Outside Parties –Balancing Risk &amp; Relationships</a:t>
            </a:r>
            <a:endParaRPr lang="en-US" dirty="0"/>
          </a:p>
          <a:p>
            <a:r>
              <a:rPr lang="en-US" dirty="0" smtClean="0"/>
              <a:t>Assessing </a:t>
            </a:r>
            <a:r>
              <a:rPr lang="en-US" dirty="0"/>
              <a:t>your Project &amp; Contract </a:t>
            </a:r>
            <a:r>
              <a:rPr lang="en-US" dirty="0" smtClean="0"/>
              <a:t>Risks / Key Focus Areas</a:t>
            </a:r>
            <a:r>
              <a:rPr lang="en-US" dirty="0"/>
              <a:t>  </a:t>
            </a:r>
            <a:endParaRPr lang="en-US" dirty="0" smtClean="0"/>
          </a:p>
          <a:p>
            <a:r>
              <a:rPr lang="en-US" dirty="0" smtClean="0"/>
              <a:t>Working with Your Attorney for Positive Outcomes While Managing Costs</a:t>
            </a:r>
          </a:p>
          <a:p>
            <a:r>
              <a:rPr lang="en-US" dirty="0" smtClean="0"/>
              <a:t>Role Play / Negotiation Scenarios</a:t>
            </a:r>
            <a:endParaRPr lang="en-US" dirty="0"/>
          </a:p>
          <a:p>
            <a:endParaRPr lang="en-US" dirty="0"/>
          </a:p>
        </p:txBody>
      </p:sp>
    </p:spTree>
    <p:extLst>
      <p:ext uri="{BB962C8B-B14F-4D97-AF65-F5344CB8AC3E}">
        <p14:creationId xmlns:p14="http://schemas.microsoft.com/office/powerpoint/2010/main" val="1306317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Subsurface Clause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“Contractor </a:t>
            </a:r>
            <a:r>
              <a:rPr lang="en-US" dirty="0"/>
              <a:t>acknowledges that the subsurface </a:t>
            </a:r>
            <a:r>
              <a:rPr lang="en-US" dirty="0" smtClean="0"/>
              <a:t>conditions</a:t>
            </a:r>
            <a:r>
              <a:rPr lang="en-US" dirty="0" smtClean="0">
                <a:solidFill>
                  <a:srgbClr val="FF0000"/>
                </a:solidFill>
              </a:rPr>
              <a:t>, excluding hazardous materials, sinkholes, frost excavation and measures to remedy excessive moisture to meet design requirements, </a:t>
            </a:r>
            <a:r>
              <a:rPr lang="en-US" dirty="0" smtClean="0"/>
              <a:t> </a:t>
            </a:r>
            <a:r>
              <a:rPr lang="en-US" dirty="0"/>
              <a:t>have been provided for in the Contract Sum and  shall not be considered a Change Order an item in which a Change Order which results in an increase to the Contract Sum shall be permitted</a:t>
            </a:r>
            <a:r>
              <a:rPr lang="en-US" dirty="0" smtClean="0"/>
              <a:t>.  </a:t>
            </a:r>
            <a:r>
              <a:rPr lang="en-US" dirty="0" smtClean="0">
                <a:solidFill>
                  <a:srgbClr val="FF0000"/>
                </a:solidFill>
              </a:rPr>
              <a:t>To the extent the Contractor discovers subsurface conditions that are excluded herein, the Owner and Contractor shall agree on a Change Order.”</a:t>
            </a:r>
            <a:endParaRPr lang="en-US" dirty="0"/>
          </a:p>
          <a:p>
            <a:endParaRPr lang="en-US" dirty="0"/>
          </a:p>
        </p:txBody>
      </p:sp>
    </p:spTree>
    <p:extLst>
      <p:ext uri="{BB962C8B-B14F-4D97-AF65-F5344CB8AC3E}">
        <p14:creationId xmlns:p14="http://schemas.microsoft.com/office/powerpoint/2010/main" val="1439498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Payment Terms &amp; Evidence of Funding</a:t>
            </a:r>
            <a:endParaRPr lang="en-US" dirty="0"/>
          </a:p>
        </p:txBody>
      </p:sp>
      <p:sp>
        <p:nvSpPr>
          <p:cNvPr id="3" name="Content Placeholder 2"/>
          <p:cNvSpPr>
            <a:spLocks noGrp="1"/>
          </p:cNvSpPr>
          <p:nvPr>
            <p:ph idx="1"/>
          </p:nvPr>
        </p:nvSpPr>
        <p:spPr/>
        <p:txBody>
          <a:bodyPr>
            <a:normAutofit lnSpcReduction="10000"/>
          </a:bodyPr>
          <a:lstStyle/>
          <a:p>
            <a:r>
              <a:rPr lang="en-US" dirty="0" smtClean="0"/>
              <a:t>Pay If Paid, Condition Precedent</a:t>
            </a:r>
          </a:p>
          <a:p>
            <a:r>
              <a:rPr lang="en-US" dirty="0" smtClean="0"/>
              <a:t>Retainage Terms</a:t>
            </a:r>
          </a:p>
          <a:p>
            <a:r>
              <a:rPr lang="en-US" dirty="0" smtClean="0"/>
              <a:t>Reduction of Retainage</a:t>
            </a:r>
          </a:p>
          <a:p>
            <a:r>
              <a:rPr lang="en-US" dirty="0" smtClean="0"/>
              <a:t>Definitions of Substantial and Final Completion</a:t>
            </a:r>
          </a:p>
          <a:p>
            <a:r>
              <a:rPr lang="en-US" dirty="0" smtClean="0"/>
              <a:t>Administrative Process / Documentation with Progress Billings</a:t>
            </a:r>
          </a:p>
          <a:p>
            <a:r>
              <a:rPr lang="en-US" dirty="0" smtClean="0"/>
              <a:t>Lien Releases</a:t>
            </a:r>
          </a:p>
          <a:p>
            <a:r>
              <a:rPr lang="en-US" dirty="0" smtClean="0"/>
              <a:t>Remedies for Non-Payment</a:t>
            </a:r>
            <a:endParaRPr lang="en-US" dirty="0"/>
          </a:p>
        </p:txBody>
      </p:sp>
    </p:spTree>
    <p:extLst>
      <p:ext uri="{BB962C8B-B14F-4D97-AF65-F5344CB8AC3E}">
        <p14:creationId xmlns:p14="http://schemas.microsoft.com/office/powerpoint/2010/main" val="685306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Payment </a:t>
            </a:r>
            <a:r>
              <a:rPr lang="en-US" dirty="0" smtClean="0"/>
              <a:t>Terms &amp; Evidence of Funding </a:t>
            </a:r>
            <a:r>
              <a:rPr lang="en-US" dirty="0" smtClean="0"/>
              <a:t>Clause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“An amount equal to ninety percent (90%) of the amount approved by Contractor shall be paid within thirty (30) days of requisition or within ten (10) days of receipt of payment from Owner, whichever is later.  The obligation of Contractor to make payments to Subcontractor hereunder is subject to the condition precedent that Contractor has been paid by Owner.”</a:t>
            </a:r>
            <a:endParaRPr lang="en-US" dirty="0"/>
          </a:p>
        </p:txBody>
      </p:sp>
    </p:spTree>
    <p:extLst>
      <p:ext uri="{BB962C8B-B14F-4D97-AF65-F5344CB8AC3E}">
        <p14:creationId xmlns:p14="http://schemas.microsoft.com/office/powerpoint/2010/main" val="4247155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Revised Payment </a:t>
            </a:r>
            <a:r>
              <a:rPr lang="en-US" dirty="0" smtClean="0"/>
              <a:t>Terms &amp; Evidence of Funding </a:t>
            </a:r>
            <a:r>
              <a:rPr lang="en-US" dirty="0" smtClean="0"/>
              <a:t>Clause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“An amount equal to ninety percent (90%) of the amount approved by Contractor shall be paid within thirty (30) days of requisition or within ten (10) days of receipt of payment from Owner</a:t>
            </a:r>
            <a:r>
              <a:rPr lang="en-US" strike="sngStrike" dirty="0" smtClean="0">
                <a:solidFill>
                  <a:srgbClr val="FF0000"/>
                </a:solidFill>
              </a:rPr>
              <a:t>, whichever is later</a:t>
            </a:r>
            <a:r>
              <a:rPr lang="en-US" dirty="0">
                <a:solidFill>
                  <a:srgbClr val="FF0000"/>
                </a:solidFill>
              </a:rPr>
              <a:t> </a:t>
            </a:r>
            <a:r>
              <a:rPr lang="en-US" dirty="0" smtClean="0">
                <a:solidFill>
                  <a:srgbClr val="FF0000"/>
                </a:solidFill>
              </a:rPr>
              <a:t>and in all cases within sixty (60) days of invoice date unless payments are otherwise withheld per the terms of this Agreement.</a:t>
            </a:r>
            <a:r>
              <a:rPr lang="en-US" dirty="0" smtClean="0"/>
              <a:t>”</a:t>
            </a:r>
            <a:endParaRPr lang="en-US" dirty="0"/>
          </a:p>
        </p:txBody>
      </p:sp>
    </p:spTree>
    <p:extLst>
      <p:ext uri="{BB962C8B-B14F-4D97-AF65-F5344CB8AC3E}">
        <p14:creationId xmlns:p14="http://schemas.microsoft.com/office/powerpoint/2010/main" val="4160634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Retainage Release Clause</a:t>
            </a:r>
            <a:endParaRPr lang="en-US" dirty="0"/>
          </a:p>
        </p:txBody>
      </p:sp>
      <p:sp>
        <p:nvSpPr>
          <p:cNvPr id="3" name="Content Placeholder 2"/>
          <p:cNvSpPr>
            <a:spLocks noGrp="1"/>
          </p:cNvSpPr>
          <p:nvPr>
            <p:ph idx="1"/>
          </p:nvPr>
        </p:nvSpPr>
        <p:spPr/>
        <p:txBody>
          <a:bodyPr/>
          <a:lstStyle/>
          <a:p>
            <a:pPr marL="0" indent="0">
              <a:buNone/>
            </a:pPr>
            <a:r>
              <a:rPr lang="en-US" dirty="0" smtClean="0"/>
              <a:t>“Final payment shall be made within thirty (30) days after Final Completion of the Project and acceptance by the Owner or within ten (10) days after receipt of final payment from Owner, whichever is later.  The obligation for Contractor to make final payment is subject to the following conditions:…” </a:t>
            </a:r>
            <a:endParaRPr lang="en-US" dirty="0"/>
          </a:p>
        </p:txBody>
      </p:sp>
    </p:spTree>
    <p:extLst>
      <p:ext uri="{BB962C8B-B14F-4D97-AF65-F5344CB8AC3E}">
        <p14:creationId xmlns:p14="http://schemas.microsoft.com/office/powerpoint/2010/main" val="3564790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Revised Retainage Release Clause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t>
            </a:r>
            <a:r>
              <a:rPr lang="en-US" dirty="0" smtClean="0">
                <a:solidFill>
                  <a:srgbClr val="FF0000"/>
                </a:solidFill>
              </a:rPr>
              <a:t>Retainage shall be reduced to five percent (5%) when the Work is fifty percent (50%) complete.  Retainage shall be further reduced to 150% the value of the punch list upon Substantial Completion of the Work.   </a:t>
            </a:r>
            <a:r>
              <a:rPr lang="en-US" dirty="0" smtClean="0"/>
              <a:t>Final payment shall be made within thirty (30) days after Final Completion of the </a:t>
            </a:r>
            <a:r>
              <a:rPr lang="en-US" dirty="0" smtClean="0">
                <a:solidFill>
                  <a:srgbClr val="FF0000"/>
                </a:solidFill>
              </a:rPr>
              <a:t>Work</a:t>
            </a:r>
            <a:r>
              <a:rPr lang="en-US" dirty="0" smtClean="0"/>
              <a:t> and acceptance by the Owner </a:t>
            </a:r>
            <a:r>
              <a:rPr lang="en-US" strike="sngStrike" dirty="0" smtClean="0">
                <a:solidFill>
                  <a:srgbClr val="FF0000"/>
                </a:solidFill>
              </a:rPr>
              <a:t>or within ten (10) days after receipt of final payment from Owner, whichever is later</a:t>
            </a:r>
            <a:r>
              <a:rPr lang="en-US" dirty="0" smtClean="0"/>
              <a:t>.  The obligation for Contractor to make final payment is subject to the following conditions:… </a:t>
            </a:r>
            <a:r>
              <a:rPr lang="en-US" dirty="0" smtClean="0">
                <a:solidFill>
                  <a:srgbClr val="FF0000"/>
                </a:solidFill>
              </a:rPr>
              <a:t>&lt;&lt;limit conditions&gt;&gt;</a:t>
            </a:r>
            <a:r>
              <a:rPr lang="en-US" dirty="0" smtClean="0"/>
              <a:t>” </a:t>
            </a:r>
            <a:endParaRPr lang="en-US" dirty="0"/>
          </a:p>
        </p:txBody>
      </p:sp>
    </p:spTree>
    <p:extLst>
      <p:ext uri="{BB962C8B-B14F-4D97-AF65-F5344CB8AC3E}">
        <p14:creationId xmlns:p14="http://schemas.microsoft.com/office/powerpoint/2010/main" val="1936865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Orders</a:t>
            </a:r>
            <a:endParaRPr lang="en-US" dirty="0"/>
          </a:p>
        </p:txBody>
      </p:sp>
      <p:sp>
        <p:nvSpPr>
          <p:cNvPr id="3" name="Content Placeholder 2"/>
          <p:cNvSpPr>
            <a:spLocks noGrp="1"/>
          </p:cNvSpPr>
          <p:nvPr>
            <p:ph idx="1"/>
          </p:nvPr>
        </p:nvSpPr>
        <p:spPr/>
        <p:txBody>
          <a:bodyPr/>
          <a:lstStyle/>
          <a:p>
            <a:r>
              <a:rPr lang="en-US" dirty="0" smtClean="0"/>
              <a:t>Proper Notice &amp; Time to Prepare</a:t>
            </a:r>
          </a:p>
          <a:p>
            <a:r>
              <a:rPr lang="en-US" dirty="0" smtClean="0"/>
              <a:t>Advance Waivers</a:t>
            </a:r>
          </a:p>
          <a:p>
            <a:r>
              <a:rPr lang="en-US" dirty="0" smtClean="0"/>
              <a:t>Adjustment in Cost &amp; Time, if applicable</a:t>
            </a:r>
          </a:p>
          <a:p>
            <a:r>
              <a:rPr lang="en-US" dirty="0" smtClean="0"/>
              <a:t>Conditional Upon Payment from Owner</a:t>
            </a:r>
          </a:p>
          <a:p>
            <a:r>
              <a:rPr lang="en-US" dirty="0" smtClean="0"/>
              <a:t>Change Directives Permitted</a:t>
            </a:r>
          </a:p>
          <a:p>
            <a:r>
              <a:rPr lang="en-US" dirty="0" smtClean="0"/>
              <a:t>Open Cap on Unapproved CO’s</a:t>
            </a:r>
          </a:p>
          <a:p>
            <a:r>
              <a:rPr lang="en-US" dirty="0" smtClean="0"/>
              <a:t>Pricing Methods &amp; Documentation</a:t>
            </a:r>
            <a:endParaRPr lang="en-US" dirty="0"/>
          </a:p>
        </p:txBody>
      </p:sp>
    </p:spTree>
    <p:extLst>
      <p:ext uri="{BB962C8B-B14F-4D97-AF65-F5344CB8AC3E}">
        <p14:creationId xmlns:p14="http://schemas.microsoft.com/office/powerpoint/2010/main" val="1942178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Schedule / No Damages for Delay/ LD’s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“Moving Target” Schedule</a:t>
            </a:r>
          </a:p>
          <a:p>
            <a:r>
              <a:rPr lang="en-US" dirty="0" smtClean="0"/>
              <a:t>Milestone Dates are Adjustable</a:t>
            </a:r>
          </a:p>
          <a:p>
            <a:r>
              <a:rPr lang="en-US" dirty="0" smtClean="0"/>
              <a:t>Permissible </a:t>
            </a:r>
            <a:r>
              <a:rPr lang="en-US" dirty="0" smtClean="0"/>
              <a:t>Delays</a:t>
            </a:r>
          </a:p>
          <a:p>
            <a:r>
              <a:rPr lang="en-US" dirty="0" smtClean="0"/>
              <a:t>Conditioned Upon Owner Approval</a:t>
            </a:r>
          </a:p>
          <a:p>
            <a:r>
              <a:rPr lang="en-US" dirty="0" smtClean="0"/>
              <a:t>No Damages for Delay</a:t>
            </a:r>
          </a:p>
          <a:p>
            <a:r>
              <a:rPr lang="en-US" dirty="0" smtClean="0"/>
              <a:t>Liquidated Damages / Proportional / Caps</a:t>
            </a:r>
          </a:p>
          <a:p>
            <a:r>
              <a:rPr lang="en-US" dirty="0" smtClean="0"/>
              <a:t>Opportunity to Cure</a:t>
            </a:r>
          </a:p>
          <a:p>
            <a:r>
              <a:rPr lang="en-US" dirty="0" smtClean="0"/>
              <a:t>Changes, Acceleration, Out-of-Sequence</a:t>
            </a:r>
          </a:p>
          <a:p>
            <a:r>
              <a:rPr lang="en-US" dirty="0" smtClean="0"/>
              <a:t>No Waiver of Consequential Damages</a:t>
            </a:r>
            <a:endParaRPr lang="en-US" dirty="0"/>
          </a:p>
        </p:txBody>
      </p:sp>
    </p:spTree>
    <p:extLst>
      <p:ext uri="{BB962C8B-B14F-4D97-AF65-F5344CB8AC3E}">
        <p14:creationId xmlns:p14="http://schemas.microsoft.com/office/powerpoint/2010/main" val="3064523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Bonds &amp; Bond Forms</a:t>
            </a:r>
            <a:endParaRPr lang="en-US" dirty="0"/>
          </a:p>
        </p:txBody>
      </p:sp>
      <p:sp>
        <p:nvSpPr>
          <p:cNvPr id="3" name="Content Placeholder 2"/>
          <p:cNvSpPr>
            <a:spLocks noGrp="1"/>
          </p:cNvSpPr>
          <p:nvPr>
            <p:ph idx="1"/>
          </p:nvPr>
        </p:nvSpPr>
        <p:spPr/>
        <p:txBody>
          <a:bodyPr/>
          <a:lstStyle/>
          <a:p>
            <a:r>
              <a:rPr lang="en-US" dirty="0" smtClean="0"/>
              <a:t>Bid Bonds to Private Customers – condition bond obligation on funding and mutually agreed contract</a:t>
            </a:r>
          </a:p>
          <a:p>
            <a:r>
              <a:rPr lang="en-US" dirty="0" smtClean="0"/>
              <a:t>Payment Bond Forms</a:t>
            </a:r>
          </a:p>
          <a:p>
            <a:r>
              <a:rPr lang="en-US" dirty="0" smtClean="0"/>
              <a:t>Maintenance Bond Terms &amp; Length</a:t>
            </a:r>
            <a:endParaRPr lang="en-US" dirty="0"/>
          </a:p>
        </p:txBody>
      </p:sp>
    </p:spTree>
    <p:extLst>
      <p:ext uri="{BB962C8B-B14F-4D97-AF65-F5344CB8AC3E}">
        <p14:creationId xmlns:p14="http://schemas.microsoft.com/office/powerpoint/2010/main" val="1496218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Indemnification</a:t>
            </a:r>
            <a:endParaRPr lang="en-US" dirty="0"/>
          </a:p>
        </p:txBody>
      </p:sp>
      <p:sp>
        <p:nvSpPr>
          <p:cNvPr id="3" name="Content Placeholder 2"/>
          <p:cNvSpPr>
            <a:spLocks noGrp="1"/>
          </p:cNvSpPr>
          <p:nvPr>
            <p:ph idx="1"/>
          </p:nvPr>
        </p:nvSpPr>
        <p:spPr/>
        <p:txBody>
          <a:bodyPr/>
          <a:lstStyle/>
          <a:p>
            <a:r>
              <a:rPr lang="en-US" dirty="0" smtClean="0"/>
              <a:t>Limited Form</a:t>
            </a:r>
          </a:p>
          <a:p>
            <a:r>
              <a:rPr lang="en-US" dirty="0" smtClean="0"/>
              <a:t>Scope - Limit to Bodily Injury &amp; Property Damage</a:t>
            </a:r>
          </a:p>
          <a:p>
            <a:r>
              <a:rPr lang="en-US" dirty="0" smtClean="0"/>
              <a:t>Not for Another Party’s Sole Negligence</a:t>
            </a:r>
          </a:p>
          <a:p>
            <a:r>
              <a:rPr lang="en-US" dirty="0" smtClean="0"/>
              <a:t>Indemnified Parties</a:t>
            </a:r>
          </a:p>
          <a:p>
            <a:r>
              <a:rPr lang="en-US" dirty="0" smtClean="0"/>
              <a:t>Defense Obligations</a:t>
            </a:r>
          </a:p>
          <a:p>
            <a:r>
              <a:rPr lang="en-US" dirty="0" smtClean="0"/>
              <a:t>Indemnification for claims by your employee’s</a:t>
            </a:r>
            <a:endParaRPr lang="en-US" dirty="0"/>
          </a:p>
        </p:txBody>
      </p:sp>
    </p:spTree>
    <p:extLst>
      <p:ext uri="{BB962C8B-B14F-4D97-AF65-F5344CB8AC3E}">
        <p14:creationId xmlns:p14="http://schemas.microsoft.com/office/powerpoint/2010/main" val="3312667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#1</a:t>
            </a:r>
            <a:endParaRPr lang="en-US" dirty="0"/>
          </a:p>
        </p:txBody>
      </p:sp>
      <p:sp>
        <p:nvSpPr>
          <p:cNvPr id="3" name="Content Placeholder 2"/>
          <p:cNvSpPr>
            <a:spLocks noGrp="1"/>
          </p:cNvSpPr>
          <p:nvPr>
            <p:ph idx="1"/>
          </p:nvPr>
        </p:nvSpPr>
        <p:spPr/>
        <p:txBody>
          <a:bodyPr/>
          <a:lstStyle/>
          <a:p>
            <a:pPr marL="0" indent="0">
              <a:buNone/>
            </a:pPr>
            <a:r>
              <a:rPr lang="en-US" dirty="0" smtClean="0"/>
              <a:t>Do you review contracts which your company is going to sign?</a:t>
            </a:r>
          </a:p>
          <a:p>
            <a:r>
              <a:rPr lang="en-US" dirty="0" smtClean="0"/>
              <a:t>Always</a:t>
            </a:r>
          </a:p>
          <a:p>
            <a:r>
              <a:rPr lang="en-US" dirty="0" smtClean="0"/>
              <a:t>Sometimes</a:t>
            </a:r>
          </a:p>
          <a:p>
            <a:r>
              <a:rPr lang="en-US" dirty="0" smtClean="0"/>
              <a:t>Occasionally</a:t>
            </a:r>
          </a:p>
          <a:p>
            <a:r>
              <a:rPr lang="en-US" dirty="0" smtClean="0"/>
              <a:t>Never</a:t>
            </a:r>
            <a:endParaRPr lang="en-US" dirty="0"/>
          </a:p>
        </p:txBody>
      </p:sp>
    </p:spTree>
    <p:extLst>
      <p:ext uri="{BB962C8B-B14F-4D97-AF65-F5344CB8AC3E}">
        <p14:creationId xmlns:p14="http://schemas.microsoft.com/office/powerpoint/2010/main" val="14223041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Indemnification Clause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“To the fullest permitted by law, Subcontractor shall defend, indemnify and hold harmless, the Contractor (including affiliates, subsidiaries, their consultants, agents and employees), the Owner, the Architect, agents and employees of any of them from and against all claims, causes of action, demands, damages</a:t>
            </a:r>
            <a:r>
              <a:rPr lang="en-US" dirty="0"/>
              <a:t>, fines, </a:t>
            </a:r>
            <a:r>
              <a:rPr lang="en-US" dirty="0" smtClean="0"/>
              <a:t>penalties, losses… and expenses, including but not limited to attorney’s fees, resulting </a:t>
            </a:r>
            <a:r>
              <a:rPr lang="en-US" dirty="0" smtClean="0"/>
              <a:t>from, alleged </a:t>
            </a:r>
            <a:r>
              <a:rPr lang="en-US" dirty="0" smtClean="0"/>
              <a:t>to arise, incidental to from or in any way connected with Subcontractor’s performance…”</a:t>
            </a:r>
            <a:endParaRPr lang="en-US" dirty="0"/>
          </a:p>
        </p:txBody>
      </p:sp>
    </p:spTree>
    <p:extLst>
      <p:ext uri="{BB962C8B-B14F-4D97-AF65-F5344CB8AC3E}">
        <p14:creationId xmlns:p14="http://schemas.microsoft.com/office/powerpoint/2010/main" val="1278221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Revised Indemnification Clause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“To the fullest permitted by law, Subcontractor shall defend, indemnify and hold harmless, the Contractor (including affiliates, subsidiaries, </a:t>
            </a:r>
            <a:r>
              <a:rPr lang="en-US" strike="sngStrike" dirty="0" smtClean="0">
                <a:solidFill>
                  <a:srgbClr val="FF0000"/>
                </a:solidFill>
              </a:rPr>
              <a:t>their consultants, agents </a:t>
            </a:r>
            <a:r>
              <a:rPr lang="en-US" dirty="0" smtClean="0"/>
              <a:t>and employees), the Owner, </a:t>
            </a:r>
            <a:r>
              <a:rPr lang="en-US" strike="sngStrike" dirty="0" smtClean="0">
                <a:solidFill>
                  <a:srgbClr val="FF0000"/>
                </a:solidFill>
              </a:rPr>
              <a:t>the Architect, agents</a:t>
            </a:r>
            <a:r>
              <a:rPr lang="en-US" dirty="0" smtClean="0"/>
              <a:t> and employees of any of them from and against all claims, causes of action, demands, damages</a:t>
            </a:r>
            <a:r>
              <a:rPr lang="en-US" dirty="0"/>
              <a:t>, </a:t>
            </a:r>
            <a:r>
              <a:rPr lang="en-US" strike="sngStrike" dirty="0">
                <a:solidFill>
                  <a:srgbClr val="FF0000"/>
                </a:solidFill>
              </a:rPr>
              <a:t>fines, </a:t>
            </a:r>
            <a:r>
              <a:rPr lang="en-US" strike="sngStrike" dirty="0" smtClean="0">
                <a:solidFill>
                  <a:srgbClr val="FF0000"/>
                </a:solidFill>
              </a:rPr>
              <a:t>penalties</a:t>
            </a:r>
            <a:r>
              <a:rPr lang="en-US" dirty="0" smtClean="0"/>
              <a:t>, losses</a:t>
            </a:r>
            <a:r>
              <a:rPr lang="en-US" strike="sngStrike" dirty="0" smtClean="0">
                <a:solidFill>
                  <a:srgbClr val="FF0000"/>
                </a:solidFill>
              </a:rPr>
              <a:t>… </a:t>
            </a:r>
            <a:r>
              <a:rPr lang="en-US" dirty="0" smtClean="0"/>
              <a:t>and expenses, including but not limited to attorney’s fees, resulting from</a:t>
            </a:r>
            <a:r>
              <a:rPr lang="en-US" strike="sngStrike" dirty="0" smtClean="0">
                <a:solidFill>
                  <a:srgbClr val="FF0000"/>
                </a:solidFill>
              </a:rPr>
              <a:t>, alleged to arise, incidental to from or in any way connected with </a:t>
            </a:r>
            <a:r>
              <a:rPr lang="en-US" dirty="0" smtClean="0"/>
              <a:t>Subcontractor’s performance…”</a:t>
            </a:r>
            <a:endParaRPr lang="en-US" dirty="0"/>
          </a:p>
        </p:txBody>
      </p:sp>
    </p:spTree>
    <p:extLst>
      <p:ext uri="{BB962C8B-B14F-4D97-AF65-F5344CB8AC3E}">
        <p14:creationId xmlns:p14="http://schemas.microsoft.com/office/powerpoint/2010/main" val="3931992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Insurance</a:t>
            </a:r>
            <a:endParaRPr lang="en-US" dirty="0"/>
          </a:p>
        </p:txBody>
      </p:sp>
      <p:sp>
        <p:nvSpPr>
          <p:cNvPr id="3" name="Content Placeholder 2"/>
          <p:cNvSpPr>
            <a:spLocks noGrp="1"/>
          </p:cNvSpPr>
          <p:nvPr>
            <p:ph idx="1"/>
          </p:nvPr>
        </p:nvSpPr>
        <p:spPr/>
        <p:txBody>
          <a:bodyPr/>
          <a:lstStyle/>
          <a:p>
            <a:r>
              <a:rPr lang="en-US" dirty="0" smtClean="0"/>
              <a:t>Primary and Non-contributory</a:t>
            </a:r>
          </a:p>
          <a:p>
            <a:r>
              <a:rPr lang="en-US" dirty="0" smtClean="0"/>
              <a:t>Endorsements (Nothing before 7/04)</a:t>
            </a:r>
          </a:p>
          <a:p>
            <a:r>
              <a:rPr lang="en-US" dirty="0" smtClean="0"/>
              <a:t>Waiver of Subrogation</a:t>
            </a:r>
          </a:p>
          <a:p>
            <a:r>
              <a:rPr lang="en-US" dirty="0" smtClean="0"/>
              <a:t>Limits</a:t>
            </a:r>
          </a:p>
          <a:p>
            <a:r>
              <a:rPr lang="en-US" dirty="0" smtClean="0"/>
              <a:t>Completed Operations</a:t>
            </a:r>
          </a:p>
          <a:p>
            <a:r>
              <a:rPr lang="en-US" dirty="0" smtClean="0"/>
              <a:t>Limits Applicable to Subs</a:t>
            </a:r>
          </a:p>
          <a:p>
            <a:r>
              <a:rPr lang="en-US" dirty="0" smtClean="0"/>
              <a:t>Gap in Contract vs. Insurance Coverage</a:t>
            </a:r>
          </a:p>
          <a:p>
            <a:endParaRPr lang="en-US" dirty="0"/>
          </a:p>
        </p:txBody>
      </p:sp>
    </p:spTree>
    <p:extLst>
      <p:ext uri="{BB962C8B-B14F-4D97-AF65-F5344CB8AC3E}">
        <p14:creationId xmlns:p14="http://schemas.microsoft.com/office/powerpoint/2010/main" val="2336304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Warranties / Project Close Out</a:t>
            </a:r>
            <a:br>
              <a:rPr lang="en-US" dirty="0"/>
            </a:br>
            <a:endParaRPr lang="en-US" dirty="0"/>
          </a:p>
        </p:txBody>
      </p:sp>
      <p:sp>
        <p:nvSpPr>
          <p:cNvPr id="3" name="Content Placeholder 2"/>
          <p:cNvSpPr>
            <a:spLocks noGrp="1"/>
          </p:cNvSpPr>
          <p:nvPr>
            <p:ph idx="1"/>
          </p:nvPr>
        </p:nvSpPr>
        <p:spPr/>
        <p:txBody>
          <a:bodyPr/>
          <a:lstStyle/>
          <a:p>
            <a:r>
              <a:rPr lang="en-US" dirty="0" smtClean="0"/>
              <a:t>Time of Commencement</a:t>
            </a:r>
          </a:p>
          <a:p>
            <a:r>
              <a:rPr lang="en-US" dirty="0" smtClean="0"/>
              <a:t>Term</a:t>
            </a:r>
          </a:p>
          <a:p>
            <a:r>
              <a:rPr lang="en-US" dirty="0" smtClean="0"/>
              <a:t>Exclusions</a:t>
            </a:r>
          </a:p>
          <a:p>
            <a:r>
              <a:rPr lang="en-US" dirty="0" smtClean="0"/>
              <a:t>Project Close Out Requirements &amp; Documentation</a:t>
            </a:r>
          </a:p>
          <a:p>
            <a:endParaRPr lang="en-US" dirty="0"/>
          </a:p>
        </p:txBody>
      </p:sp>
    </p:spTree>
    <p:extLst>
      <p:ext uri="{BB962C8B-B14F-4D97-AF65-F5344CB8AC3E}">
        <p14:creationId xmlns:p14="http://schemas.microsoft.com/office/powerpoint/2010/main" val="70577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Warranty / Project Close Out Clause</a:t>
            </a:r>
            <a:endParaRPr lang="en-US" dirty="0"/>
          </a:p>
        </p:txBody>
      </p:sp>
      <p:sp>
        <p:nvSpPr>
          <p:cNvPr id="3" name="Content Placeholder 2"/>
          <p:cNvSpPr>
            <a:spLocks noGrp="1"/>
          </p:cNvSpPr>
          <p:nvPr>
            <p:ph idx="1"/>
          </p:nvPr>
        </p:nvSpPr>
        <p:spPr/>
        <p:txBody>
          <a:bodyPr/>
          <a:lstStyle/>
          <a:p>
            <a:pPr marL="0" indent="0">
              <a:buNone/>
            </a:pPr>
            <a:r>
              <a:rPr lang="en-US" dirty="0" smtClean="0"/>
              <a:t>“ Subcontractor shall warrant its Work against all defects…for the greatest extent and duration called for in the Contract Documents, but in no event less than one (1) year from Final Completion of the entire Project.”</a:t>
            </a:r>
            <a:endParaRPr lang="en-US" dirty="0"/>
          </a:p>
        </p:txBody>
      </p:sp>
    </p:spTree>
    <p:extLst>
      <p:ext uri="{BB962C8B-B14F-4D97-AF65-F5344CB8AC3E}">
        <p14:creationId xmlns:p14="http://schemas.microsoft.com/office/powerpoint/2010/main" val="2067674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Revised Warranty / Project Close Out Clause</a:t>
            </a:r>
            <a:endParaRPr lang="en-US" dirty="0"/>
          </a:p>
        </p:txBody>
      </p:sp>
      <p:sp>
        <p:nvSpPr>
          <p:cNvPr id="3" name="Content Placeholder 2"/>
          <p:cNvSpPr>
            <a:spLocks noGrp="1"/>
          </p:cNvSpPr>
          <p:nvPr>
            <p:ph idx="1"/>
          </p:nvPr>
        </p:nvSpPr>
        <p:spPr/>
        <p:txBody>
          <a:bodyPr/>
          <a:lstStyle/>
          <a:p>
            <a:pPr marL="0" indent="0">
              <a:buNone/>
            </a:pPr>
            <a:r>
              <a:rPr lang="en-US" dirty="0" smtClean="0"/>
              <a:t>“ Subcontractor shall warrant its Work against all defects…for </a:t>
            </a:r>
            <a:r>
              <a:rPr lang="en-US" strike="sngStrike" dirty="0" smtClean="0">
                <a:solidFill>
                  <a:srgbClr val="FF0000"/>
                </a:solidFill>
              </a:rPr>
              <a:t>the greatest extent and </a:t>
            </a:r>
            <a:r>
              <a:rPr lang="en-US" dirty="0" smtClean="0"/>
              <a:t>duration called for in the Contract Documents, but in no event </a:t>
            </a:r>
            <a:r>
              <a:rPr lang="en-US" dirty="0" smtClean="0">
                <a:solidFill>
                  <a:srgbClr val="FF0000"/>
                </a:solidFill>
              </a:rPr>
              <a:t>more </a:t>
            </a:r>
            <a:r>
              <a:rPr lang="en-US" dirty="0" smtClean="0"/>
              <a:t>than one (1) year from Final Completion of the </a:t>
            </a:r>
            <a:r>
              <a:rPr lang="en-US" dirty="0" smtClean="0">
                <a:solidFill>
                  <a:srgbClr val="FF0000"/>
                </a:solidFill>
              </a:rPr>
              <a:t>Work</a:t>
            </a:r>
            <a:r>
              <a:rPr lang="en-US" dirty="0" smtClean="0"/>
              <a:t>.”</a:t>
            </a:r>
            <a:endParaRPr lang="en-US" dirty="0"/>
          </a:p>
        </p:txBody>
      </p:sp>
    </p:spTree>
    <p:extLst>
      <p:ext uri="{BB962C8B-B14F-4D97-AF65-F5344CB8AC3E}">
        <p14:creationId xmlns:p14="http://schemas.microsoft.com/office/powerpoint/2010/main" val="2571462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Dispute Resolution</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Method – Pick One</a:t>
            </a:r>
          </a:p>
          <a:p>
            <a:r>
              <a:rPr lang="en-US" dirty="0" smtClean="0"/>
              <a:t>Venue</a:t>
            </a:r>
          </a:p>
          <a:p>
            <a:r>
              <a:rPr lang="en-US" dirty="0" smtClean="0"/>
              <a:t>Governing Law</a:t>
            </a:r>
          </a:p>
          <a:p>
            <a:r>
              <a:rPr lang="en-US" dirty="0" smtClean="0"/>
              <a:t>Understanding how/when/what of Claim preservation</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3218283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 Use of Legal Counsel</a:t>
            </a:r>
            <a:endParaRPr lang="en-US" dirty="0"/>
          </a:p>
        </p:txBody>
      </p:sp>
      <p:sp>
        <p:nvSpPr>
          <p:cNvPr id="3" name="Content Placeholder 2"/>
          <p:cNvSpPr>
            <a:spLocks noGrp="1"/>
          </p:cNvSpPr>
          <p:nvPr>
            <p:ph idx="1"/>
          </p:nvPr>
        </p:nvSpPr>
        <p:spPr/>
        <p:txBody>
          <a:bodyPr/>
          <a:lstStyle/>
          <a:p>
            <a:r>
              <a:rPr lang="en-US" dirty="0" smtClean="0"/>
              <a:t>Ron to add notes</a:t>
            </a:r>
            <a:endParaRPr lang="en-US" dirty="0"/>
          </a:p>
        </p:txBody>
      </p:sp>
    </p:spTree>
    <p:extLst>
      <p:ext uri="{BB962C8B-B14F-4D97-AF65-F5344CB8AC3E}">
        <p14:creationId xmlns:p14="http://schemas.microsoft.com/office/powerpoint/2010/main" val="1933439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Third Party Considerations &amp; Issues</a:t>
            </a:r>
            <a:endParaRPr lang="en-US" dirty="0"/>
          </a:p>
        </p:txBody>
      </p:sp>
      <p:sp>
        <p:nvSpPr>
          <p:cNvPr id="3" name="Content Placeholder 2"/>
          <p:cNvSpPr>
            <a:spLocks noGrp="1"/>
          </p:cNvSpPr>
          <p:nvPr>
            <p:ph idx="1"/>
          </p:nvPr>
        </p:nvSpPr>
        <p:spPr/>
        <p:txBody>
          <a:bodyPr/>
          <a:lstStyle/>
          <a:p>
            <a:r>
              <a:rPr lang="en-US" dirty="0" smtClean="0"/>
              <a:t>Contractor’s Consent &amp; Assignment</a:t>
            </a:r>
          </a:p>
          <a:p>
            <a:r>
              <a:rPr lang="en-US" dirty="0" smtClean="0"/>
              <a:t>Consultants</a:t>
            </a:r>
          </a:p>
          <a:p>
            <a:r>
              <a:rPr lang="en-US" dirty="0" smtClean="0"/>
              <a:t>Inspecting Parties</a:t>
            </a:r>
          </a:p>
          <a:p>
            <a:r>
              <a:rPr lang="en-US" dirty="0" smtClean="0"/>
              <a:t>Developer’s Agreement </a:t>
            </a:r>
          </a:p>
          <a:p>
            <a:r>
              <a:rPr lang="en-US" dirty="0" smtClean="0"/>
              <a:t>Other Parties’ Obligations</a:t>
            </a:r>
          </a:p>
          <a:p>
            <a:endParaRPr lang="en-US" dirty="0"/>
          </a:p>
        </p:txBody>
      </p:sp>
    </p:spTree>
    <p:extLst>
      <p:ext uri="{BB962C8B-B14F-4D97-AF65-F5344CB8AC3E}">
        <p14:creationId xmlns:p14="http://schemas.microsoft.com/office/powerpoint/2010/main" val="1912671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Play / Negotiation Scenario</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WENDY &amp; RICH DISCUSSED ELIMINATING THIS SLIDE AND EXERCISE.  </a:t>
            </a:r>
          </a:p>
          <a:p>
            <a:endParaRPr lang="en-US" dirty="0"/>
          </a:p>
          <a:p>
            <a:r>
              <a:rPr lang="en-US" dirty="0" smtClean="0"/>
              <a:t>Retainage vs. Indemnification – provide sample provisions</a:t>
            </a:r>
          </a:p>
          <a:p>
            <a:endParaRPr lang="en-US" dirty="0"/>
          </a:p>
          <a:p>
            <a:r>
              <a:rPr lang="en-US" dirty="0" smtClean="0"/>
              <a:t>Owner</a:t>
            </a:r>
          </a:p>
          <a:p>
            <a:pPr lvl="1"/>
            <a:r>
              <a:rPr lang="en-US" dirty="0" smtClean="0"/>
              <a:t>Only Paid when Approved by Lender, numerous parties</a:t>
            </a:r>
          </a:p>
          <a:p>
            <a:pPr lvl="1"/>
            <a:r>
              <a:rPr lang="en-US" dirty="0" smtClean="0"/>
              <a:t>Retainage of 10% until final completion</a:t>
            </a:r>
          </a:p>
          <a:p>
            <a:pPr lvl="1"/>
            <a:r>
              <a:rPr lang="en-US" dirty="0" smtClean="0"/>
              <a:t>Broad indemnity – multiple parties </a:t>
            </a:r>
            <a:endParaRPr lang="en-US" dirty="0"/>
          </a:p>
          <a:p>
            <a:r>
              <a:rPr lang="en-US" dirty="0" smtClean="0"/>
              <a:t>GC</a:t>
            </a:r>
          </a:p>
          <a:p>
            <a:endParaRPr lang="en-US" dirty="0"/>
          </a:p>
        </p:txBody>
      </p:sp>
    </p:spTree>
    <p:extLst>
      <p:ext uri="{BB962C8B-B14F-4D97-AF65-F5344CB8AC3E}">
        <p14:creationId xmlns:p14="http://schemas.microsoft.com/office/powerpoint/2010/main" val="4163526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#1 – Things to Consider</a:t>
            </a:r>
            <a:endParaRPr lang="en-US" dirty="0"/>
          </a:p>
        </p:txBody>
      </p:sp>
      <p:sp>
        <p:nvSpPr>
          <p:cNvPr id="3" name="Content Placeholder 2"/>
          <p:cNvSpPr>
            <a:spLocks noGrp="1"/>
          </p:cNvSpPr>
          <p:nvPr>
            <p:ph idx="1"/>
          </p:nvPr>
        </p:nvSpPr>
        <p:spPr/>
        <p:txBody>
          <a:bodyPr>
            <a:normAutofit lnSpcReduction="10000"/>
          </a:bodyPr>
          <a:lstStyle/>
          <a:p>
            <a:r>
              <a:rPr lang="en-US" dirty="0" smtClean="0"/>
              <a:t>Construction Contracts Aren’t the Only Documents CFP’s Can Negotiate:</a:t>
            </a:r>
          </a:p>
          <a:p>
            <a:pPr lvl="1"/>
            <a:r>
              <a:rPr lang="en-US" sz="2000" dirty="0" smtClean="0"/>
              <a:t>Software License Agreements</a:t>
            </a:r>
          </a:p>
          <a:p>
            <a:pPr lvl="1"/>
            <a:r>
              <a:rPr lang="en-US" sz="2000" dirty="0" smtClean="0"/>
              <a:t>Engagement Letters w/ Accountants, Attorneys &amp; Outside Advisors</a:t>
            </a:r>
          </a:p>
          <a:p>
            <a:pPr lvl="1"/>
            <a:r>
              <a:rPr lang="en-US" sz="2000" dirty="0" smtClean="0"/>
              <a:t>Administrative Services Agreements with Providers</a:t>
            </a:r>
          </a:p>
          <a:p>
            <a:pPr lvl="1"/>
            <a:r>
              <a:rPr lang="en-US" sz="2000" dirty="0" smtClean="0"/>
              <a:t>Equipment Purchase / Rental &amp; Lease Contracts</a:t>
            </a:r>
          </a:p>
          <a:p>
            <a:pPr lvl="1"/>
            <a:r>
              <a:rPr lang="en-US" sz="2000" dirty="0" smtClean="0"/>
              <a:t>&amp; More</a:t>
            </a:r>
          </a:p>
          <a:p>
            <a:r>
              <a:rPr lang="en-US" dirty="0" smtClean="0"/>
              <a:t>They All Should Be Read &amp; Negotiated</a:t>
            </a:r>
          </a:p>
          <a:p>
            <a:pPr lvl="1"/>
            <a:endParaRPr lang="en-US" dirty="0" smtClean="0"/>
          </a:p>
          <a:p>
            <a:pPr lvl="1"/>
            <a:endParaRPr lang="en-US" dirty="0"/>
          </a:p>
        </p:txBody>
      </p:sp>
    </p:spTree>
    <p:extLst>
      <p:ext uri="{BB962C8B-B14F-4D97-AF65-F5344CB8AC3E}">
        <p14:creationId xmlns:p14="http://schemas.microsoft.com/office/powerpoint/2010/main" val="3819572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#2</a:t>
            </a:r>
            <a:endParaRPr lang="en-US" dirty="0"/>
          </a:p>
        </p:txBody>
      </p:sp>
      <p:sp>
        <p:nvSpPr>
          <p:cNvPr id="3" name="Content Placeholder 2"/>
          <p:cNvSpPr>
            <a:spLocks noGrp="1"/>
          </p:cNvSpPr>
          <p:nvPr>
            <p:ph idx="1"/>
          </p:nvPr>
        </p:nvSpPr>
        <p:spPr/>
        <p:txBody>
          <a:bodyPr/>
          <a:lstStyle/>
          <a:p>
            <a:pPr marL="0" indent="0">
              <a:buNone/>
            </a:pPr>
            <a:r>
              <a:rPr lang="en-US" dirty="0" smtClean="0"/>
              <a:t>How Do You Feel About Negotiating Contracts?</a:t>
            </a:r>
          </a:p>
          <a:p>
            <a:r>
              <a:rPr lang="en-US" dirty="0" smtClean="0"/>
              <a:t>Can’t Wait to Crush the Opposition</a:t>
            </a:r>
          </a:p>
          <a:p>
            <a:r>
              <a:rPr lang="en-US" dirty="0" smtClean="0"/>
              <a:t>I Just Sign It – You Can’t Negotiate with a Customer</a:t>
            </a:r>
          </a:p>
          <a:p>
            <a:r>
              <a:rPr lang="en-US" dirty="0" smtClean="0"/>
              <a:t>I’ll Do the Best I Can to Negotiate &amp; Manage Our Risk</a:t>
            </a:r>
          </a:p>
          <a:p>
            <a:r>
              <a:rPr lang="en-US" dirty="0" smtClean="0"/>
              <a:t>I’d Rather Have a Root Canal than Negotiate</a:t>
            </a:r>
          </a:p>
          <a:p>
            <a:endParaRPr lang="en-US" dirty="0"/>
          </a:p>
        </p:txBody>
      </p:sp>
      <p:pic>
        <p:nvPicPr>
          <p:cNvPr id="1026" name="Picture 2" descr="Image result for wwe bodysl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553200" y="-2590799"/>
            <a:ext cx="2707614"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170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Mindset / Approach</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2438400"/>
            <a:ext cx="615315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9809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Mindset / Approach</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3675" y="2178497"/>
            <a:ext cx="6196013" cy="3485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Image result for wwe bodysl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1902465"/>
            <a:ext cx="3121977" cy="1757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796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Mindset / Approach</a:t>
            </a:r>
            <a:endParaRPr lang="en-US" dirty="0"/>
          </a:p>
        </p:txBody>
      </p:sp>
      <p:sp>
        <p:nvSpPr>
          <p:cNvPr id="3" name="Content Placeholder 2"/>
          <p:cNvSpPr>
            <a:spLocks noGrp="1"/>
          </p:cNvSpPr>
          <p:nvPr>
            <p:ph idx="1"/>
          </p:nvPr>
        </p:nvSpPr>
        <p:spPr/>
        <p:txBody>
          <a:bodyPr>
            <a:normAutofit/>
          </a:bodyPr>
          <a:lstStyle/>
          <a:p>
            <a:r>
              <a:rPr lang="en-US" dirty="0" smtClean="0"/>
              <a:t>Contract Negotiation is Risk Management &amp; a Key Contributor to Your P&amp;L</a:t>
            </a:r>
          </a:p>
          <a:p>
            <a:endParaRPr lang="en-US" dirty="0"/>
          </a:p>
          <a:p>
            <a:r>
              <a:rPr lang="en-US" dirty="0" smtClean="0"/>
              <a:t>Contract Negotiation is Relationship Management</a:t>
            </a:r>
          </a:p>
          <a:p>
            <a:endParaRPr lang="en-US" dirty="0"/>
          </a:p>
          <a:p>
            <a:r>
              <a:rPr lang="en-US" dirty="0" smtClean="0"/>
              <a:t>Contract Negotiation is a “Team Sport”</a:t>
            </a:r>
            <a:endParaRPr lang="en-US" dirty="0"/>
          </a:p>
        </p:txBody>
      </p:sp>
    </p:spTree>
    <p:extLst>
      <p:ext uri="{BB962C8B-B14F-4D97-AF65-F5344CB8AC3E}">
        <p14:creationId xmlns:p14="http://schemas.microsoft.com/office/powerpoint/2010/main" val="3990304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Mindset / Approach</a:t>
            </a:r>
            <a:endParaRPr lang="en-US" dirty="0"/>
          </a:p>
        </p:txBody>
      </p:sp>
      <p:sp>
        <p:nvSpPr>
          <p:cNvPr id="3" name="Content Placeholder 2"/>
          <p:cNvSpPr>
            <a:spLocks noGrp="1"/>
          </p:cNvSpPr>
          <p:nvPr>
            <p:ph idx="1"/>
          </p:nvPr>
        </p:nvSpPr>
        <p:spPr/>
        <p:txBody>
          <a:bodyPr>
            <a:normAutofit fontScale="92500"/>
          </a:bodyPr>
          <a:lstStyle/>
          <a:p>
            <a:r>
              <a:rPr lang="en-US" dirty="0" smtClean="0"/>
              <a:t>Is Contract </a:t>
            </a:r>
            <a:r>
              <a:rPr lang="en-US" dirty="0"/>
              <a:t>Negotiation </a:t>
            </a:r>
            <a:r>
              <a:rPr lang="en-US" dirty="0" smtClean="0"/>
              <a:t>a </a:t>
            </a:r>
            <a:r>
              <a:rPr lang="en-US" dirty="0"/>
              <a:t>“Planned Conflict</a:t>
            </a:r>
            <a:r>
              <a:rPr lang="en-US" dirty="0" smtClean="0"/>
              <a:t>”?</a:t>
            </a:r>
          </a:p>
          <a:p>
            <a:r>
              <a:rPr lang="en-US" dirty="0" smtClean="0"/>
              <a:t>Are we in disagreement or are we trying to build consensus?</a:t>
            </a:r>
          </a:p>
          <a:p>
            <a:pPr marL="1417320" lvl="4" indent="0">
              <a:buNone/>
            </a:pPr>
            <a:r>
              <a:rPr lang="en-US" dirty="0" smtClean="0"/>
              <a:t>		OR</a:t>
            </a:r>
            <a:endParaRPr lang="en-US" dirty="0"/>
          </a:p>
          <a:p>
            <a:r>
              <a:rPr lang="en-US" dirty="0" smtClean="0"/>
              <a:t>Is Contract Negotiation a “Crucial Conversation”?</a:t>
            </a:r>
            <a:endParaRPr lang="en-US" dirty="0"/>
          </a:p>
          <a:p>
            <a:pPr lvl="1"/>
            <a:r>
              <a:rPr lang="en-US" dirty="0" smtClean="0"/>
              <a:t>Crucial – “decisive or critical, especially in the success or failure of something”</a:t>
            </a:r>
          </a:p>
          <a:p>
            <a:pPr lvl="1"/>
            <a:r>
              <a:rPr lang="en-US" dirty="0" smtClean="0"/>
              <a:t>Conversation – “the informal exchange of ideas by spoken words” </a:t>
            </a:r>
            <a:endParaRPr lang="en-US" dirty="0"/>
          </a:p>
        </p:txBody>
      </p:sp>
    </p:spTree>
    <p:extLst>
      <p:ext uri="{BB962C8B-B14F-4D97-AF65-F5344CB8AC3E}">
        <p14:creationId xmlns:p14="http://schemas.microsoft.com/office/powerpoint/2010/main" val="7982290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479</TotalTime>
  <Words>1787</Words>
  <Application>Microsoft Office PowerPoint</Application>
  <PresentationFormat>On-screen Show (4:3)</PresentationFormat>
  <Paragraphs>211</Paragraphs>
  <Slides>39</Slides>
  <Notes>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Pushpin</vt:lpstr>
      <vt:lpstr>Best Practices to Engage Stakeholders to Effectively Negotiate Construction Contracts</vt:lpstr>
      <vt:lpstr>Agenda</vt:lpstr>
      <vt:lpstr>Poll #1</vt:lpstr>
      <vt:lpstr>Poll #1 – Things to Consider</vt:lpstr>
      <vt:lpstr>Poll #2</vt:lpstr>
      <vt:lpstr>Mindset / Approach</vt:lpstr>
      <vt:lpstr>Mindset / Approach</vt:lpstr>
      <vt:lpstr>Mindset / Approach</vt:lpstr>
      <vt:lpstr>Mindset / Approach</vt:lpstr>
      <vt:lpstr>Consider / Assess Your Starting Point</vt:lpstr>
      <vt:lpstr>Key Areas &amp; Relevant Stakeholders</vt:lpstr>
      <vt:lpstr>Communication</vt:lpstr>
      <vt:lpstr>Key Areas to Review</vt:lpstr>
      <vt:lpstr>Contract Documents</vt:lpstr>
      <vt:lpstr>Scope</vt:lpstr>
      <vt:lpstr>Sample Scope Provision</vt:lpstr>
      <vt:lpstr>Revised Scope Provision</vt:lpstr>
      <vt:lpstr>Subsurface Conditions or Unknown Conditions </vt:lpstr>
      <vt:lpstr>Sample Subsurface Clause</vt:lpstr>
      <vt:lpstr>Revised Subsurface Clause</vt:lpstr>
      <vt:lpstr>Payment Terms &amp; Evidence of Funding</vt:lpstr>
      <vt:lpstr>Sample Payment Terms &amp; Evidence of Funding Clause</vt:lpstr>
      <vt:lpstr>Revised Payment Terms &amp; Evidence of Funding Clause</vt:lpstr>
      <vt:lpstr>Sample Retainage Release Clause</vt:lpstr>
      <vt:lpstr>Revised Retainage Release Clause</vt:lpstr>
      <vt:lpstr>Change Orders</vt:lpstr>
      <vt:lpstr>Schedule / No Damages for Delay/ LD’s</vt:lpstr>
      <vt:lpstr>Bonds &amp; Bond Forms</vt:lpstr>
      <vt:lpstr>Indemnification</vt:lpstr>
      <vt:lpstr>Sample Indemnification Clause</vt:lpstr>
      <vt:lpstr>Revised Indemnification Clause</vt:lpstr>
      <vt:lpstr>Insurance</vt:lpstr>
      <vt:lpstr>Warranties / Project Close Out </vt:lpstr>
      <vt:lpstr>Sample Warranty / Project Close Out Clause</vt:lpstr>
      <vt:lpstr>Revised Warranty / Project Close Out Clause</vt:lpstr>
      <vt:lpstr>Dispute Resolution </vt:lpstr>
      <vt:lpstr>Effective Use of Legal Counsel</vt:lpstr>
      <vt:lpstr>Third Party Considerations &amp; Issues</vt:lpstr>
      <vt:lpstr>Role Play / Negotiation Scenario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to Engage Stakeholders to Effectively Negotiate Construction Contracts</dc:title>
  <dc:creator>rking</dc:creator>
  <cp:lastModifiedBy>rking</cp:lastModifiedBy>
  <cp:revision>34</cp:revision>
  <dcterms:created xsi:type="dcterms:W3CDTF">2017-07-03T18:05:51Z</dcterms:created>
  <dcterms:modified xsi:type="dcterms:W3CDTF">2017-08-31T12:31:23Z</dcterms:modified>
</cp:coreProperties>
</file>