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6" r:id="rId1"/>
  </p:sldMasterIdLst>
  <p:sldIdLst>
    <p:sldId id="256" r:id="rId2"/>
    <p:sldId id="257" r:id="rId3"/>
    <p:sldId id="260" r:id="rId4"/>
    <p:sldId id="261" r:id="rId5"/>
    <p:sldId id="262" r:id="rId6"/>
    <p:sldId id="263" r:id="rId7"/>
    <p:sldId id="264" r:id="rId8"/>
    <p:sldId id="266" r:id="rId9"/>
    <p:sldId id="268" r:id="rId10"/>
    <p:sldId id="269" r:id="rId11"/>
    <p:sldId id="270" r:id="rId12"/>
    <p:sldId id="271" r:id="rId13"/>
    <p:sldId id="272" r:id="rId14"/>
    <p:sldId id="273" r:id="rId15"/>
    <p:sldId id="274" r:id="rId16"/>
    <p:sldId id="275" r:id="rId17"/>
    <p:sldId id="280" r:id="rId18"/>
    <p:sldId id="276" r:id="rId19"/>
    <p:sldId id="277" r:id="rId20"/>
    <p:sldId id="281" r:id="rId21"/>
    <p:sldId id="282" r:id="rId22"/>
    <p:sldId id="283" r:id="rId23"/>
    <p:sldId id="285" r:id="rId24"/>
    <p:sldId id="286" r:id="rId25"/>
    <p:sldId id="287" r:id="rId26"/>
    <p:sldId id="288" r:id="rId27"/>
    <p:sldId id="289" r:id="rId28"/>
    <p:sldId id="290" r:id="rId29"/>
    <p:sldId id="258" r:id="rId3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944" y="-3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tableStyles" Target="tableStyles.xml" Id="rId34"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theme" Target="theme/theme1.xml" Id="rId33"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 Target="slides/slide28.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viewProps" Target="viewProps.xml" Id="rId32"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presProps" Target="presProps.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slide" Target="slides/slide29.xml" Id="rId30" /><Relationship Type="http://schemas.openxmlformats.org/officeDocument/2006/relationships/customXml" Target="/customXML/item.xml" Id="imanage.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11251" y="2130425"/>
            <a:ext cx="7772400" cy="1470025"/>
          </a:xfrm>
        </p:spPr>
        <p:txBody>
          <a:bodyPr/>
          <a:lstStyle>
            <a:lvl1pPr algn="l">
              <a:defRPr>
                <a:solidFill>
                  <a:srgbClr val="439D39"/>
                </a:solidFill>
              </a:defRPr>
            </a:lvl1pPr>
          </a:lstStyle>
          <a:p>
            <a:r>
              <a:rPr lang="en-US" dirty="0" smtClean="0"/>
              <a:t>Presentation Title</a:t>
            </a:r>
            <a:endParaRPr lang="en-US" dirty="0"/>
          </a:p>
        </p:txBody>
      </p:sp>
      <p:sp>
        <p:nvSpPr>
          <p:cNvPr id="3" name="Subtitle 2"/>
          <p:cNvSpPr>
            <a:spLocks noGrp="1"/>
          </p:cNvSpPr>
          <p:nvPr>
            <p:ph type="subTitle" idx="1" hasCustomPrompt="1"/>
          </p:nvPr>
        </p:nvSpPr>
        <p:spPr>
          <a:xfrm>
            <a:off x="1311251" y="3886200"/>
            <a:ext cx="6400800" cy="1752600"/>
          </a:xfrm>
        </p:spPr>
        <p:txBody>
          <a:bodyPr>
            <a:normAutofit/>
          </a:bodyPr>
          <a:lstStyle>
            <a:lvl1pPr marL="0" indent="0" algn="l">
              <a:buNone/>
              <a:defRPr sz="20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Esq.</a:t>
            </a:r>
            <a:br>
              <a:rPr lang="en-US" dirty="0" smtClean="0"/>
            </a:br>
            <a:r>
              <a:rPr lang="en-US" dirty="0" smtClean="0"/>
              <a:t>Date</a:t>
            </a:r>
          </a:p>
        </p:txBody>
      </p:sp>
      <p:sp>
        <p:nvSpPr>
          <p:cNvPr id="9" name="Text Box 9"/>
          <p:cNvSpPr txBox="1">
            <a:spLocks noChangeArrowheads="1"/>
          </p:cNvSpPr>
          <p:nvPr/>
        </p:nvSpPr>
        <p:spPr bwMode="auto">
          <a:xfrm>
            <a:off x="5713413" y="6249988"/>
            <a:ext cx="2744787" cy="277812"/>
          </a:xfrm>
          <a:prstGeom prst="rect">
            <a:avLst/>
          </a:prstGeom>
          <a:noFill/>
          <a:ln>
            <a:noFill/>
          </a:ln>
          <a:effectLs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r">
              <a:spcAft>
                <a:spcPts val="75"/>
              </a:spcAft>
            </a:pPr>
            <a:r>
              <a:rPr lang="en-US" sz="1200" dirty="0">
                <a:solidFill>
                  <a:schemeClr val="bg1"/>
                </a:solidFill>
                <a:latin typeface="Calibri" charset="0"/>
                <a:cs typeface="Arial" charset="0"/>
              </a:rPr>
              <a:t>© </a:t>
            </a:r>
            <a:r>
              <a:rPr lang="en-US" sz="1200" dirty="0" smtClean="0">
                <a:solidFill>
                  <a:schemeClr val="bg1"/>
                </a:solidFill>
                <a:latin typeface="Calibri" charset="0"/>
                <a:cs typeface="Arial" charset="0"/>
              </a:rPr>
              <a:t>2016  </a:t>
            </a:r>
            <a:r>
              <a:rPr lang="en-US" sz="1200" dirty="0">
                <a:solidFill>
                  <a:schemeClr val="bg1"/>
                </a:solidFill>
                <a:latin typeface="Calibri" charset="0"/>
                <a:cs typeface="Arial" charset="0"/>
              </a:rPr>
              <a:t>Fox Rothschild</a:t>
            </a:r>
          </a:p>
        </p:txBody>
      </p:sp>
    </p:spTree>
    <p:extLst>
      <p:ext uri="{BB962C8B-B14F-4D97-AF65-F5344CB8AC3E}">
        <p14:creationId xmlns:p14="http://schemas.microsoft.com/office/powerpoint/2010/main" val="6114967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19FD1C08-8B70-4F82-8AC6-8776D6131B0E}" type="slidenum">
              <a:rPr lang="en-US" smtClean="0"/>
              <a:pPr/>
              <a:t>‹#›</a:t>
            </a:fld>
            <a:endParaRPr lang="en-US"/>
          </a:p>
        </p:txBody>
      </p:sp>
    </p:spTree>
    <p:extLst>
      <p:ext uri="{BB962C8B-B14F-4D97-AF65-F5344CB8AC3E}">
        <p14:creationId xmlns:p14="http://schemas.microsoft.com/office/powerpoint/2010/main" val="107754819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6" name="Slide Number Placeholder 5"/>
          <p:cNvSpPr>
            <a:spLocks noGrp="1"/>
          </p:cNvSpPr>
          <p:nvPr>
            <p:ph type="sldNum" sz="quarter" idx="12"/>
          </p:nvPr>
        </p:nvSpPr>
        <p:spPr/>
        <p:txBody>
          <a:bodyPr/>
          <a:lstStyle/>
          <a:p>
            <a:fld id="{7065E994-35A7-42F9-AC3D-9E6FCB7D83FE}" type="slidenum">
              <a:rPr lang="en-US" smtClean="0"/>
              <a:pPr/>
              <a:t>‹#›</a:t>
            </a:fld>
            <a:endParaRPr lang="en-US"/>
          </a:p>
        </p:txBody>
      </p:sp>
      <p:sp>
        <p:nvSpPr>
          <p:cNvPr id="8" name="Text Placeholder 7"/>
          <p:cNvSpPr>
            <a:spLocks noGrp="1"/>
          </p:cNvSpPr>
          <p:nvPr>
            <p:ph type="body" sz="quarter" idx="13"/>
          </p:nvPr>
        </p:nvSpPr>
        <p:spPr>
          <a:xfrm>
            <a:off x="457200" y="1587500"/>
            <a:ext cx="8229600" cy="3922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1475894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235825"/>
          </a:xfrm>
        </p:spPr>
        <p:txBody>
          <a:bodyPr vert="eaVert"/>
          <a:lstStyle/>
          <a:p>
            <a:r>
              <a:rPr lang="en-US" smtClean="0"/>
              <a:t>Click to edit Master title style</a:t>
            </a:r>
            <a:endParaRPr lang="en-US" dirty="0"/>
          </a:p>
        </p:txBody>
      </p:sp>
      <p:sp>
        <p:nvSpPr>
          <p:cNvPr id="6" name="Slide Number Placeholder 5"/>
          <p:cNvSpPr>
            <a:spLocks noGrp="1"/>
          </p:cNvSpPr>
          <p:nvPr>
            <p:ph type="sldNum" sz="quarter" idx="12"/>
          </p:nvPr>
        </p:nvSpPr>
        <p:spPr/>
        <p:txBody>
          <a:bodyPr/>
          <a:lstStyle/>
          <a:p>
            <a:fld id="{FDE4CA0C-B7D5-48AE-9EB8-4AC7A9B507AA}" type="slidenum">
              <a:rPr lang="en-US" smtClean="0"/>
              <a:pPr/>
              <a:t>‹#›</a:t>
            </a:fld>
            <a:endParaRPr lang="en-US"/>
          </a:p>
        </p:txBody>
      </p:sp>
      <p:sp>
        <p:nvSpPr>
          <p:cNvPr id="8" name="Text Placeholder 7"/>
          <p:cNvSpPr>
            <a:spLocks noGrp="1"/>
          </p:cNvSpPr>
          <p:nvPr>
            <p:ph type="body" sz="quarter" idx="13"/>
          </p:nvPr>
        </p:nvSpPr>
        <p:spPr>
          <a:xfrm>
            <a:off x="465221" y="274638"/>
            <a:ext cx="6087979" cy="5235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262648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Vertical Text Placeholder 2"/>
          <p:cNvSpPr>
            <a:spLocks noGrp="1"/>
          </p:cNvSpPr>
          <p:nvPr>
            <p:ph type="body" orient="vert" idx="1"/>
          </p:nvPr>
        </p:nvSpPr>
        <p:spPr>
          <a:xfrm rot="16200000">
            <a:off x="2423320" y="-251621"/>
            <a:ext cx="4297362" cy="82296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1"/>
          </p:nvPr>
        </p:nvSpPr>
        <p:spPr/>
        <p:txBody>
          <a:bodyPr/>
          <a:lstStyle>
            <a:lvl1pPr>
              <a:defRPr/>
            </a:lvl1pPr>
          </a:lstStyle>
          <a:p>
            <a:fld id="{3B439105-48DE-4E43-91B3-2D47DE0E0CAA}" type="slidenum">
              <a:rPr lang="en-US" smtClean="0"/>
              <a:pPr/>
              <a:t>‹#›</a:t>
            </a:fld>
            <a:endParaRPr lang="en-US"/>
          </a:p>
        </p:txBody>
      </p:sp>
    </p:spTree>
    <p:extLst>
      <p:ext uri="{BB962C8B-B14F-4D97-AF65-F5344CB8AC3E}">
        <p14:creationId xmlns:p14="http://schemas.microsoft.com/office/powerpoint/2010/main" val="245172892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Vertical Text Placeholder 2"/>
          <p:cNvSpPr>
            <a:spLocks noGrp="1"/>
          </p:cNvSpPr>
          <p:nvPr>
            <p:ph type="body" orient="vert" idx="1"/>
          </p:nvPr>
        </p:nvSpPr>
        <p:spPr>
          <a:xfrm rot="16200000">
            <a:off x="2423320" y="-251621"/>
            <a:ext cx="4297362" cy="82296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fld id="{631EF72D-C65F-4C48-A2BB-545164094EE2}" type="slidenum">
              <a:rPr lang="en-US"/>
              <a:pPr/>
              <a:t>‹#›</a:t>
            </a:fld>
            <a:endParaRPr lang="en-US"/>
          </a:p>
        </p:txBody>
      </p:sp>
    </p:spTree>
    <p:extLst>
      <p:ext uri="{BB962C8B-B14F-4D97-AF65-F5344CB8AC3E}">
        <p14:creationId xmlns:p14="http://schemas.microsoft.com/office/powerpoint/2010/main" val="2451728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631EF72D-C65F-4C48-A2BB-545164094EE2}" type="slidenum">
              <a:rPr lang="en-US" smtClean="0"/>
              <a:pPr/>
              <a:t>‹#›</a:t>
            </a:fld>
            <a:endParaRPr lang="en-US"/>
          </a:p>
        </p:txBody>
      </p:sp>
    </p:spTree>
    <p:extLst>
      <p:ext uri="{BB962C8B-B14F-4D97-AF65-F5344CB8AC3E}">
        <p14:creationId xmlns:p14="http://schemas.microsoft.com/office/powerpoint/2010/main" val="13374511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848508"/>
            <a:ext cx="8229600" cy="863161"/>
          </a:xfrm>
        </p:spPr>
        <p:txBody>
          <a:bodyPr>
            <a:normAutofit/>
          </a:bodyPr>
          <a:lstStyle>
            <a:lvl1pPr>
              <a:defRPr sz="2800" baseline="0"/>
            </a:lvl1pPr>
          </a:lstStyle>
          <a:p>
            <a:r>
              <a:rPr lang="en-US" dirty="0" smtClean="0"/>
              <a:t>Contact Name, Esq.</a:t>
            </a:r>
            <a:endParaRPr lang="en-US" dirty="0"/>
          </a:p>
        </p:txBody>
      </p:sp>
      <p:sp>
        <p:nvSpPr>
          <p:cNvPr id="5" name="Slide Number Placeholder 4"/>
          <p:cNvSpPr>
            <a:spLocks noGrp="1"/>
          </p:cNvSpPr>
          <p:nvPr>
            <p:ph type="sldNum" sz="quarter" idx="12"/>
          </p:nvPr>
        </p:nvSpPr>
        <p:spPr/>
        <p:txBody>
          <a:bodyPr/>
          <a:lstStyle/>
          <a:p>
            <a:fld id="{3B439105-48DE-4E43-91B3-2D47DE0E0CAA}" type="slidenum">
              <a:rPr lang="en-US" smtClean="0"/>
              <a:pPr/>
              <a:t>‹#›</a:t>
            </a:fld>
            <a:endParaRPr lang="en-US"/>
          </a:p>
        </p:txBody>
      </p:sp>
      <p:sp>
        <p:nvSpPr>
          <p:cNvPr id="9" name="Text Placeholder 8"/>
          <p:cNvSpPr>
            <a:spLocks noGrp="1"/>
          </p:cNvSpPr>
          <p:nvPr>
            <p:ph type="body" sz="quarter" idx="13" hasCustomPrompt="1"/>
          </p:nvPr>
        </p:nvSpPr>
        <p:spPr>
          <a:xfrm>
            <a:off x="457200" y="2782395"/>
            <a:ext cx="8229600" cy="1356272"/>
          </a:xfrm>
        </p:spPr>
        <p:txBody>
          <a:bodyPr/>
          <a:lstStyle>
            <a:lvl1pPr marL="0" indent="0" algn="ctr">
              <a:buNone/>
              <a:defRPr/>
            </a:lvl1pPr>
          </a:lstStyle>
          <a:p>
            <a:pPr lvl="0"/>
            <a:r>
              <a:rPr lang="en-US" dirty="0" smtClean="0"/>
              <a:t>###.###.####</a:t>
            </a:r>
            <a:br>
              <a:rPr lang="en-US" dirty="0" smtClean="0"/>
            </a:br>
            <a:r>
              <a:rPr lang="en-US" dirty="0" smtClean="0"/>
              <a:t>name@foxrothschild.com</a:t>
            </a:r>
            <a:endParaRPr lang="en-US" dirty="0"/>
          </a:p>
        </p:txBody>
      </p:sp>
    </p:spTree>
    <p:extLst>
      <p:ext uri="{BB962C8B-B14F-4D97-AF65-F5344CB8AC3E}">
        <p14:creationId xmlns:p14="http://schemas.microsoft.com/office/powerpoint/2010/main" val="8309246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6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206CF44B-80D5-4614-9C89-81BA2B019773}" type="slidenum">
              <a:rPr lang="en-US" smtClean="0"/>
              <a:pPr/>
              <a:t>‹#›</a:t>
            </a:fld>
            <a:endParaRPr lang="en-US"/>
          </a:p>
        </p:txBody>
      </p:sp>
    </p:spTree>
    <p:extLst>
      <p:ext uri="{BB962C8B-B14F-4D97-AF65-F5344CB8AC3E}">
        <p14:creationId xmlns:p14="http://schemas.microsoft.com/office/powerpoint/2010/main" val="21268411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2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lang="en-US" sz="2200" kern="1200" dirty="0" smtClean="0">
                <a:solidFill>
                  <a:schemeClr val="tx1"/>
                </a:solidFill>
                <a:latin typeface="Arial" panose="020B0604020202020204" pitchFamily="34" charset="0"/>
                <a:ea typeface="+mn-ea"/>
                <a:cs typeface="Arial" panose="020B0604020202020204" pitchFamily="34" charset="0"/>
              </a:defRPr>
            </a:lvl1pPr>
            <a:lvl2pPr>
              <a:defRPr lang="en-US" sz="2000" kern="1200" dirty="0" smtClean="0">
                <a:solidFill>
                  <a:schemeClr val="tx1"/>
                </a:solidFill>
                <a:latin typeface="Arial" panose="020B0604020202020204" pitchFamily="34" charset="0"/>
                <a:ea typeface="+mn-ea"/>
                <a:cs typeface="Arial" panose="020B0604020202020204"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D593B999-AB61-48D8-98C3-23D581D926C4}" type="slidenum">
              <a:rPr lang="en-US" smtClean="0"/>
              <a:pPr/>
              <a:t>‹#›</a:t>
            </a:fld>
            <a:endParaRPr lang="en-US"/>
          </a:p>
        </p:txBody>
      </p:sp>
    </p:spTree>
    <p:extLst>
      <p:ext uri="{BB962C8B-B14F-4D97-AF65-F5344CB8AC3E}">
        <p14:creationId xmlns:p14="http://schemas.microsoft.com/office/powerpoint/2010/main" val="29141720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lang="en-US" sz="2000" kern="1200" smtClean="0">
                <a:solidFill>
                  <a:schemeClr val="tx1"/>
                </a:solidFill>
                <a:latin typeface="Arial" panose="020B0604020202020204" pitchFamily="34" charset="0"/>
                <a:ea typeface="+mn-ea"/>
                <a:cs typeface="Arial" panose="020B0604020202020204" pitchFamily="34" charset="0"/>
              </a:defRPr>
            </a:lvl1pPr>
            <a:lvl2pPr>
              <a:defRPr sz="2000"/>
            </a:lvl2pPr>
            <a:lvl3pPr>
              <a:defRPr sz="1800"/>
            </a:lvl3pPr>
            <a:lvl4pPr>
              <a:defRPr lang="en-US" sz="1800" kern="1200" dirty="0" smtClean="0">
                <a:solidFill>
                  <a:schemeClr val="tx1"/>
                </a:solidFill>
                <a:latin typeface="Arial" panose="020B0604020202020204" pitchFamily="34" charset="0"/>
                <a:ea typeface="+mn-ea"/>
                <a:cs typeface="Arial" panose="020B0604020202020204" pitchFamily="34" charset="0"/>
              </a:defRPr>
            </a:lvl4pPr>
            <a:lvl5pPr>
              <a:defRPr lang="en-US" sz="1800" kern="1200" dirty="0">
                <a:solidFill>
                  <a:schemeClr val="tx1"/>
                </a:solidFill>
                <a:latin typeface="Arial" panose="020B0604020202020204" pitchFamily="34" charset="0"/>
                <a:ea typeface="+mn-ea"/>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71300B19-43B6-4AD1-9BC8-1F8F1308D359}" type="slidenum">
              <a:rPr lang="en-US" smtClean="0"/>
              <a:pPr/>
              <a:t>‹#›</a:t>
            </a:fld>
            <a:endParaRPr lang="en-US"/>
          </a:p>
        </p:txBody>
      </p:sp>
    </p:spTree>
    <p:extLst>
      <p:ext uri="{BB962C8B-B14F-4D97-AF65-F5344CB8AC3E}">
        <p14:creationId xmlns:p14="http://schemas.microsoft.com/office/powerpoint/2010/main" val="202420198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E7745FD7-4039-4295-8DAF-0B39C58E4E18}" type="slidenum">
              <a:rPr lang="en-US" smtClean="0"/>
              <a:pPr/>
              <a:t>‹#›</a:t>
            </a:fld>
            <a:endParaRPr lang="en-US"/>
          </a:p>
        </p:txBody>
      </p:sp>
    </p:spTree>
    <p:extLst>
      <p:ext uri="{BB962C8B-B14F-4D97-AF65-F5344CB8AC3E}">
        <p14:creationId xmlns:p14="http://schemas.microsoft.com/office/powerpoint/2010/main" val="29019310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E7E2122-41D5-4292-A144-213D90637E8A}" type="slidenum">
              <a:rPr lang="en-US" smtClean="0"/>
              <a:pPr/>
              <a:t>‹#›</a:t>
            </a:fld>
            <a:endParaRPr lang="en-US"/>
          </a:p>
        </p:txBody>
      </p:sp>
    </p:spTree>
    <p:extLst>
      <p:ext uri="{BB962C8B-B14F-4D97-AF65-F5344CB8AC3E}">
        <p14:creationId xmlns:p14="http://schemas.microsoft.com/office/powerpoint/2010/main" val="285564868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hasCustomPrompt="1"/>
          </p:nvPr>
        </p:nvSpPr>
        <p:spPr>
          <a:xfrm>
            <a:off x="3575050" y="273050"/>
            <a:ext cx="5111750" cy="5853113"/>
          </a:xfrm>
        </p:spPr>
        <p:txBody>
          <a:bodyPr/>
          <a:lstStyle>
            <a:lvl1pPr marL="0" indent="0">
              <a:buNone/>
              <a:defRPr sz="3200" baseline="0"/>
            </a:lvl1pPr>
            <a:lvl2pPr marL="457200" indent="0">
              <a:buNone/>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an icon to add graphic or video</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4C75654-8886-4152-AF61-6C020BFD1641}" type="slidenum">
              <a:rPr lang="en-US" smtClean="0"/>
              <a:pPr/>
              <a:t>‹#›</a:t>
            </a:fld>
            <a:endParaRPr lang="en-US"/>
          </a:p>
        </p:txBody>
      </p:sp>
    </p:spTree>
    <p:extLst>
      <p:ext uri="{BB962C8B-B14F-4D97-AF65-F5344CB8AC3E}">
        <p14:creationId xmlns:p14="http://schemas.microsoft.com/office/powerpoint/2010/main" val="17120684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439105-48DE-4E43-91B3-2D47DE0E0CAA}" type="slidenum">
              <a:rPr lang="en-US" smtClean="0"/>
              <a:pPr/>
              <a:t>‹#›</a:t>
            </a:fld>
            <a:endParaRPr lang="en-US"/>
          </a:p>
        </p:txBody>
      </p:sp>
    </p:spTree>
    <p:extLst>
      <p:ext uri="{BB962C8B-B14F-4D97-AF65-F5344CB8AC3E}">
        <p14:creationId xmlns:p14="http://schemas.microsoft.com/office/powerpoint/2010/main" val="2283035789"/>
      </p:ext>
    </p:extLst>
  </p:cSld>
  <p:clrMap bg1="lt1" tx1="dk1" bg2="lt2" tx2="dk2" accent1="accent1" accent2="accent2" accent3="accent3" accent4="accent4" accent5="accent5" accent6="accent6" hlink="hlink" folHlink="folHlink"/>
  <p:sldLayoutIdLst>
    <p:sldLayoutId id="2147483787" r:id="rId1"/>
    <p:sldLayoutId id="2147483789" r:id="rId2"/>
    <p:sldLayoutId id="2147483788"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738" r:id="rId14"/>
  </p:sldLayoutIdLst>
  <p:timing>
    <p:tnLst>
      <p:par>
        <p:cTn id="1" dur="indefinite" restart="never" nodeType="tmRoot"/>
      </p:par>
    </p:tnLst>
  </p:timing>
  <p:txStyles>
    <p:titleStyle>
      <a:lvl1pPr algn="ctr" defTabSz="914400" rtl="0" eaLnBrk="1" latinLnBrk="0" hangingPunct="1">
        <a:spcBef>
          <a:spcPct val="0"/>
        </a:spcBef>
        <a:buNone/>
        <a:defRPr sz="3600" b="1" kern="1200">
          <a:solidFill>
            <a:srgbClr val="439D39"/>
          </a:solidFill>
          <a:latin typeface="Arial Black" panose="020B0A040201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chemeClr val="tx1"/>
                </a:solidFill>
              </a:rPr>
              <a:t>Federal Government Contracting 2016 </a:t>
            </a:r>
            <a:r>
              <a:rPr lang="en-US" dirty="0" smtClean="0">
                <a:solidFill>
                  <a:schemeClr val="tx1"/>
                </a:solidFill>
              </a:rPr>
              <a:t>Compliance Update</a:t>
            </a:r>
            <a:endParaRPr lang="en-US" dirty="0">
              <a:solidFill>
                <a:schemeClr val="tx1"/>
              </a:solidFill>
            </a:endParaRPr>
          </a:p>
        </p:txBody>
      </p:sp>
      <p:sp>
        <p:nvSpPr>
          <p:cNvPr id="3" name="Subtitle 2"/>
          <p:cNvSpPr>
            <a:spLocks noGrp="1"/>
          </p:cNvSpPr>
          <p:nvPr>
            <p:ph type="subTitle" idx="1"/>
          </p:nvPr>
        </p:nvSpPr>
        <p:spPr/>
        <p:txBody>
          <a:bodyPr/>
          <a:lstStyle/>
          <a:p>
            <a:r>
              <a:rPr lang="en-US" dirty="0" smtClean="0"/>
              <a:t>Reggie Jones</a:t>
            </a:r>
          </a:p>
          <a:p>
            <a:r>
              <a:rPr lang="en-US" dirty="0" smtClean="0"/>
              <a:t>Fox Rothschild, LLP (Washington, DC)</a:t>
            </a:r>
          </a:p>
          <a:p>
            <a:endParaRPr lang="en-US" dirty="0"/>
          </a:p>
          <a:p>
            <a:r>
              <a:rPr lang="en-US" dirty="0"/>
              <a:t>7th Joint In-House </a:t>
            </a:r>
            <a:r>
              <a:rPr lang="en-US" dirty="0" smtClean="0"/>
              <a:t>EPC-CLE · May </a:t>
            </a:r>
            <a:r>
              <a:rPr lang="en-US" dirty="0"/>
              <a:t>12, 2016</a:t>
            </a:r>
          </a:p>
          <a:p>
            <a:endParaRPr lang="en-US" dirty="0"/>
          </a:p>
        </p:txBody>
      </p:sp>
    </p:spTree>
    <p:extLst>
      <p:ext uri="{BB962C8B-B14F-4D97-AF65-F5344CB8AC3E}">
        <p14:creationId xmlns:p14="http://schemas.microsoft.com/office/powerpoint/2010/main" val="1609469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Today’s False Claims Act Reality</a:t>
            </a:r>
            <a:endParaRPr lang="en-US" sz="3400" dirty="0">
              <a:solidFill>
                <a:schemeClr val="tx1"/>
              </a:solidFill>
            </a:endParaRPr>
          </a:p>
        </p:txBody>
      </p:sp>
      <p:sp>
        <p:nvSpPr>
          <p:cNvPr id="3" name="Content Placeholder 2"/>
          <p:cNvSpPr>
            <a:spLocks noGrp="1"/>
          </p:cNvSpPr>
          <p:nvPr>
            <p:ph idx="1"/>
          </p:nvPr>
        </p:nvSpPr>
        <p:spPr/>
        <p:txBody>
          <a:bodyPr>
            <a:normAutofit/>
          </a:bodyPr>
          <a:lstStyle/>
          <a:p>
            <a:pPr lvl="0"/>
            <a:r>
              <a:rPr lang="en-US" dirty="0">
                <a:solidFill>
                  <a:prstClr val="black"/>
                </a:solidFill>
              </a:rPr>
              <a:t>The Construction Industry is an </a:t>
            </a:r>
            <a:r>
              <a:rPr lang="en-US" b="1" dirty="0">
                <a:solidFill>
                  <a:prstClr val="black"/>
                </a:solidFill>
              </a:rPr>
              <a:t>Easy Target</a:t>
            </a:r>
            <a:r>
              <a:rPr lang="en-US" dirty="0">
                <a:solidFill>
                  <a:prstClr val="black"/>
                </a:solidFill>
              </a:rPr>
              <a:t> for Civil False Claims Act Allegations.</a:t>
            </a:r>
          </a:p>
          <a:p>
            <a:pPr lvl="0"/>
            <a:r>
              <a:rPr lang="en-US" dirty="0" smtClean="0">
                <a:solidFill>
                  <a:prstClr val="black"/>
                </a:solidFill>
              </a:rPr>
              <a:t>Risk </a:t>
            </a:r>
            <a:r>
              <a:rPr lang="en-US" dirty="0">
                <a:solidFill>
                  <a:prstClr val="black"/>
                </a:solidFill>
              </a:rPr>
              <a:t>of </a:t>
            </a:r>
            <a:r>
              <a:rPr lang="en-US" b="1" dirty="0">
                <a:solidFill>
                  <a:prstClr val="black"/>
                </a:solidFill>
              </a:rPr>
              <a:t>Unintentional</a:t>
            </a:r>
            <a:r>
              <a:rPr lang="en-US" dirty="0">
                <a:solidFill>
                  <a:prstClr val="black"/>
                </a:solidFill>
              </a:rPr>
              <a:t> False </a:t>
            </a:r>
            <a:r>
              <a:rPr lang="en-US" dirty="0" smtClean="0">
                <a:solidFill>
                  <a:prstClr val="black"/>
                </a:solidFill>
              </a:rPr>
              <a:t>Claims is High.</a:t>
            </a:r>
            <a:endParaRPr lang="en-US" dirty="0">
              <a:solidFill>
                <a:prstClr val="black"/>
              </a:solidFill>
            </a:endParaRPr>
          </a:p>
          <a:p>
            <a:pPr lvl="0"/>
            <a:r>
              <a:rPr lang="en-US" dirty="0">
                <a:solidFill>
                  <a:prstClr val="black"/>
                </a:solidFill>
              </a:rPr>
              <a:t>Regular </a:t>
            </a:r>
            <a:r>
              <a:rPr lang="en-US" b="1" dirty="0">
                <a:solidFill>
                  <a:prstClr val="black"/>
                </a:solidFill>
              </a:rPr>
              <a:t>Ethics &amp; Compliance Training</a:t>
            </a:r>
            <a:r>
              <a:rPr lang="en-US" dirty="0">
                <a:solidFill>
                  <a:prstClr val="black"/>
                </a:solidFill>
              </a:rPr>
              <a:t> is the Best </a:t>
            </a:r>
            <a:r>
              <a:rPr lang="en-US" dirty="0" smtClean="0">
                <a:solidFill>
                  <a:prstClr val="black"/>
                </a:solidFill>
              </a:rPr>
              <a:t>Protection. </a:t>
            </a:r>
            <a:endParaRPr lang="en-US" dirty="0">
              <a:solidFill>
                <a:prstClr val="black"/>
              </a:solidFill>
            </a:endParaRPr>
          </a:p>
          <a:p>
            <a:endParaRPr lang="en-US" dirty="0"/>
          </a:p>
        </p:txBody>
      </p:sp>
    </p:spTree>
    <p:extLst>
      <p:ext uri="{BB962C8B-B14F-4D97-AF65-F5344CB8AC3E}">
        <p14:creationId xmlns:p14="http://schemas.microsoft.com/office/powerpoint/2010/main" val="18458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solidFill>
                  <a:schemeClr val="tx1"/>
                </a:solidFill>
              </a:rPr>
              <a:t>False Claims Act Liability</a:t>
            </a:r>
            <a:endParaRPr lang="en-US" sz="3400" dirty="0">
              <a:solidFill>
                <a:schemeClr val="tx1"/>
              </a:solidFill>
            </a:endParaRPr>
          </a:p>
        </p:txBody>
      </p:sp>
      <p:sp>
        <p:nvSpPr>
          <p:cNvPr id="3" name="Content Placeholder 2"/>
          <p:cNvSpPr>
            <a:spLocks noGrp="1"/>
          </p:cNvSpPr>
          <p:nvPr>
            <p:ph idx="1"/>
          </p:nvPr>
        </p:nvSpPr>
        <p:spPr/>
        <p:txBody>
          <a:bodyPr>
            <a:normAutofit fontScale="55000" lnSpcReduction="20000"/>
          </a:bodyPr>
          <a:lstStyle/>
          <a:p>
            <a:pPr marL="0" indent="0">
              <a:lnSpc>
                <a:spcPct val="90000"/>
              </a:lnSpc>
              <a:buClr>
                <a:srgbClr val="D00000"/>
              </a:buClr>
              <a:buNone/>
            </a:pPr>
            <a:r>
              <a:rPr lang="en-US" sz="4900" b="1" dirty="0"/>
              <a:t>Direct False Claim</a:t>
            </a:r>
          </a:p>
          <a:p>
            <a:pPr marL="321412" lvl="1" indent="0">
              <a:lnSpc>
                <a:spcPct val="90000"/>
              </a:lnSpc>
              <a:buClr>
                <a:srgbClr val="165193"/>
              </a:buClr>
              <a:buSzPct val="80000"/>
              <a:buNone/>
            </a:pPr>
            <a:r>
              <a:rPr lang="en-US" sz="3600" u="sng" dirty="0"/>
              <a:t>Knowingly</a:t>
            </a:r>
            <a:r>
              <a:rPr lang="en-US" sz="3600" dirty="0"/>
              <a:t> presenting, or causing to be presented, a false claim</a:t>
            </a:r>
          </a:p>
          <a:p>
            <a:pPr marL="321412" lvl="1" indent="0">
              <a:lnSpc>
                <a:spcPct val="90000"/>
              </a:lnSpc>
              <a:buClr>
                <a:srgbClr val="165193"/>
              </a:buClr>
              <a:buSzPct val="80000"/>
              <a:buNone/>
            </a:pPr>
            <a:endParaRPr lang="en-US" sz="3100" dirty="0"/>
          </a:p>
          <a:p>
            <a:pPr marL="0" indent="0">
              <a:lnSpc>
                <a:spcPct val="90000"/>
              </a:lnSpc>
              <a:buClr>
                <a:srgbClr val="D00000"/>
              </a:buClr>
              <a:buSzPct val="85000"/>
              <a:buNone/>
            </a:pPr>
            <a:r>
              <a:rPr lang="en-US" sz="4900" b="1" dirty="0"/>
              <a:t>False Statement </a:t>
            </a:r>
            <a:r>
              <a:rPr lang="en-US" sz="4900" b="1" dirty="0"/>
              <a:t>or False Certification</a:t>
            </a:r>
            <a:endParaRPr lang="en-US" sz="4900" b="1" dirty="0"/>
          </a:p>
          <a:p>
            <a:pPr marL="321412" lvl="1" indent="0">
              <a:lnSpc>
                <a:spcPct val="90000"/>
              </a:lnSpc>
              <a:buClr>
                <a:srgbClr val="165193"/>
              </a:buClr>
              <a:buSzPct val="80000"/>
              <a:buNone/>
            </a:pPr>
            <a:r>
              <a:rPr lang="en-US" sz="3600" u="sng" dirty="0"/>
              <a:t>Knowingly</a:t>
            </a:r>
            <a:r>
              <a:rPr lang="en-US" sz="3600" dirty="0"/>
              <a:t> making, using or causing to be made or used a false record/statement material to a false or fraudulent claim</a:t>
            </a:r>
          </a:p>
          <a:p>
            <a:pPr marL="321412" lvl="1" indent="0">
              <a:lnSpc>
                <a:spcPct val="90000"/>
              </a:lnSpc>
              <a:buClr>
                <a:srgbClr val="165193"/>
              </a:buClr>
              <a:buSzPct val="80000"/>
              <a:buNone/>
            </a:pPr>
            <a:endParaRPr lang="en-US" sz="3100" dirty="0"/>
          </a:p>
          <a:p>
            <a:pPr marL="0" indent="0">
              <a:lnSpc>
                <a:spcPct val="90000"/>
              </a:lnSpc>
              <a:buClr>
                <a:srgbClr val="D00000"/>
              </a:buClr>
              <a:buSzPct val="85000"/>
              <a:buNone/>
            </a:pPr>
            <a:r>
              <a:rPr lang="en-US" sz="4900" b="1" dirty="0"/>
              <a:t>Reverse False Claim </a:t>
            </a:r>
          </a:p>
          <a:p>
            <a:pPr marL="321412" lvl="1" indent="0">
              <a:lnSpc>
                <a:spcPct val="90000"/>
              </a:lnSpc>
              <a:buClr>
                <a:srgbClr val="165193"/>
              </a:buClr>
              <a:buSzPct val="80000"/>
              <a:buNone/>
            </a:pPr>
            <a:r>
              <a:rPr lang="en-US" sz="3600" u="sng" dirty="0"/>
              <a:t>Knowingly</a:t>
            </a:r>
            <a:r>
              <a:rPr lang="en-US" sz="3600" dirty="0"/>
              <a:t> concealing or decreasing an obligation to pay money to government</a:t>
            </a:r>
          </a:p>
          <a:p>
            <a:pPr marL="321412" lvl="1" indent="0">
              <a:lnSpc>
                <a:spcPct val="90000"/>
              </a:lnSpc>
              <a:buClr>
                <a:srgbClr val="165193"/>
              </a:buClr>
              <a:buSzPct val="80000"/>
              <a:buNone/>
            </a:pPr>
            <a:endParaRPr lang="en-US" sz="3100" b="1" dirty="0"/>
          </a:p>
          <a:p>
            <a:pPr marL="0" indent="0">
              <a:lnSpc>
                <a:spcPct val="90000"/>
              </a:lnSpc>
              <a:buClr>
                <a:srgbClr val="D00000"/>
              </a:buClr>
              <a:buSzPct val="85000"/>
              <a:buNone/>
            </a:pPr>
            <a:r>
              <a:rPr lang="en-US" sz="4900" b="1" dirty="0">
                <a:solidFill>
                  <a:prstClr val="black"/>
                </a:solidFill>
              </a:rPr>
              <a:t>Conspiracy to Commit a False Claim</a:t>
            </a:r>
          </a:p>
          <a:p>
            <a:pPr marL="321412" lvl="1" indent="0">
              <a:lnSpc>
                <a:spcPct val="90000"/>
              </a:lnSpc>
              <a:buClr>
                <a:srgbClr val="165193"/>
              </a:buClr>
              <a:buSzPct val="80000"/>
              <a:buNone/>
            </a:pPr>
            <a:r>
              <a:rPr lang="en-US" sz="3600" dirty="0">
                <a:solidFill>
                  <a:prstClr val="black"/>
                </a:solidFill>
              </a:rPr>
              <a:t>Frequently used in multi-defendant actions</a:t>
            </a:r>
          </a:p>
          <a:p>
            <a:endParaRPr lang="en-US" dirty="0"/>
          </a:p>
        </p:txBody>
      </p:sp>
      <p:pic>
        <p:nvPicPr>
          <p:cNvPr id="4" name="Picture 2" descr="C:\Users\nsolosky\AppData\Local\Microsoft\Windows\Temporary Internet Files\Content.IE5\5GDGC8KJ\MC90031103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2961" y="4366906"/>
            <a:ext cx="1966424" cy="1347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611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The Elements of a False Claim</a:t>
            </a:r>
            <a:endParaRPr lang="en-US" sz="3400" dirty="0">
              <a:solidFill>
                <a:schemeClr val="tx1"/>
              </a:solidFill>
            </a:endParaRPr>
          </a:p>
        </p:txBody>
      </p:sp>
      <p:sp>
        <p:nvSpPr>
          <p:cNvPr id="3" name="Content Placeholder 2"/>
          <p:cNvSpPr>
            <a:spLocks noGrp="1"/>
          </p:cNvSpPr>
          <p:nvPr>
            <p:ph idx="1"/>
          </p:nvPr>
        </p:nvSpPr>
        <p:spPr>
          <a:xfrm>
            <a:off x="457200" y="1333500"/>
            <a:ext cx="8229600" cy="5332102"/>
          </a:xfrm>
        </p:spPr>
        <p:txBody>
          <a:bodyPr>
            <a:normAutofit/>
          </a:bodyPr>
          <a:lstStyle/>
          <a:p>
            <a:pPr marL="0" indent="0">
              <a:spcAft>
                <a:spcPct val="40000"/>
              </a:spcAft>
              <a:buClr>
                <a:srgbClr val="D00000"/>
              </a:buClr>
              <a:buNone/>
            </a:pPr>
            <a:r>
              <a:rPr lang="en-US" sz="2200" b="1" u="sng" dirty="0"/>
              <a:t>Claim</a:t>
            </a:r>
            <a:r>
              <a:rPr lang="en-US" sz="2200" dirty="0"/>
              <a:t> – Means any </a:t>
            </a:r>
            <a:r>
              <a:rPr lang="en-US" sz="2200" b="1" dirty="0"/>
              <a:t>request</a:t>
            </a:r>
            <a:r>
              <a:rPr lang="en-US" sz="2200" dirty="0"/>
              <a:t> for </a:t>
            </a:r>
            <a:r>
              <a:rPr lang="en-US" sz="2200" b="1" dirty="0"/>
              <a:t>money</a:t>
            </a:r>
            <a:r>
              <a:rPr lang="en-US" sz="2200" dirty="0"/>
              <a:t> or </a:t>
            </a:r>
            <a:r>
              <a:rPr lang="en-US" sz="2200" b="1" dirty="0"/>
              <a:t>property</a:t>
            </a:r>
          </a:p>
          <a:p>
            <a:pPr marL="321412" lvl="1" indent="0">
              <a:spcAft>
                <a:spcPct val="40000"/>
              </a:spcAft>
              <a:buClr>
                <a:srgbClr val="165193"/>
              </a:buClr>
              <a:buNone/>
            </a:pPr>
            <a:r>
              <a:rPr lang="en-US" sz="2200" b="1" dirty="0"/>
              <a:t>Multiple requests = multiple false claims </a:t>
            </a:r>
          </a:p>
          <a:p>
            <a:pPr marL="0" indent="0">
              <a:spcAft>
                <a:spcPct val="40000"/>
              </a:spcAft>
              <a:buClr>
                <a:srgbClr val="D00000"/>
              </a:buClr>
              <a:buNone/>
            </a:pPr>
            <a:r>
              <a:rPr lang="en-US" sz="2200" b="1" u="sng" dirty="0"/>
              <a:t>Knowingly</a:t>
            </a:r>
            <a:r>
              <a:rPr lang="en-US" sz="2200" dirty="0"/>
              <a:t> – Means a Contractor:</a:t>
            </a:r>
          </a:p>
          <a:p>
            <a:pPr marL="321412" lvl="1" indent="0">
              <a:spcAft>
                <a:spcPct val="40000"/>
              </a:spcAft>
              <a:buClr>
                <a:srgbClr val="D00000"/>
              </a:buClr>
              <a:buNone/>
            </a:pPr>
            <a:r>
              <a:rPr lang="en-US" sz="2200" dirty="0"/>
              <a:t>1.	Has </a:t>
            </a:r>
            <a:r>
              <a:rPr lang="en-US" sz="2200" b="1" dirty="0"/>
              <a:t>actual knowledge</a:t>
            </a:r>
            <a:r>
              <a:rPr lang="en-US" sz="2200" dirty="0"/>
              <a:t> of falsity;</a:t>
            </a:r>
          </a:p>
          <a:p>
            <a:pPr marL="321412" lvl="1" indent="0">
              <a:spcAft>
                <a:spcPct val="40000"/>
              </a:spcAft>
              <a:buClr>
                <a:srgbClr val="D00000"/>
              </a:buClr>
              <a:buNone/>
            </a:pPr>
            <a:r>
              <a:rPr lang="en-US" sz="2200" dirty="0"/>
              <a:t>2.	Acts in </a:t>
            </a:r>
            <a:r>
              <a:rPr lang="en-US" sz="2200" b="1" dirty="0"/>
              <a:t>deliberate ignorance</a:t>
            </a:r>
            <a:r>
              <a:rPr lang="en-US" sz="2200" dirty="0"/>
              <a:t> of truth/falsity; </a:t>
            </a:r>
            <a:r>
              <a:rPr lang="en-US" sz="2200" b="1" u="sng" dirty="0"/>
              <a:t>or</a:t>
            </a:r>
          </a:p>
          <a:p>
            <a:pPr marL="321412" lvl="1" indent="0">
              <a:spcAft>
                <a:spcPct val="40000"/>
              </a:spcAft>
              <a:buClr>
                <a:srgbClr val="D00000"/>
              </a:buClr>
              <a:buNone/>
            </a:pPr>
            <a:r>
              <a:rPr lang="en-US" sz="2200" dirty="0"/>
              <a:t>3.	Acts in </a:t>
            </a:r>
            <a:r>
              <a:rPr lang="en-US" sz="2200" b="1" dirty="0"/>
              <a:t>reckless disregard </a:t>
            </a:r>
            <a:r>
              <a:rPr lang="en-US" sz="2200" dirty="0"/>
              <a:t>of truth/falsity.</a:t>
            </a:r>
          </a:p>
          <a:p>
            <a:pPr marL="321412" lvl="1" indent="0" algn="ctr">
              <a:spcAft>
                <a:spcPct val="40000"/>
              </a:spcAft>
              <a:buClr>
                <a:srgbClr val="D00000"/>
              </a:buClr>
              <a:buNone/>
            </a:pPr>
            <a:r>
              <a:rPr lang="en-US" sz="2200" b="1" i="1" dirty="0"/>
              <a:t>* A specific intent to defraud is not required *</a:t>
            </a:r>
          </a:p>
          <a:p>
            <a:endParaRPr lang="en-US" sz="2200" dirty="0"/>
          </a:p>
        </p:txBody>
      </p:sp>
      <p:pic>
        <p:nvPicPr>
          <p:cNvPr id="4" name="Picture 2" descr="C:\Users\nsolosky\AppData\Local\Microsoft\Windows\Temporary Internet Files\Content.IE5\9RWOGOXT\MC90043160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6427" y="1570687"/>
            <a:ext cx="2354246" cy="23531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210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t/>
            </a:r>
            <a:br>
              <a:rPr lang="en-US" sz="3400" dirty="0"/>
            </a:br>
            <a:r>
              <a:rPr lang="en-US" sz="3200" dirty="0">
                <a:solidFill>
                  <a:schemeClr val="tx1"/>
                </a:solidFill>
              </a:rPr>
              <a:t>Recent Amendments to the False Claims Act</a:t>
            </a:r>
            <a:r>
              <a:rPr lang="en-US" sz="3200" dirty="0">
                <a:solidFill>
                  <a:schemeClr val="tx1"/>
                </a:solidFill>
              </a:rPr>
              <a:t/>
            </a:r>
            <a:br>
              <a:rPr lang="en-US" sz="3200" dirty="0">
                <a:solidFill>
                  <a:schemeClr val="tx1"/>
                </a:solidFill>
              </a:rPr>
            </a:br>
            <a:endParaRPr lang="en-US" sz="3200" dirty="0">
              <a:solidFill>
                <a:schemeClr val="tx1"/>
              </a:solidFill>
            </a:endParaRPr>
          </a:p>
        </p:txBody>
      </p:sp>
      <p:sp>
        <p:nvSpPr>
          <p:cNvPr id="3" name="Content Placeholder 2"/>
          <p:cNvSpPr>
            <a:spLocks noGrp="1"/>
          </p:cNvSpPr>
          <p:nvPr>
            <p:ph idx="1"/>
          </p:nvPr>
        </p:nvSpPr>
        <p:spPr/>
        <p:txBody>
          <a:bodyPr>
            <a:normAutofit lnSpcReduction="10000"/>
          </a:bodyPr>
          <a:lstStyle/>
          <a:p>
            <a:pPr>
              <a:lnSpc>
                <a:spcPct val="80000"/>
              </a:lnSpc>
              <a:spcAft>
                <a:spcPct val="40000"/>
              </a:spcAft>
            </a:pPr>
            <a:r>
              <a:rPr lang="en-US" sz="2200" b="1" u="sng" dirty="0"/>
              <a:t>Actual Intent</a:t>
            </a:r>
            <a:r>
              <a:rPr lang="en-US" sz="2200" b="1" dirty="0"/>
              <a:t> to Defraud is </a:t>
            </a:r>
            <a:r>
              <a:rPr lang="en-US" sz="2200" b="1" u="sng" dirty="0"/>
              <a:t>Irrelevant</a:t>
            </a:r>
          </a:p>
          <a:p>
            <a:pPr lvl="1">
              <a:lnSpc>
                <a:spcPct val="90000"/>
              </a:lnSpc>
              <a:spcAft>
                <a:spcPct val="40000"/>
              </a:spcAft>
              <a:buFontTx/>
              <a:buChar char="•"/>
            </a:pPr>
            <a:r>
              <a:rPr lang="en-US" sz="1900" dirty="0"/>
              <a:t>Fraud Enforcement &amp; Recovery Act of 2009 (“</a:t>
            </a:r>
            <a:r>
              <a:rPr lang="en-US" sz="1900" dirty="0" err="1"/>
              <a:t>FERA</a:t>
            </a:r>
            <a:r>
              <a:rPr lang="en-US" sz="1900" dirty="0"/>
              <a:t>”) lowered the threshold for the government to prove intent (</a:t>
            </a:r>
            <a:r>
              <a:rPr lang="en-US" sz="1900" i="1" dirty="0"/>
              <a:t>scienter</a:t>
            </a:r>
            <a:r>
              <a:rPr lang="en-US" sz="1900" dirty="0"/>
              <a:t>)</a:t>
            </a:r>
          </a:p>
          <a:p>
            <a:pPr lvl="1">
              <a:lnSpc>
                <a:spcPct val="90000"/>
              </a:lnSpc>
              <a:spcAft>
                <a:spcPct val="40000"/>
              </a:spcAft>
              <a:buFontTx/>
              <a:buChar char="•"/>
            </a:pPr>
            <a:r>
              <a:rPr lang="en-US" sz="1900" dirty="0"/>
              <a:t>Knowingly submitting a false claim is enough, and now “knowingly” does not mean actual knowledge</a:t>
            </a:r>
          </a:p>
          <a:p>
            <a:pPr lvl="1">
              <a:lnSpc>
                <a:spcPct val="90000"/>
              </a:lnSpc>
              <a:spcAft>
                <a:spcPct val="40000"/>
              </a:spcAft>
              <a:buFontTx/>
              <a:buChar char="•"/>
            </a:pPr>
            <a:r>
              <a:rPr lang="en-US" sz="1900" dirty="0"/>
              <a:t>Reversal of </a:t>
            </a:r>
            <a:r>
              <a:rPr lang="en-US" sz="1900" i="1" dirty="0"/>
              <a:t>Allison Engine Co. v. United States, </a:t>
            </a:r>
            <a:r>
              <a:rPr lang="en-US" sz="1900" dirty="0"/>
              <a:t>553 U.S. 662 (2008)</a:t>
            </a:r>
          </a:p>
          <a:p>
            <a:pPr>
              <a:lnSpc>
                <a:spcPct val="80000"/>
              </a:lnSpc>
              <a:spcAft>
                <a:spcPct val="40000"/>
              </a:spcAft>
            </a:pPr>
            <a:r>
              <a:rPr lang="en-US" sz="2200" b="1" dirty="0"/>
              <a:t>Presentment Directly to Government is Irrelevant</a:t>
            </a:r>
          </a:p>
          <a:p>
            <a:pPr lvl="1">
              <a:lnSpc>
                <a:spcPct val="75000"/>
              </a:lnSpc>
              <a:spcAft>
                <a:spcPct val="40000"/>
              </a:spcAft>
            </a:pPr>
            <a:r>
              <a:rPr lang="en-US" sz="1900" dirty="0"/>
              <a:t>It is enough that a claim that should not be submitted reaches the government</a:t>
            </a:r>
          </a:p>
          <a:p>
            <a:pPr>
              <a:lnSpc>
                <a:spcPct val="80000"/>
              </a:lnSpc>
            </a:pPr>
            <a:r>
              <a:rPr lang="en-US" sz="2200" b="1" u="sng" dirty="0"/>
              <a:t>Just $1</a:t>
            </a:r>
            <a:r>
              <a:rPr lang="en-US" sz="2200" dirty="0"/>
              <a:t> </a:t>
            </a:r>
            <a:r>
              <a:rPr lang="en-US" sz="2200" b="1" dirty="0"/>
              <a:t>of federal money is enough to subject the </a:t>
            </a:r>
            <a:r>
              <a:rPr lang="en-US" sz="2200" b="1" i="1" dirty="0"/>
              <a:t>entire claim </a:t>
            </a:r>
            <a:r>
              <a:rPr lang="en-US" sz="2200" b="1" dirty="0"/>
              <a:t>amount to False Claims Act litigation</a:t>
            </a:r>
          </a:p>
          <a:p>
            <a:pPr lvl="1">
              <a:lnSpc>
                <a:spcPct val="90000"/>
              </a:lnSpc>
            </a:pPr>
            <a:r>
              <a:rPr lang="en-US" sz="1800" i="1" dirty="0"/>
              <a:t>United States v. Custer Battles, </a:t>
            </a:r>
            <a:r>
              <a:rPr lang="en-US" sz="1800" dirty="0"/>
              <a:t>562 </a:t>
            </a:r>
            <a:r>
              <a:rPr lang="en-US" sz="1800" dirty="0" err="1"/>
              <a:t>F.3d</a:t>
            </a:r>
            <a:r>
              <a:rPr lang="en-US" sz="1800" dirty="0"/>
              <a:t> 295 (4</a:t>
            </a:r>
            <a:r>
              <a:rPr lang="en-US" sz="1800" baseline="30000" dirty="0"/>
              <a:t>th</a:t>
            </a:r>
            <a:r>
              <a:rPr lang="en-US" sz="1800" dirty="0"/>
              <a:t> Cir. 2009)</a:t>
            </a:r>
          </a:p>
          <a:p>
            <a:endParaRPr lang="en-US" dirty="0"/>
          </a:p>
        </p:txBody>
      </p:sp>
    </p:spTree>
    <p:extLst>
      <p:ext uri="{BB962C8B-B14F-4D97-AF65-F5344CB8AC3E}">
        <p14:creationId xmlns:p14="http://schemas.microsoft.com/office/powerpoint/2010/main" val="1896283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solidFill>
                  <a:schemeClr val="tx1"/>
                </a:solidFill>
              </a:rPr>
              <a:t>Who Can Bring a</a:t>
            </a:r>
            <a:br>
              <a:rPr lang="en-US" sz="3200" dirty="0">
                <a:solidFill>
                  <a:schemeClr val="tx1"/>
                </a:solidFill>
              </a:rPr>
            </a:br>
            <a:r>
              <a:rPr lang="en-US" sz="3200" dirty="0">
                <a:solidFill>
                  <a:schemeClr val="tx1"/>
                </a:solidFill>
              </a:rPr>
              <a:t>False Claims Action?</a:t>
            </a:r>
            <a:endParaRPr lang="en-US" sz="3200" dirty="0">
              <a:solidFill>
                <a:schemeClr val="tx1"/>
              </a:solidFill>
            </a:endParaRPr>
          </a:p>
        </p:txBody>
      </p:sp>
      <p:sp>
        <p:nvSpPr>
          <p:cNvPr id="3" name="Content Placeholder 2"/>
          <p:cNvSpPr>
            <a:spLocks noGrp="1"/>
          </p:cNvSpPr>
          <p:nvPr>
            <p:ph idx="1"/>
          </p:nvPr>
        </p:nvSpPr>
        <p:spPr/>
        <p:txBody>
          <a:bodyPr/>
          <a:lstStyle/>
          <a:p>
            <a:pPr>
              <a:lnSpc>
                <a:spcPct val="90000"/>
              </a:lnSpc>
            </a:pPr>
            <a:r>
              <a:rPr lang="en-US" sz="2500" b="1" dirty="0"/>
              <a:t>Contracting Officer</a:t>
            </a:r>
          </a:p>
          <a:p>
            <a:pPr lvl="1">
              <a:lnSpc>
                <a:spcPct val="85000"/>
              </a:lnSpc>
              <a:buFontTx/>
              <a:buChar char="•"/>
            </a:pPr>
            <a:r>
              <a:rPr lang="en-US" sz="2500" dirty="0"/>
              <a:t>What must CO do if false contract claim is suspected?</a:t>
            </a:r>
          </a:p>
          <a:p>
            <a:pPr lvl="2">
              <a:lnSpc>
                <a:spcPct val="80000"/>
              </a:lnSpc>
            </a:pPr>
            <a:r>
              <a:rPr lang="en-US" sz="2500" dirty="0"/>
              <a:t>FAR 33.209 – If contractor is unable to support any part of a claim, assumed to be false and must be reported to agency’s  fraud unit</a:t>
            </a:r>
          </a:p>
          <a:p>
            <a:pPr>
              <a:lnSpc>
                <a:spcPct val="90000"/>
              </a:lnSpc>
            </a:pPr>
            <a:r>
              <a:rPr lang="en-US" sz="2500" b="1" i="1" dirty="0"/>
              <a:t>Qui Tam </a:t>
            </a:r>
            <a:r>
              <a:rPr lang="en-US" sz="2500" b="1" dirty="0"/>
              <a:t>Relator (Private Citizen Plaintiff)</a:t>
            </a:r>
          </a:p>
          <a:p>
            <a:pPr lvl="1">
              <a:lnSpc>
                <a:spcPct val="85000"/>
              </a:lnSpc>
            </a:pPr>
            <a:r>
              <a:rPr lang="en-US" sz="2500" dirty="0"/>
              <a:t>Whistleblower Action</a:t>
            </a:r>
          </a:p>
          <a:p>
            <a:pPr lvl="1">
              <a:lnSpc>
                <a:spcPct val="85000"/>
              </a:lnSpc>
            </a:pPr>
            <a:r>
              <a:rPr lang="en-US" sz="2500" dirty="0"/>
              <a:t>Competitor </a:t>
            </a:r>
          </a:p>
          <a:p>
            <a:pPr lvl="1">
              <a:lnSpc>
                <a:spcPct val="85000"/>
              </a:lnSpc>
            </a:pPr>
            <a:r>
              <a:rPr lang="en-US" sz="2500" dirty="0"/>
              <a:t>Employee</a:t>
            </a:r>
          </a:p>
          <a:p>
            <a:pPr lvl="2">
              <a:lnSpc>
                <a:spcPct val="80000"/>
              </a:lnSpc>
            </a:pPr>
            <a:r>
              <a:rPr lang="en-US" sz="2500" dirty="0"/>
              <a:t>Incentive = up to 30% of the government’s damages</a:t>
            </a:r>
          </a:p>
          <a:p>
            <a:endParaRPr lang="en-US" dirty="0"/>
          </a:p>
        </p:txBody>
      </p:sp>
      <p:pic>
        <p:nvPicPr>
          <p:cNvPr id="4" name="Picture 3" descr="C:\Users\nsolosky\AppData\Local\Microsoft\Windows\Temporary Internet Files\Content.IE5\QYJLNQH7\MC90029384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3927" y="3506597"/>
            <a:ext cx="1811262" cy="1804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9493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solidFill>
                  <a:schemeClr val="tx1"/>
                </a:solidFill>
              </a:rPr>
              <a:t>False Claims Act:</a:t>
            </a:r>
            <a:r>
              <a:rPr lang="en-US" sz="3200" dirty="0">
                <a:solidFill>
                  <a:schemeClr val="tx1"/>
                </a:solidFill>
              </a:rPr>
              <a:t/>
            </a:r>
            <a:br>
              <a:rPr lang="en-US" sz="3200" dirty="0">
                <a:solidFill>
                  <a:schemeClr val="tx1"/>
                </a:solidFill>
              </a:rPr>
            </a:br>
            <a:r>
              <a:rPr lang="en-US" sz="3200" dirty="0">
                <a:solidFill>
                  <a:schemeClr val="tx1"/>
                </a:solidFill>
              </a:rPr>
              <a:t>What Can’t You Do?</a:t>
            </a:r>
            <a:endParaRPr lang="en-US" sz="3200" dirty="0">
              <a:solidFill>
                <a:schemeClr val="tx1"/>
              </a:solidFill>
            </a:endParaRPr>
          </a:p>
        </p:txBody>
      </p:sp>
      <p:sp>
        <p:nvSpPr>
          <p:cNvPr id="3" name="Content Placeholder 2"/>
          <p:cNvSpPr>
            <a:spLocks noGrp="1"/>
          </p:cNvSpPr>
          <p:nvPr>
            <p:ph idx="1"/>
          </p:nvPr>
        </p:nvSpPr>
        <p:spPr>
          <a:xfrm>
            <a:off x="457200" y="1524000"/>
            <a:ext cx="8229600" cy="5141602"/>
          </a:xfrm>
        </p:spPr>
        <p:txBody>
          <a:bodyPr>
            <a:noAutofit/>
          </a:bodyPr>
          <a:lstStyle/>
          <a:p>
            <a:pPr lvl="1">
              <a:lnSpc>
                <a:spcPct val="90000"/>
              </a:lnSpc>
              <a:buFontTx/>
              <a:buChar char="•"/>
            </a:pPr>
            <a:r>
              <a:rPr lang="en-US" sz="2200" dirty="0"/>
              <a:t>Submit false </a:t>
            </a:r>
            <a:r>
              <a:rPr lang="en-US" sz="2200" dirty="0"/>
              <a:t>invoices or false </a:t>
            </a:r>
            <a:r>
              <a:rPr lang="en-US" sz="2200" dirty="0"/>
              <a:t>contract claims</a:t>
            </a:r>
          </a:p>
          <a:p>
            <a:pPr lvl="1">
              <a:lnSpc>
                <a:spcPct val="90000"/>
              </a:lnSpc>
              <a:buFontTx/>
              <a:buChar char="•"/>
            </a:pPr>
            <a:r>
              <a:rPr lang="en-US" sz="2200" dirty="0"/>
              <a:t>Conceal rebate or credit</a:t>
            </a:r>
          </a:p>
          <a:p>
            <a:pPr lvl="1">
              <a:lnSpc>
                <a:spcPct val="90000"/>
              </a:lnSpc>
              <a:buFontTx/>
              <a:buChar char="•"/>
            </a:pPr>
            <a:r>
              <a:rPr lang="en-US" sz="2200" dirty="0"/>
              <a:t>Illegitimately front load </a:t>
            </a:r>
            <a:r>
              <a:rPr lang="en-US" sz="2200" dirty="0"/>
              <a:t>invoices</a:t>
            </a:r>
          </a:p>
          <a:p>
            <a:pPr lvl="1">
              <a:lnSpc>
                <a:spcPct val="90000"/>
              </a:lnSpc>
              <a:buFontTx/>
              <a:buChar char="•"/>
            </a:pPr>
            <a:r>
              <a:rPr lang="en-US" sz="2200" dirty="0"/>
              <a:t>Misrepresent Davis-Bacon wages  </a:t>
            </a:r>
            <a:endParaRPr lang="en-US" sz="2200" dirty="0"/>
          </a:p>
          <a:p>
            <a:pPr lvl="1">
              <a:lnSpc>
                <a:spcPct val="90000"/>
              </a:lnSpc>
              <a:buFontTx/>
              <a:buChar char="•"/>
            </a:pPr>
            <a:r>
              <a:rPr lang="en-US" sz="2200" dirty="0"/>
              <a:t>Submit inflated material/personnel/equipment costs</a:t>
            </a:r>
          </a:p>
          <a:p>
            <a:pPr lvl="1">
              <a:lnSpc>
                <a:spcPct val="90000"/>
              </a:lnSpc>
              <a:buFontTx/>
              <a:buChar char="•"/>
            </a:pPr>
            <a:r>
              <a:rPr lang="en-US" sz="2200" dirty="0"/>
              <a:t>Substitute non-conforming materials</a:t>
            </a:r>
          </a:p>
          <a:p>
            <a:pPr lvl="1">
              <a:lnSpc>
                <a:spcPct val="90000"/>
              </a:lnSpc>
              <a:buFontTx/>
              <a:buChar char="•"/>
            </a:pPr>
            <a:r>
              <a:rPr lang="en-US" sz="2200" dirty="0"/>
              <a:t>Conceal defective/non-conforming work</a:t>
            </a:r>
          </a:p>
          <a:p>
            <a:pPr lvl="1">
              <a:lnSpc>
                <a:spcPct val="90000"/>
              </a:lnSpc>
              <a:buFontTx/>
              <a:buChar char="•"/>
            </a:pPr>
            <a:r>
              <a:rPr lang="en-US" sz="2200" dirty="0"/>
              <a:t>Submit false certifications – SBA certifications </a:t>
            </a:r>
          </a:p>
          <a:p>
            <a:pPr lvl="1">
              <a:lnSpc>
                <a:spcPct val="90000"/>
              </a:lnSpc>
              <a:buFontTx/>
              <a:buChar char="•"/>
            </a:pPr>
            <a:r>
              <a:rPr lang="en-US" sz="2200" dirty="0"/>
              <a:t>Collude on bid/proposal prices</a:t>
            </a:r>
          </a:p>
          <a:p>
            <a:pPr lvl="1">
              <a:lnSpc>
                <a:spcPct val="90000"/>
              </a:lnSpc>
              <a:buFontTx/>
              <a:buChar char="•"/>
            </a:pPr>
            <a:r>
              <a:rPr lang="en-US" sz="2200" dirty="0"/>
              <a:t>Submit a false federal Small Business Subcontracting Plan</a:t>
            </a:r>
          </a:p>
          <a:p>
            <a:pPr lvl="1">
              <a:lnSpc>
                <a:spcPct val="90000"/>
              </a:lnSpc>
              <a:buFontTx/>
              <a:buChar char="•"/>
            </a:pPr>
            <a:r>
              <a:rPr lang="en-US" sz="2200" b="1" dirty="0"/>
              <a:t>Implied Certifications</a:t>
            </a:r>
          </a:p>
          <a:p>
            <a:endParaRPr lang="en-US" sz="2200" dirty="0"/>
          </a:p>
        </p:txBody>
      </p:sp>
      <p:pic>
        <p:nvPicPr>
          <p:cNvPr id="4" name="Picture 2" descr="C:\Users\nsolosky\AppData\Local\Microsoft\Windows\Temporary Internet Files\Content.IE5\5GDGC8KJ\MC9003641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32845" y="1340993"/>
            <a:ext cx="1553955" cy="1583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371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What Happens if You Do?</a:t>
            </a:r>
          </a:p>
        </p:txBody>
      </p:sp>
      <p:sp>
        <p:nvSpPr>
          <p:cNvPr id="3" name="Content Placeholder 2"/>
          <p:cNvSpPr>
            <a:spLocks noGrp="1"/>
          </p:cNvSpPr>
          <p:nvPr>
            <p:ph idx="1"/>
          </p:nvPr>
        </p:nvSpPr>
        <p:spPr/>
        <p:txBody>
          <a:bodyPr>
            <a:normAutofit/>
          </a:bodyPr>
          <a:lstStyle/>
          <a:p>
            <a:pPr>
              <a:lnSpc>
                <a:spcPct val="80000"/>
              </a:lnSpc>
              <a:spcAft>
                <a:spcPts val="600"/>
              </a:spcAft>
            </a:pPr>
            <a:r>
              <a:rPr lang="en-US" sz="2500" dirty="0"/>
              <a:t>Up to </a:t>
            </a:r>
            <a:r>
              <a:rPr lang="en-US" sz="2500" b="1" dirty="0"/>
              <a:t>$11,000 civil penalty</a:t>
            </a:r>
            <a:r>
              <a:rPr lang="en-US" sz="2500" dirty="0"/>
              <a:t> for each false claim</a:t>
            </a:r>
          </a:p>
          <a:p>
            <a:pPr>
              <a:lnSpc>
                <a:spcPct val="80000"/>
              </a:lnSpc>
              <a:spcAft>
                <a:spcPts val="600"/>
              </a:spcAft>
            </a:pPr>
            <a:r>
              <a:rPr lang="en-US" sz="2500" b="1" dirty="0"/>
              <a:t>Automatic Treble damages</a:t>
            </a:r>
            <a:r>
              <a:rPr lang="en-US" sz="2500" dirty="0"/>
              <a:t> – Three times the amount of damages sustained by the government (</a:t>
            </a:r>
            <a:r>
              <a:rPr lang="en-US" sz="2500" i="1" dirty="0"/>
              <a:t>e</a:t>
            </a:r>
            <a:r>
              <a:rPr lang="en-US" sz="2500" dirty="0"/>
              <a:t>.</a:t>
            </a:r>
            <a:r>
              <a:rPr lang="en-US" sz="2500" i="1" dirty="0"/>
              <a:t>g</a:t>
            </a:r>
            <a:r>
              <a:rPr lang="en-US" sz="2500" dirty="0"/>
              <a:t>., 3 times the amount of the false invoices</a:t>
            </a:r>
          </a:p>
          <a:p>
            <a:pPr>
              <a:lnSpc>
                <a:spcPct val="80000"/>
              </a:lnSpc>
              <a:spcAft>
                <a:spcPts val="600"/>
              </a:spcAft>
            </a:pPr>
            <a:r>
              <a:rPr lang="en-US" sz="2500" b="1" dirty="0"/>
              <a:t>Forfeit</a:t>
            </a:r>
            <a:r>
              <a:rPr lang="en-US" sz="2500" dirty="0"/>
              <a:t> legitimate claims</a:t>
            </a:r>
          </a:p>
          <a:p>
            <a:pPr>
              <a:lnSpc>
                <a:spcPct val="80000"/>
              </a:lnSpc>
              <a:spcAft>
                <a:spcPts val="600"/>
              </a:spcAft>
            </a:pPr>
            <a:r>
              <a:rPr lang="en-US" sz="2500" dirty="0"/>
              <a:t>“</a:t>
            </a:r>
            <a:r>
              <a:rPr lang="en-US" sz="2500" b="1" dirty="0"/>
              <a:t>Benefit of the Bargain</a:t>
            </a:r>
            <a:r>
              <a:rPr lang="en-US" sz="2500" dirty="0"/>
              <a:t>” damages</a:t>
            </a:r>
          </a:p>
          <a:p>
            <a:pPr lvl="1">
              <a:lnSpc>
                <a:spcPct val="75000"/>
              </a:lnSpc>
              <a:spcAft>
                <a:spcPts val="600"/>
              </a:spcAft>
            </a:pPr>
            <a:r>
              <a:rPr lang="en-US" sz="2500" b="1" i="1" dirty="0"/>
              <a:t>Morse Diesel Int’l v. U.S.</a:t>
            </a:r>
            <a:r>
              <a:rPr lang="en-US" sz="2500" i="1" dirty="0"/>
              <a:t>, </a:t>
            </a:r>
            <a:r>
              <a:rPr lang="en-US" sz="2500" dirty="0"/>
              <a:t>79 Fed. Cl. 116 (2007) </a:t>
            </a:r>
          </a:p>
          <a:p>
            <a:pPr lvl="2">
              <a:lnSpc>
                <a:spcPct val="70000"/>
              </a:lnSpc>
              <a:spcAft>
                <a:spcPts val="600"/>
              </a:spcAft>
            </a:pPr>
            <a:r>
              <a:rPr lang="en-US" sz="2500" dirty="0"/>
              <a:t>$467,000 claim led to </a:t>
            </a:r>
            <a:r>
              <a:rPr lang="en-US" sz="2500" b="1" dirty="0"/>
              <a:t>$7 million</a:t>
            </a:r>
            <a:r>
              <a:rPr lang="en-US" sz="2500" dirty="0"/>
              <a:t> in penalties</a:t>
            </a:r>
          </a:p>
          <a:p>
            <a:pPr>
              <a:lnSpc>
                <a:spcPct val="80000"/>
              </a:lnSpc>
              <a:spcAft>
                <a:spcPts val="600"/>
              </a:spcAft>
            </a:pPr>
            <a:r>
              <a:rPr lang="en-US" sz="2500" dirty="0"/>
              <a:t>Small Business Job Act presumed damages (full value of the contract)</a:t>
            </a:r>
          </a:p>
          <a:p>
            <a:endParaRPr lang="en-US" sz="2500" dirty="0"/>
          </a:p>
        </p:txBody>
      </p:sp>
    </p:spTree>
    <p:extLst>
      <p:ext uri="{BB962C8B-B14F-4D97-AF65-F5344CB8AC3E}">
        <p14:creationId xmlns:p14="http://schemas.microsoft.com/office/powerpoint/2010/main" val="1846848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chemeClr val="tx1"/>
                </a:solidFill>
              </a:rPr>
              <a:t>How to Protect  Your Business</a:t>
            </a:r>
            <a:endParaRPr lang="en-US" sz="3200" dirty="0">
              <a:solidFill>
                <a:schemeClr val="tx1"/>
              </a:solidFill>
            </a:endParaRPr>
          </a:p>
        </p:txBody>
      </p:sp>
      <p:sp>
        <p:nvSpPr>
          <p:cNvPr id="3" name="Content Placeholder 2"/>
          <p:cNvSpPr>
            <a:spLocks noGrp="1"/>
          </p:cNvSpPr>
          <p:nvPr>
            <p:ph idx="1"/>
          </p:nvPr>
        </p:nvSpPr>
        <p:spPr>
          <a:xfrm>
            <a:off x="457200" y="1417639"/>
            <a:ext cx="8229600" cy="4917826"/>
          </a:xfrm>
        </p:spPr>
        <p:txBody>
          <a:bodyPr>
            <a:normAutofit/>
          </a:bodyPr>
          <a:lstStyle/>
          <a:p>
            <a:r>
              <a:rPr lang="en-US" b="1" dirty="0" smtClean="0"/>
              <a:t>Implement an Ethics and Compliance Program!</a:t>
            </a:r>
          </a:p>
          <a:p>
            <a:r>
              <a:rPr lang="en-US" b="1" dirty="0" smtClean="0"/>
              <a:t>FAR 52.203-13 requires contractors to:</a:t>
            </a:r>
          </a:p>
          <a:p>
            <a:pPr lvl="1"/>
            <a:r>
              <a:rPr lang="en-US" dirty="0" smtClean="0"/>
              <a:t>Implement a Contractor Code of Business Ethics and Conduct.</a:t>
            </a:r>
          </a:p>
          <a:p>
            <a:pPr lvl="1"/>
            <a:r>
              <a:rPr lang="en-US" dirty="0" smtClean="0"/>
              <a:t>Establish a Business Ethics Awareness and Compliance Program.</a:t>
            </a:r>
          </a:p>
          <a:p>
            <a:pPr lvl="1"/>
            <a:r>
              <a:rPr lang="en-US" dirty="0" smtClean="0"/>
              <a:t>Establish an Internal Control System.</a:t>
            </a:r>
          </a:p>
          <a:p>
            <a:pPr lvl="1"/>
            <a:r>
              <a:rPr lang="en-US" dirty="0" smtClean="0"/>
              <a:t>Inform the Office of Inspector General and Contracting Officer of “credible evidence” of any violation.</a:t>
            </a:r>
          </a:p>
          <a:p>
            <a:pPr lvl="1"/>
            <a:endParaRPr lang="en-US" u="sng" dirty="0"/>
          </a:p>
        </p:txBody>
      </p:sp>
    </p:spTree>
    <p:extLst>
      <p:ext uri="{BB962C8B-B14F-4D97-AF65-F5344CB8AC3E}">
        <p14:creationId xmlns:p14="http://schemas.microsoft.com/office/powerpoint/2010/main" val="1160307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1"/>
                </a:solidFill>
              </a:rPr>
              <a:t>SBA Regulation and Legislation Update</a:t>
            </a:r>
            <a:endParaRPr lang="en-US" sz="3200" dirty="0">
              <a:solidFill>
                <a:schemeClr val="tx1"/>
              </a:solidFill>
            </a:endParaRPr>
          </a:p>
        </p:txBody>
      </p:sp>
      <p:sp>
        <p:nvSpPr>
          <p:cNvPr id="3" name="Content Placeholder 2"/>
          <p:cNvSpPr>
            <a:spLocks noGrp="1"/>
          </p:cNvSpPr>
          <p:nvPr>
            <p:ph idx="1"/>
          </p:nvPr>
        </p:nvSpPr>
        <p:spPr/>
        <p:txBody>
          <a:bodyPr/>
          <a:lstStyle/>
          <a:p>
            <a:r>
              <a:rPr lang="en-US" b="1" dirty="0" smtClean="0"/>
              <a:t>New Mentor-Protégé Proposed Rule</a:t>
            </a:r>
          </a:p>
          <a:p>
            <a:pPr lvl="1"/>
            <a:r>
              <a:rPr lang="en-US" b="1" u="sng" dirty="0"/>
              <a:t>Proposed Rule 80 FR 6618</a:t>
            </a:r>
            <a:r>
              <a:rPr lang="en-US" b="1" dirty="0"/>
              <a:t> (February 5, 2015), comment period closed May 6, 2015</a:t>
            </a:r>
          </a:p>
          <a:p>
            <a:pPr lvl="1"/>
            <a:r>
              <a:rPr lang="en-US" dirty="0" smtClean="0"/>
              <a:t>Proposed expansion of the mentor-protégé </a:t>
            </a:r>
            <a:r>
              <a:rPr lang="en-US" dirty="0"/>
              <a:t>program </a:t>
            </a:r>
            <a:r>
              <a:rPr lang="en-US" dirty="0" smtClean="0"/>
              <a:t>to include </a:t>
            </a:r>
            <a:r>
              <a:rPr lang="en-US" dirty="0"/>
              <a:t>all small business </a:t>
            </a:r>
            <a:r>
              <a:rPr lang="en-US" dirty="0" smtClean="0"/>
              <a:t>concern</a:t>
            </a:r>
          </a:p>
          <a:p>
            <a:pPr lvl="1"/>
            <a:r>
              <a:rPr lang="en-US" dirty="0" smtClean="0"/>
              <a:t>“Shall </a:t>
            </a:r>
            <a:r>
              <a:rPr lang="en-US" dirty="0"/>
              <a:t>be identical” to 8(a) mentor protégé program, to the extent possible</a:t>
            </a:r>
          </a:p>
          <a:p>
            <a:pPr lvl="1"/>
            <a:r>
              <a:rPr lang="en-US" dirty="0" smtClean="0"/>
              <a:t>Pilot Program in 2016?</a:t>
            </a:r>
          </a:p>
          <a:p>
            <a:pPr lvl="1"/>
            <a:r>
              <a:rPr lang="en-US" dirty="0" smtClean="0"/>
              <a:t>Implications for Large and Small Businesses</a:t>
            </a:r>
            <a:endParaRPr lang="en-US" dirty="0"/>
          </a:p>
          <a:p>
            <a:pPr lvl="1"/>
            <a:endParaRPr lang="en-US" b="1" dirty="0"/>
          </a:p>
        </p:txBody>
      </p:sp>
    </p:spTree>
    <p:extLst>
      <p:ext uri="{BB962C8B-B14F-4D97-AF65-F5344CB8AC3E}">
        <p14:creationId xmlns:p14="http://schemas.microsoft.com/office/powerpoint/2010/main" val="2177752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1"/>
                </a:solidFill>
              </a:rPr>
              <a:t>SBA Regulation and Legislation Update</a:t>
            </a:r>
            <a:endParaRPr lang="en-US" sz="3200" dirty="0">
              <a:solidFill>
                <a:schemeClr val="tx1"/>
              </a:solidFill>
            </a:endParaRPr>
          </a:p>
        </p:txBody>
      </p:sp>
      <p:sp>
        <p:nvSpPr>
          <p:cNvPr id="3" name="Content Placeholder 2"/>
          <p:cNvSpPr>
            <a:spLocks noGrp="1"/>
          </p:cNvSpPr>
          <p:nvPr>
            <p:ph idx="1"/>
          </p:nvPr>
        </p:nvSpPr>
        <p:spPr/>
        <p:txBody>
          <a:bodyPr>
            <a:normAutofit/>
          </a:bodyPr>
          <a:lstStyle/>
          <a:p>
            <a:r>
              <a:rPr lang="en-US" b="1" dirty="0"/>
              <a:t>Credit for Lower Tier </a:t>
            </a:r>
            <a:r>
              <a:rPr lang="en-US" b="1" dirty="0" smtClean="0"/>
              <a:t>Subcontracting</a:t>
            </a:r>
          </a:p>
          <a:p>
            <a:pPr lvl="1"/>
            <a:r>
              <a:rPr lang="en-US" b="1" u="sng" dirty="0"/>
              <a:t>Proposed Rule 80 FR 60300</a:t>
            </a:r>
            <a:r>
              <a:rPr lang="en-US" b="1" dirty="0"/>
              <a:t> (10/06/15), Comment period closed 12/07/2015</a:t>
            </a:r>
          </a:p>
          <a:p>
            <a:pPr lvl="1"/>
            <a:r>
              <a:rPr lang="en-US" dirty="0" smtClean="0"/>
              <a:t>Allows large prime contractors to receive credit for lower-tier subcontractors on small business subcontracting plans </a:t>
            </a:r>
            <a:endParaRPr lang="en-US" dirty="0"/>
          </a:p>
          <a:p>
            <a:pPr lvl="1"/>
            <a:r>
              <a:rPr lang="en-US" dirty="0"/>
              <a:t>Implements Section 1614 of </a:t>
            </a:r>
            <a:r>
              <a:rPr lang="en-US" dirty="0" err="1"/>
              <a:t>NDAA</a:t>
            </a:r>
            <a:r>
              <a:rPr lang="en-US" dirty="0"/>
              <a:t> of 2014, 15 USC 637(d)(16)</a:t>
            </a:r>
          </a:p>
          <a:p>
            <a:pPr lvl="1"/>
            <a:endParaRPr lang="en-US" b="1" dirty="0"/>
          </a:p>
        </p:txBody>
      </p:sp>
    </p:spTree>
    <p:extLst>
      <p:ext uri="{BB962C8B-B14F-4D97-AF65-F5344CB8AC3E}">
        <p14:creationId xmlns:p14="http://schemas.microsoft.com/office/powerpoint/2010/main" val="1754757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Presented By</a:t>
            </a:r>
            <a:endParaRPr lang="en-US" dirty="0">
              <a:solidFill>
                <a:schemeClr val="tx1"/>
              </a:solidFill>
            </a:endParaRPr>
          </a:p>
        </p:txBody>
      </p:sp>
      <p:sp>
        <p:nvSpPr>
          <p:cNvPr id="3" name="Content Placeholder 2"/>
          <p:cNvSpPr>
            <a:spLocks noGrp="1"/>
          </p:cNvSpPr>
          <p:nvPr>
            <p:ph idx="1"/>
          </p:nvPr>
        </p:nvSpPr>
        <p:spPr/>
        <p:txBody>
          <a:bodyPr/>
          <a:lstStyle/>
          <a:p>
            <a:pPr marL="0" marR="0" indent="0">
              <a:spcBef>
                <a:spcPts val="0"/>
              </a:spcBef>
              <a:spcAft>
                <a:spcPts val="0"/>
              </a:spcAft>
              <a:buNone/>
            </a:pPr>
            <a:r>
              <a:rPr lang="en-US" b="1" dirty="0">
                <a:solidFill>
                  <a:srgbClr val="008000"/>
                </a:solidFill>
                <a:latin typeface="Arial"/>
                <a:ea typeface="Calibri"/>
                <a:cs typeface="Times New Roman"/>
              </a:rPr>
              <a:t>Reggie </a:t>
            </a:r>
            <a:r>
              <a:rPr lang="en-US" b="1" dirty="0" smtClean="0">
                <a:solidFill>
                  <a:srgbClr val="008000"/>
                </a:solidFill>
                <a:latin typeface="Arial"/>
                <a:ea typeface="Calibri"/>
                <a:cs typeface="Times New Roman"/>
              </a:rPr>
              <a:t>Jones</a:t>
            </a:r>
          </a:p>
          <a:p>
            <a:pPr marL="0" marR="0" indent="0">
              <a:spcBef>
                <a:spcPts val="0"/>
              </a:spcBef>
              <a:spcAft>
                <a:spcPts val="0"/>
              </a:spcAft>
              <a:buNone/>
            </a:pPr>
            <a:r>
              <a:rPr lang="en-US" b="1" dirty="0">
                <a:solidFill>
                  <a:srgbClr val="008000"/>
                </a:solidFill>
                <a:latin typeface="Arial"/>
                <a:ea typeface="Calibri"/>
              </a:rPr>
              <a:t>Fox Rothschild LLP</a:t>
            </a:r>
            <a:r>
              <a:rPr lang="en-US" b="1" dirty="0">
                <a:solidFill>
                  <a:srgbClr val="000000"/>
                </a:solidFill>
                <a:latin typeface="Arial"/>
                <a:ea typeface="Calibri"/>
                <a:cs typeface="Times New Roman"/>
              </a:rPr>
              <a:t/>
            </a:r>
            <a:br>
              <a:rPr lang="en-US" b="1" dirty="0">
                <a:solidFill>
                  <a:srgbClr val="000000"/>
                </a:solidFill>
                <a:latin typeface="Arial"/>
                <a:ea typeface="Calibri"/>
                <a:cs typeface="Times New Roman"/>
              </a:rPr>
            </a:br>
            <a:r>
              <a:rPr lang="en-US" b="1" dirty="0">
                <a:solidFill>
                  <a:srgbClr val="000000"/>
                </a:solidFill>
                <a:latin typeface="Arial"/>
                <a:ea typeface="Calibri"/>
                <a:cs typeface="Times New Roman"/>
              </a:rPr>
              <a:t>Chair, Federal Government Contracts </a:t>
            </a:r>
            <a:r>
              <a:rPr lang="en-US" b="1" dirty="0" smtClean="0">
                <a:solidFill>
                  <a:srgbClr val="000000"/>
                </a:solidFill>
                <a:latin typeface="Arial"/>
                <a:ea typeface="Calibri"/>
              </a:rPr>
              <a:t>&amp; </a:t>
            </a:r>
            <a:r>
              <a:rPr lang="en-US" b="1" dirty="0">
                <a:solidFill>
                  <a:srgbClr val="000000"/>
                </a:solidFill>
                <a:latin typeface="Arial"/>
                <a:ea typeface="Calibri"/>
              </a:rPr>
              <a:t>Procurement Practice Group</a:t>
            </a:r>
            <a:r>
              <a:rPr lang="en-US" dirty="0">
                <a:solidFill>
                  <a:srgbClr val="000000"/>
                </a:solidFill>
                <a:latin typeface="Arial"/>
                <a:ea typeface="Calibri"/>
              </a:rPr>
              <a:t/>
            </a:r>
            <a:br>
              <a:rPr lang="en-US" dirty="0">
                <a:solidFill>
                  <a:srgbClr val="000000"/>
                </a:solidFill>
                <a:latin typeface="Arial"/>
                <a:ea typeface="Calibri"/>
              </a:rPr>
            </a:br>
            <a:r>
              <a:rPr lang="en-US" b="1" dirty="0">
                <a:solidFill>
                  <a:srgbClr val="008000"/>
                </a:solidFill>
                <a:latin typeface="Arial"/>
                <a:ea typeface="Calibri"/>
              </a:rPr>
              <a:t/>
            </a:r>
            <a:br>
              <a:rPr lang="en-US" b="1" dirty="0">
                <a:solidFill>
                  <a:srgbClr val="008000"/>
                </a:solidFill>
                <a:latin typeface="Arial"/>
                <a:ea typeface="Calibri"/>
              </a:rPr>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9345" y="3533775"/>
            <a:ext cx="2143125" cy="2143125"/>
          </a:xfrm>
          <a:prstGeom prst="rect">
            <a:avLst/>
          </a:prstGeom>
        </p:spPr>
      </p:pic>
    </p:spTree>
    <p:extLst>
      <p:ext uri="{BB962C8B-B14F-4D97-AF65-F5344CB8AC3E}">
        <p14:creationId xmlns:p14="http://schemas.microsoft.com/office/powerpoint/2010/main" val="3389480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solidFill>
                  <a:schemeClr val="tx1"/>
                </a:solidFill>
              </a:rPr>
              <a:t>Case Studies:</a:t>
            </a:r>
            <a:br>
              <a:rPr lang="en-US" sz="3400" dirty="0">
                <a:solidFill>
                  <a:schemeClr val="tx1"/>
                </a:solidFill>
              </a:rPr>
            </a:br>
            <a:r>
              <a:rPr lang="en-US" sz="3400" dirty="0">
                <a:solidFill>
                  <a:schemeClr val="tx1"/>
                </a:solidFill>
              </a:rPr>
              <a:t>False Claims Act &amp; Davis Bacon</a:t>
            </a:r>
            <a:endParaRPr lang="en-US" sz="3400" dirty="0">
              <a:solidFill>
                <a:schemeClr val="tx1"/>
              </a:solidFill>
            </a:endParaRPr>
          </a:p>
        </p:txBody>
      </p:sp>
      <p:sp>
        <p:nvSpPr>
          <p:cNvPr id="3" name="Content Placeholder 2"/>
          <p:cNvSpPr>
            <a:spLocks noGrp="1"/>
          </p:cNvSpPr>
          <p:nvPr>
            <p:ph idx="1"/>
          </p:nvPr>
        </p:nvSpPr>
        <p:spPr/>
        <p:txBody>
          <a:bodyPr>
            <a:normAutofit/>
          </a:bodyPr>
          <a:lstStyle/>
          <a:p>
            <a:r>
              <a:rPr lang="en-US" dirty="0" smtClean="0"/>
              <a:t>From 2012 to 2015, at least </a:t>
            </a:r>
            <a:r>
              <a:rPr lang="en-US" b="1" dirty="0" smtClean="0"/>
              <a:t>8</a:t>
            </a:r>
            <a:r>
              <a:rPr lang="en-US" dirty="0" smtClean="0"/>
              <a:t> False Claims Act cases based on alleged violations of the Davis Bacon Act </a:t>
            </a:r>
          </a:p>
          <a:p>
            <a:r>
              <a:rPr lang="en-US" b="1" dirty="0" smtClean="0"/>
              <a:t>Key Distinction</a:t>
            </a:r>
            <a:r>
              <a:rPr lang="en-US" dirty="0" smtClean="0"/>
              <a:t>:  Misrepresentation and False Certification of Wages vs. Misclassification of Employees</a:t>
            </a:r>
          </a:p>
          <a:p>
            <a:pPr lvl="1"/>
            <a:r>
              <a:rPr lang="en-US" dirty="0" smtClean="0"/>
              <a:t>Jurisdiction of the Federal Courts or Dep’t of Labor</a:t>
            </a:r>
          </a:p>
          <a:p>
            <a:pPr lvl="1"/>
            <a:r>
              <a:rPr lang="en-US" u="sng" dirty="0" smtClean="0"/>
              <a:t>U.S. ex </a:t>
            </a:r>
            <a:r>
              <a:rPr lang="en-US" u="sng" dirty="0" err="1" smtClean="0"/>
              <a:t>rel</a:t>
            </a:r>
            <a:r>
              <a:rPr lang="en-US" u="sng" dirty="0" smtClean="0"/>
              <a:t> Sheet Metal Workers Int’l Assn. Local Union No. 20 v. Horning Investments, LLC</a:t>
            </a:r>
            <a:r>
              <a:rPr lang="en-US" dirty="0"/>
              <a:t> </a:t>
            </a:r>
            <a:r>
              <a:rPr lang="en-US" dirty="0" smtClean="0"/>
              <a:t>(S.D. Ind. 2013)</a:t>
            </a:r>
          </a:p>
          <a:p>
            <a:pPr lvl="1"/>
            <a:endParaRPr lang="en-US" u="sng" dirty="0"/>
          </a:p>
        </p:txBody>
      </p:sp>
    </p:spTree>
    <p:extLst>
      <p:ext uri="{BB962C8B-B14F-4D97-AF65-F5344CB8AC3E}">
        <p14:creationId xmlns:p14="http://schemas.microsoft.com/office/powerpoint/2010/main" val="1447185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solidFill>
                  <a:schemeClr val="tx1"/>
                </a:solidFill>
              </a:rPr>
              <a:t>Case Studies:</a:t>
            </a:r>
            <a:br>
              <a:rPr lang="en-US" sz="3400" dirty="0">
                <a:solidFill>
                  <a:schemeClr val="tx1"/>
                </a:solidFill>
              </a:rPr>
            </a:br>
            <a:r>
              <a:rPr lang="en-US" sz="3400" dirty="0">
                <a:solidFill>
                  <a:schemeClr val="tx1"/>
                </a:solidFill>
              </a:rPr>
              <a:t>False Claims Act &amp; Davis </a:t>
            </a:r>
            <a:r>
              <a:rPr lang="en-US" sz="3400" dirty="0">
                <a:solidFill>
                  <a:schemeClr val="tx1"/>
                </a:solidFill>
              </a:rPr>
              <a:t>Bacon</a:t>
            </a:r>
            <a:endParaRPr lang="en-US" sz="3400" dirty="0">
              <a:solidFill>
                <a:schemeClr val="tx1"/>
              </a:solidFill>
            </a:endParaRPr>
          </a:p>
        </p:txBody>
      </p:sp>
      <p:sp>
        <p:nvSpPr>
          <p:cNvPr id="3" name="Content Placeholder 2"/>
          <p:cNvSpPr>
            <a:spLocks noGrp="1"/>
          </p:cNvSpPr>
          <p:nvPr>
            <p:ph idx="1"/>
          </p:nvPr>
        </p:nvSpPr>
        <p:spPr>
          <a:xfrm>
            <a:off x="457200" y="1600200"/>
            <a:ext cx="8229600" cy="4029075"/>
          </a:xfrm>
        </p:spPr>
        <p:txBody>
          <a:bodyPr>
            <a:normAutofit fontScale="92500" lnSpcReduction="20000"/>
          </a:bodyPr>
          <a:lstStyle/>
          <a:p>
            <a:r>
              <a:rPr lang="en-US" sz="2400" b="1" u="sng" dirty="0" smtClean="0"/>
              <a:t>U.S. v. Warty Homes, LLC</a:t>
            </a:r>
            <a:r>
              <a:rPr lang="en-US" sz="2400" b="1" dirty="0" smtClean="0"/>
              <a:t> (E.D. Wisc. 2015)</a:t>
            </a:r>
          </a:p>
          <a:p>
            <a:pPr lvl="1"/>
            <a:r>
              <a:rPr lang="en-US" dirty="0" smtClean="0"/>
              <a:t>Qui tam settlement involving construction contractor accused of understating hours on certified payroll reports and underpaying workers on a federally funded housing project in Milwaukee</a:t>
            </a:r>
          </a:p>
          <a:p>
            <a:r>
              <a:rPr lang="en-US" sz="2400" b="1" u="sng" dirty="0" smtClean="0"/>
              <a:t>Smith v. Clark/Smoot/Russell</a:t>
            </a:r>
            <a:r>
              <a:rPr lang="en-US" sz="2400" b="1" dirty="0" smtClean="0"/>
              <a:t>, (4</a:t>
            </a:r>
            <a:r>
              <a:rPr lang="en-US" sz="2400" b="1" baseline="30000" dirty="0" smtClean="0"/>
              <a:t>th</a:t>
            </a:r>
            <a:r>
              <a:rPr lang="en-US" sz="2400" b="1" dirty="0" smtClean="0"/>
              <a:t> Cir. 2015)</a:t>
            </a:r>
          </a:p>
          <a:p>
            <a:pPr lvl="1"/>
            <a:r>
              <a:rPr lang="en-US" dirty="0" smtClean="0"/>
              <a:t>Construction JV allegedly falsely certifying compliance with the Davis Bacon on D.C. projects by refusing to pay locally prevailing wages</a:t>
            </a:r>
            <a:r>
              <a:rPr lang="en-US" sz="2600" dirty="0" smtClean="0"/>
              <a:t>.</a:t>
            </a:r>
          </a:p>
          <a:p>
            <a:r>
              <a:rPr lang="en-US" sz="2400" b="1" u="sng" dirty="0" smtClean="0"/>
              <a:t>U.S. ex rel. Lambert v. Elliot </a:t>
            </a:r>
            <a:r>
              <a:rPr lang="en-US" sz="2400" b="1" u="sng" dirty="0" smtClean="0"/>
              <a:t>Contracting</a:t>
            </a:r>
            <a:r>
              <a:rPr lang="en-US" sz="2400" b="1" dirty="0" smtClean="0"/>
              <a:t>, </a:t>
            </a:r>
            <a:r>
              <a:rPr lang="en-US" sz="2400" b="1" dirty="0" smtClean="0"/>
              <a:t>(S.D. </a:t>
            </a:r>
            <a:r>
              <a:rPr lang="en-US" sz="2400" b="1" dirty="0" err="1" smtClean="0"/>
              <a:t>W.V</a:t>
            </a:r>
            <a:r>
              <a:rPr lang="en-US" sz="2400" b="1" dirty="0" smtClean="0"/>
              <a:t>. 2015</a:t>
            </a:r>
            <a:r>
              <a:rPr lang="en-US" sz="2600" b="1" dirty="0" smtClean="0"/>
              <a:t>)</a:t>
            </a:r>
          </a:p>
          <a:p>
            <a:pPr lvl="1"/>
            <a:r>
              <a:rPr lang="en-US" dirty="0" smtClean="0"/>
              <a:t>False Claims Act case alleging Davis Bacon violations on a federal prison construction project.  Stayed pending resolution of employee misclassification issue by the DOL</a:t>
            </a:r>
            <a:r>
              <a:rPr lang="en-US" sz="2600" dirty="0" smtClean="0"/>
              <a:t>.</a:t>
            </a:r>
          </a:p>
          <a:p>
            <a:pPr lvl="1"/>
            <a:endParaRPr lang="en-US" u="sng" dirty="0"/>
          </a:p>
        </p:txBody>
      </p:sp>
    </p:spTree>
    <p:extLst>
      <p:ext uri="{BB962C8B-B14F-4D97-AF65-F5344CB8AC3E}">
        <p14:creationId xmlns:p14="http://schemas.microsoft.com/office/powerpoint/2010/main" val="870746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solidFill>
                  <a:schemeClr val="tx1"/>
                </a:solidFill>
              </a:rPr>
              <a:t>False Claims Act Case Studies:</a:t>
            </a:r>
            <a:br>
              <a:rPr lang="en-US" sz="3400" dirty="0">
                <a:solidFill>
                  <a:schemeClr val="tx1"/>
                </a:solidFill>
              </a:rPr>
            </a:br>
            <a:r>
              <a:rPr lang="en-US" sz="3400" dirty="0">
                <a:solidFill>
                  <a:schemeClr val="tx1"/>
                </a:solidFill>
              </a:rPr>
              <a:t>Small Business Cases</a:t>
            </a:r>
            <a:endParaRPr lang="en-US" sz="3400" dirty="0">
              <a:solidFill>
                <a:schemeClr val="tx1"/>
              </a:solidFill>
            </a:endParaRPr>
          </a:p>
        </p:txBody>
      </p:sp>
      <p:sp>
        <p:nvSpPr>
          <p:cNvPr id="3" name="Content Placeholder 2"/>
          <p:cNvSpPr>
            <a:spLocks noGrp="1"/>
          </p:cNvSpPr>
          <p:nvPr>
            <p:ph idx="1"/>
          </p:nvPr>
        </p:nvSpPr>
        <p:spPr/>
        <p:txBody>
          <a:bodyPr>
            <a:normAutofit fontScale="92500" lnSpcReduction="20000"/>
          </a:bodyPr>
          <a:lstStyle/>
          <a:p>
            <a:pPr marL="241059" indent="-241059" defTabSz="642823"/>
            <a:r>
              <a:rPr lang="en-US" sz="2500" b="1" dirty="0">
                <a:solidFill>
                  <a:prstClr val="black"/>
                </a:solidFill>
              </a:rPr>
              <a:t>  Lusk </a:t>
            </a:r>
            <a:r>
              <a:rPr lang="en-US" sz="2500" b="1" dirty="0">
                <a:solidFill>
                  <a:prstClr val="black"/>
                </a:solidFill>
              </a:rPr>
              <a:t>Mechanical - $</a:t>
            </a:r>
            <a:r>
              <a:rPr lang="en-US" sz="2500" b="1" dirty="0" err="1">
                <a:solidFill>
                  <a:prstClr val="black"/>
                </a:solidFill>
              </a:rPr>
              <a:t>6.25M</a:t>
            </a:r>
            <a:r>
              <a:rPr lang="en-US" sz="2500" b="1" dirty="0">
                <a:solidFill>
                  <a:prstClr val="black"/>
                </a:solidFill>
              </a:rPr>
              <a:t> Settlement</a:t>
            </a:r>
          </a:p>
          <a:p>
            <a:pPr marL="522294" lvl="1" indent="-200882" defTabSz="642823"/>
            <a:r>
              <a:rPr lang="en-US" sz="1800" dirty="0">
                <a:solidFill>
                  <a:prstClr val="black"/>
                </a:solidFill>
              </a:rPr>
              <a:t>  Alleged </a:t>
            </a:r>
            <a:r>
              <a:rPr lang="en-US" sz="1800" dirty="0">
                <a:solidFill>
                  <a:prstClr val="black"/>
                </a:solidFill>
              </a:rPr>
              <a:t>False Statements by Mechanical Contractors to the SBA concerning </a:t>
            </a:r>
            <a:r>
              <a:rPr lang="en-US" sz="1800" dirty="0" err="1">
                <a:solidFill>
                  <a:prstClr val="black"/>
                </a:solidFill>
              </a:rPr>
              <a:t>HUBZone</a:t>
            </a:r>
            <a:r>
              <a:rPr lang="en-US" sz="1800" dirty="0">
                <a:solidFill>
                  <a:prstClr val="black"/>
                </a:solidFill>
              </a:rPr>
              <a:t> Program Participation and False Claims to  the U.S. Army </a:t>
            </a:r>
          </a:p>
          <a:p>
            <a:pPr marL="241059" indent="-241059" defTabSz="642823"/>
            <a:r>
              <a:rPr lang="en-US" sz="2500" b="1" dirty="0">
                <a:solidFill>
                  <a:prstClr val="black"/>
                </a:solidFill>
              </a:rPr>
              <a:t>  </a:t>
            </a:r>
            <a:r>
              <a:rPr lang="en-US" sz="2500" b="1" dirty="0" err="1">
                <a:solidFill>
                  <a:prstClr val="black"/>
                </a:solidFill>
              </a:rPr>
              <a:t>Okland</a:t>
            </a:r>
            <a:r>
              <a:rPr lang="en-US" sz="2500" b="1" dirty="0">
                <a:solidFill>
                  <a:prstClr val="black"/>
                </a:solidFill>
              </a:rPr>
              <a:t> </a:t>
            </a:r>
            <a:r>
              <a:rPr lang="en-US" sz="2500" b="1" dirty="0">
                <a:solidFill>
                  <a:prstClr val="black"/>
                </a:solidFill>
              </a:rPr>
              <a:t>Construction – $</a:t>
            </a:r>
            <a:r>
              <a:rPr lang="en-US" sz="2500" b="1" dirty="0" err="1">
                <a:solidFill>
                  <a:prstClr val="black"/>
                </a:solidFill>
              </a:rPr>
              <a:t>1M</a:t>
            </a:r>
            <a:r>
              <a:rPr lang="en-US" sz="2500" b="1" dirty="0">
                <a:solidFill>
                  <a:prstClr val="black"/>
                </a:solidFill>
              </a:rPr>
              <a:t> Settlement</a:t>
            </a:r>
          </a:p>
          <a:p>
            <a:pPr marL="522294" lvl="1" indent="-200882" defTabSz="642823"/>
            <a:r>
              <a:rPr lang="en-US" sz="2000" dirty="0">
                <a:solidFill>
                  <a:prstClr val="black"/>
                </a:solidFill>
              </a:rPr>
              <a:t>  Alleged </a:t>
            </a:r>
            <a:r>
              <a:rPr lang="en-US" sz="2000" dirty="0">
                <a:solidFill>
                  <a:prstClr val="black"/>
                </a:solidFill>
              </a:rPr>
              <a:t>False Statements and False Claims by a Large Construction Company to the SBA concerning 8(a) Mentor-Protégé Program </a:t>
            </a:r>
            <a:r>
              <a:rPr lang="en-US" sz="2000" dirty="0">
                <a:solidFill>
                  <a:prstClr val="black"/>
                </a:solidFill>
              </a:rPr>
              <a:t>Participation</a:t>
            </a:r>
          </a:p>
          <a:p>
            <a:r>
              <a:rPr lang="en-US" sz="2500" b="1" dirty="0"/>
              <a:t>Gilbane Building Company - $</a:t>
            </a:r>
            <a:r>
              <a:rPr lang="en-US" sz="2500" b="1" dirty="0" err="1"/>
              <a:t>1.1M</a:t>
            </a:r>
            <a:r>
              <a:rPr lang="en-US" sz="2500" b="1" dirty="0"/>
              <a:t> Settlement</a:t>
            </a:r>
          </a:p>
          <a:p>
            <a:pPr lvl="1"/>
            <a:r>
              <a:rPr lang="en-US" sz="2000" dirty="0"/>
              <a:t>Alleged False Claims related to a corporate merger creating a purported front (Veterans Constructors Incorporated) to obtain a Coast Guard contract designated for </a:t>
            </a:r>
            <a:r>
              <a:rPr lang="en-US" sz="2000" dirty="0" err="1"/>
              <a:t>SDVOSBs</a:t>
            </a:r>
            <a:r>
              <a:rPr lang="en-US" sz="2000" dirty="0"/>
              <a:t> in violation of rules against </a:t>
            </a:r>
            <a:r>
              <a:rPr lang="en-US" sz="2000" dirty="0"/>
              <a:t>affiliation</a:t>
            </a:r>
            <a:endParaRPr lang="en-US" sz="2000" dirty="0">
              <a:solidFill>
                <a:prstClr val="black"/>
              </a:solidFill>
            </a:endParaRPr>
          </a:p>
          <a:p>
            <a:pPr marL="241059" indent="-241059" defTabSz="642823"/>
            <a:r>
              <a:rPr lang="en-US" sz="2500" b="1" dirty="0">
                <a:solidFill>
                  <a:prstClr val="black"/>
                </a:solidFill>
              </a:rPr>
              <a:t>  Granite </a:t>
            </a:r>
            <a:r>
              <a:rPr lang="en-US" sz="2500" b="1" dirty="0">
                <a:solidFill>
                  <a:prstClr val="black"/>
                </a:solidFill>
              </a:rPr>
              <a:t>Construction - $367,500 Settlement</a:t>
            </a:r>
            <a:endParaRPr lang="en-US" sz="2500" dirty="0">
              <a:solidFill>
                <a:prstClr val="black"/>
              </a:solidFill>
            </a:endParaRPr>
          </a:p>
          <a:p>
            <a:pPr marL="522294" lvl="1" indent="-200882" defTabSz="642823"/>
            <a:r>
              <a:rPr lang="en-US" sz="2000" dirty="0">
                <a:solidFill>
                  <a:prstClr val="black"/>
                </a:solidFill>
              </a:rPr>
              <a:t>  Alleged </a:t>
            </a:r>
            <a:r>
              <a:rPr lang="en-US" sz="2000" dirty="0">
                <a:solidFill>
                  <a:prstClr val="black"/>
                </a:solidFill>
              </a:rPr>
              <a:t>Fraud relating to Inflated Invoices Submitted by an Infrastructure Contractor to the DOT and </a:t>
            </a:r>
            <a:r>
              <a:rPr lang="en-US" sz="2000" dirty="0">
                <a:solidFill>
                  <a:prstClr val="black"/>
                </a:solidFill>
              </a:rPr>
              <a:t>USACE</a:t>
            </a:r>
          </a:p>
        </p:txBody>
      </p:sp>
    </p:spTree>
    <p:extLst>
      <p:ext uri="{BB962C8B-B14F-4D97-AF65-F5344CB8AC3E}">
        <p14:creationId xmlns:p14="http://schemas.microsoft.com/office/powerpoint/2010/main" val="1814217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err="1">
                <a:solidFill>
                  <a:schemeClr val="tx1"/>
                </a:solidFill>
              </a:rPr>
              <a:t>EEO</a:t>
            </a:r>
            <a:r>
              <a:rPr lang="en-US" sz="3400" dirty="0">
                <a:solidFill>
                  <a:schemeClr val="tx1"/>
                </a:solidFill>
              </a:rPr>
              <a:t> &amp; Affirmative Action</a:t>
            </a:r>
            <a:endParaRPr lang="en-US" sz="3400" dirty="0">
              <a:solidFill>
                <a:schemeClr val="tx1"/>
              </a:solidFill>
            </a:endParaRP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5311" y="1965463"/>
            <a:ext cx="5710477" cy="2099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4865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The Basics</a:t>
            </a:r>
            <a:endParaRPr lang="en-US" sz="3400" dirty="0">
              <a:solidFill>
                <a:schemeClr val="tx1"/>
              </a:solidFill>
            </a:endParaRPr>
          </a:p>
        </p:txBody>
      </p:sp>
      <p:sp>
        <p:nvSpPr>
          <p:cNvPr id="3" name="Content Placeholder 2"/>
          <p:cNvSpPr>
            <a:spLocks noGrp="1"/>
          </p:cNvSpPr>
          <p:nvPr>
            <p:ph idx="1"/>
          </p:nvPr>
        </p:nvSpPr>
        <p:spPr>
          <a:xfrm>
            <a:off x="457200" y="1181100"/>
            <a:ext cx="8229600" cy="5484502"/>
          </a:xfrm>
        </p:spPr>
        <p:txBody>
          <a:bodyPr>
            <a:normAutofit/>
          </a:bodyPr>
          <a:lstStyle/>
          <a:p>
            <a:r>
              <a:rPr lang="en-US" dirty="0" smtClean="0"/>
              <a:t>Nondiscrimination + affirmative action + recordkeeping</a:t>
            </a:r>
          </a:p>
          <a:p>
            <a:pPr lvl="1"/>
            <a:r>
              <a:rPr lang="en-US" dirty="0" smtClean="0"/>
              <a:t>Federal contractors may not discriminate in employment or applications for employment.</a:t>
            </a:r>
          </a:p>
          <a:p>
            <a:pPr lvl="1"/>
            <a:r>
              <a:rPr lang="en-US" dirty="0" smtClean="0"/>
              <a:t>Federal </a:t>
            </a:r>
            <a:r>
              <a:rPr lang="en-US" dirty="0"/>
              <a:t>c</a:t>
            </a:r>
            <a:r>
              <a:rPr lang="en-US" dirty="0" smtClean="0"/>
              <a:t>ontractors must take affirmative action to ensure that equal opportunity is provided.</a:t>
            </a:r>
          </a:p>
          <a:p>
            <a:pPr lvl="2"/>
            <a:r>
              <a:rPr lang="en-US" dirty="0" smtClean="0"/>
              <a:t>Contractors with 50+ employees and $</a:t>
            </a:r>
            <a:r>
              <a:rPr lang="en-US" dirty="0" err="1" smtClean="0"/>
              <a:t>50k</a:t>
            </a:r>
            <a:r>
              <a:rPr lang="en-US" dirty="0" smtClean="0"/>
              <a:t>+ in Federal contracts must have a written affirmative action plan and make reports.</a:t>
            </a:r>
          </a:p>
          <a:p>
            <a:pPr lvl="1"/>
            <a:r>
              <a:rPr lang="en-US" dirty="0" smtClean="0"/>
              <a:t>Federal contractors must keep records for 1-3 years.</a:t>
            </a:r>
          </a:p>
          <a:p>
            <a:endParaRPr lang="en-US" dirty="0"/>
          </a:p>
        </p:txBody>
      </p:sp>
    </p:spTree>
    <p:extLst>
      <p:ext uri="{BB962C8B-B14F-4D97-AF65-F5344CB8AC3E}">
        <p14:creationId xmlns:p14="http://schemas.microsoft.com/office/powerpoint/2010/main" val="14102908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What is Required?</a:t>
            </a:r>
            <a:endParaRPr lang="en-US" sz="3400" dirty="0">
              <a:solidFill>
                <a:schemeClr val="tx1"/>
              </a:solidFill>
            </a:endParaRPr>
          </a:p>
        </p:txBody>
      </p:sp>
      <p:sp>
        <p:nvSpPr>
          <p:cNvPr id="3" name="Content Placeholder 2"/>
          <p:cNvSpPr>
            <a:spLocks noGrp="1"/>
          </p:cNvSpPr>
          <p:nvPr>
            <p:ph idx="1"/>
          </p:nvPr>
        </p:nvSpPr>
        <p:spPr>
          <a:xfrm>
            <a:off x="457200" y="1343026"/>
            <a:ext cx="8229600" cy="4829174"/>
          </a:xfrm>
        </p:spPr>
        <p:txBody>
          <a:bodyPr>
            <a:normAutofit fontScale="92500" lnSpcReduction="20000"/>
          </a:bodyPr>
          <a:lstStyle/>
          <a:p>
            <a:r>
              <a:rPr lang="en-US" dirty="0" smtClean="0"/>
              <a:t>Compliance with:</a:t>
            </a:r>
          </a:p>
          <a:p>
            <a:pPr lvl="1"/>
            <a:r>
              <a:rPr lang="en-US" dirty="0" smtClean="0">
                <a:solidFill>
                  <a:srgbClr val="FF0000"/>
                </a:solidFill>
              </a:rPr>
              <a:t>Executive Order (“</a:t>
            </a:r>
            <a:r>
              <a:rPr lang="en-US" dirty="0" err="1" smtClean="0">
                <a:solidFill>
                  <a:srgbClr val="FF0000"/>
                </a:solidFill>
              </a:rPr>
              <a:t>EO</a:t>
            </a:r>
            <a:r>
              <a:rPr lang="en-US" dirty="0" smtClean="0">
                <a:solidFill>
                  <a:srgbClr val="FF0000"/>
                </a:solidFill>
              </a:rPr>
              <a:t>”) 11246, as amended</a:t>
            </a:r>
          </a:p>
          <a:p>
            <a:pPr lvl="1"/>
            <a:r>
              <a:rPr lang="en-US" dirty="0" err="1" smtClean="0">
                <a:solidFill>
                  <a:srgbClr val="FF0000"/>
                </a:solidFill>
              </a:rPr>
              <a:t>EO</a:t>
            </a:r>
            <a:r>
              <a:rPr lang="en-US" dirty="0" smtClean="0">
                <a:solidFill>
                  <a:srgbClr val="FF0000"/>
                </a:solidFill>
              </a:rPr>
              <a:t> 13665 (Non-retaliation for disclosure of pay)</a:t>
            </a:r>
          </a:p>
          <a:p>
            <a:pPr lvl="1"/>
            <a:r>
              <a:rPr lang="en-US" dirty="0" err="1" smtClean="0">
                <a:solidFill>
                  <a:srgbClr val="FF0000"/>
                </a:solidFill>
              </a:rPr>
              <a:t>EO</a:t>
            </a:r>
            <a:r>
              <a:rPr lang="en-US" dirty="0" smtClean="0">
                <a:solidFill>
                  <a:srgbClr val="FF0000"/>
                </a:solidFill>
              </a:rPr>
              <a:t> 13672 (Extending </a:t>
            </a:r>
            <a:r>
              <a:rPr lang="en-US" dirty="0" err="1" smtClean="0">
                <a:solidFill>
                  <a:srgbClr val="FF0000"/>
                </a:solidFill>
              </a:rPr>
              <a:t>EO</a:t>
            </a:r>
            <a:r>
              <a:rPr lang="en-US" dirty="0" smtClean="0">
                <a:solidFill>
                  <a:srgbClr val="FF0000"/>
                </a:solidFill>
              </a:rPr>
              <a:t> to Gender Identity)</a:t>
            </a:r>
          </a:p>
          <a:p>
            <a:pPr lvl="1"/>
            <a:r>
              <a:rPr lang="en-US" dirty="0" err="1" smtClean="0">
                <a:solidFill>
                  <a:srgbClr val="FF0000"/>
                </a:solidFill>
              </a:rPr>
              <a:t>EO</a:t>
            </a:r>
            <a:r>
              <a:rPr lang="en-US" dirty="0" smtClean="0">
                <a:solidFill>
                  <a:srgbClr val="FF0000"/>
                </a:solidFill>
              </a:rPr>
              <a:t> 13673 (Fair Pay &amp; Safe Workplaces)</a:t>
            </a:r>
          </a:p>
          <a:p>
            <a:pPr lvl="1"/>
            <a:r>
              <a:rPr lang="en-US" dirty="0" smtClean="0"/>
              <a:t>Titles VI, VII, IX of the Civil Rights Act of 1964</a:t>
            </a:r>
          </a:p>
          <a:p>
            <a:pPr lvl="1"/>
            <a:r>
              <a:rPr lang="en-US" dirty="0" smtClean="0">
                <a:solidFill>
                  <a:srgbClr val="FF0000"/>
                </a:solidFill>
              </a:rPr>
              <a:t>Section 503 of the Rehabilitation Act of 1973, as amended</a:t>
            </a:r>
          </a:p>
          <a:p>
            <a:pPr lvl="1"/>
            <a:r>
              <a:rPr lang="en-US" dirty="0" smtClean="0">
                <a:solidFill>
                  <a:srgbClr val="FF0000"/>
                </a:solidFill>
              </a:rPr>
              <a:t>The Vietnam Era Veterans’ Readjustment Act of 1974 (</a:t>
            </a:r>
            <a:r>
              <a:rPr lang="en-US" dirty="0" err="1" smtClean="0">
                <a:solidFill>
                  <a:srgbClr val="FF0000"/>
                </a:solidFill>
              </a:rPr>
              <a:t>VEVRAA</a:t>
            </a:r>
            <a:r>
              <a:rPr lang="en-US" dirty="0" smtClean="0">
                <a:solidFill>
                  <a:srgbClr val="FF0000"/>
                </a:solidFill>
              </a:rPr>
              <a:t>), as amended</a:t>
            </a:r>
          </a:p>
          <a:p>
            <a:pPr lvl="1"/>
            <a:r>
              <a:rPr lang="en-US" dirty="0" smtClean="0"/>
              <a:t>The Age Discrimination in Employment Act of 1967</a:t>
            </a:r>
          </a:p>
          <a:p>
            <a:pPr lvl="1"/>
            <a:r>
              <a:rPr lang="en-US" dirty="0" smtClean="0"/>
              <a:t>29 </a:t>
            </a:r>
            <a:r>
              <a:rPr lang="en-US" dirty="0" err="1" smtClean="0"/>
              <a:t>CFR</a:t>
            </a:r>
            <a:r>
              <a:rPr lang="en-US" dirty="0" smtClean="0"/>
              <a:t> 1604-1606</a:t>
            </a:r>
          </a:p>
          <a:p>
            <a:pPr lvl="1"/>
            <a:r>
              <a:rPr lang="en-US" dirty="0" smtClean="0"/>
              <a:t>29 </a:t>
            </a:r>
            <a:r>
              <a:rPr lang="en-US" dirty="0" err="1" smtClean="0"/>
              <a:t>CFR</a:t>
            </a:r>
            <a:r>
              <a:rPr lang="en-US" dirty="0" smtClean="0"/>
              <a:t> 1625-1626, 1630</a:t>
            </a:r>
          </a:p>
          <a:p>
            <a:pPr lvl="1"/>
            <a:r>
              <a:rPr lang="en-US" dirty="0" smtClean="0">
                <a:solidFill>
                  <a:srgbClr val="FF0000"/>
                </a:solidFill>
              </a:rPr>
              <a:t>41 </a:t>
            </a:r>
            <a:r>
              <a:rPr lang="en-US" dirty="0" err="1" smtClean="0">
                <a:solidFill>
                  <a:srgbClr val="FF0000"/>
                </a:solidFill>
              </a:rPr>
              <a:t>CFR</a:t>
            </a:r>
            <a:r>
              <a:rPr lang="en-US" dirty="0" smtClean="0">
                <a:solidFill>
                  <a:srgbClr val="FF0000"/>
                </a:solidFill>
              </a:rPr>
              <a:t> Chapter 60</a:t>
            </a:r>
          </a:p>
          <a:p>
            <a:pPr lvl="1"/>
            <a:r>
              <a:rPr lang="en-US" dirty="0" smtClean="0">
                <a:solidFill>
                  <a:srgbClr val="FF0000"/>
                </a:solidFill>
              </a:rPr>
              <a:t>41 </a:t>
            </a:r>
            <a:r>
              <a:rPr lang="en-US" dirty="0" err="1" smtClean="0">
                <a:solidFill>
                  <a:srgbClr val="FF0000"/>
                </a:solidFill>
              </a:rPr>
              <a:t>CFR</a:t>
            </a:r>
            <a:r>
              <a:rPr lang="en-US" dirty="0" smtClean="0">
                <a:solidFill>
                  <a:srgbClr val="FF0000"/>
                </a:solidFill>
              </a:rPr>
              <a:t> Part 61-250</a:t>
            </a:r>
          </a:p>
        </p:txBody>
      </p:sp>
      <p:pic>
        <p:nvPicPr>
          <p:cNvPr id="5124" name="Picture 4" descr="C:\Users\nsolosky\AppData\Local\Microsoft\Windows\Temporary Internet Files\Content.IE5\S3YUFRNG\BOOKS[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1317" y="4629150"/>
            <a:ext cx="881780" cy="1013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903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a:solidFill>
                  <a:schemeClr val="tx1"/>
                </a:solidFill>
              </a:rPr>
              <a:t>What is Required?</a:t>
            </a:r>
            <a:endParaRPr lang="en-US" sz="3400" dirty="0">
              <a:solidFill>
                <a:schemeClr val="tx1"/>
              </a:solidFill>
            </a:endParaRPr>
          </a:p>
        </p:txBody>
      </p:sp>
      <p:sp>
        <p:nvSpPr>
          <p:cNvPr id="3" name="Content Placeholder 2"/>
          <p:cNvSpPr>
            <a:spLocks noGrp="1"/>
          </p:cNvSpPr>
          <p:nvPr>
            <p:ph idx="1"/>
          </p:nvPr>
        </p:nvSpPr>
        <p:spPr/>
        <p:txBody>
          <a:bodyPr/>
          <a:lstStyle/>
          <a:p>
            <a:r>
              <a:rPr lang="en-US" dirty="0" smtClean="0">
                <a:solidFill>
                  <a:srgbClr val="FF0000"/>
                </a:solidFill>
              </a:rPr>
              <a:t>Red</a:t>
            </a:r>
            <a:r>
              <a:rPr lang="en-US" dirty="0" smtClean="0"/>
              <a:t> = Recent Amendments</a:t>
            </a:r>
          </a:p>
          <a:p>
            <a:r>
              <a:rPr lang="en-US" dirty="0" smtClean="0"/>
              <a:t>FAR requirements implementing </a:t>
            </a:r>
            <a:r>
              <a:rPr lang="en-US" dirty="0" err="1" smtClean="0"/>
              <a:t>VEVRAA</a:t>
            </a:r>
            <a:r>
              <a:rPr lang="en-US" dirty="0" smtClean="0"/>
              <a:t> and Rehabilitation Act amended as recently as May 7, 2015</a:t>
            </a:r>
          </a:p>
          <a:p>
            <a:pPr lvl="1"/>
            <a:r>
              <a:rPr lang="en-US" dirty="0" smtClean="0"/>
              <a:t>FAR 52.222-35 (Equal Opportunity for Veterans)</a:t>
            </a:r>
            <a:endParaRPr lang="en-US" dirty="0"/>
          </a:p>
          <a:p>
            <a:pPr lvl="1"/>
            <a:r>
              <a:rPr lang="en-US" dirty="0" smtClean="0"/>
              <a:t>FAR 52.222-36 (</a:t>
            </a:r>
            <a:r>
              <a:rPr lang="en-US" dirty="0" err="1" smtClean="0"/>
              <a:t>EO</a:t>
            </a:r>
            <a:r>
              <a:rPr lang="en-US" dirty="0" smtClean="0"/>
              <a:t> for Workers with Disabilities)</a:t>
            </a:r>
          </a:p>
          <a:p>
            <a:pPr marL="0" indent="0">
              <a:buNone/>
            </a:pPr>
            <a:endParaRPr lang="en-US" dirty="0"/>
          </a:p>
        </p:txBody>
      </p:sp>
      <p:pic>
        <p:nvPicPr>
          <p:cNvPr id="6146" name="Picture 2" descr="C:\Users\nsolosky\AppData\Local\Microsoft\Windows\Temporary Internet Files\Content.IE5\PALP328W\pencil-146388_64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3389" y="4484687"/>
            <a:ext cx="2006438" cy="1002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1892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a:solidFill>
                  <a:schemeClr val="tx1"/>
                </a:solidFill>
              </a:rPr>
              <a:t>EO</a:t>
            </a:r>
            <a:r>
              <a:rPr lang="en-US" sz="2800" dirty="0">
                <a:solidFill>
                  <a:schemeClr val="tx1"/>
                </a:solidFill>
              </a:rPr>
              <a:t> 13673 (Fair Pay &amp; Safe Workplaces)</a:t>
            </a:r>
            <a:br>
              <a:rPr lang="en-US" sz="2800" dirty="0">
                <a:solidFill>
                  <a:schemeClr val="tx1"/>
                </a:solidFill>
              </a:rPr>
            </a:br>
            <a:r>
              <a:rPr lang="en-US" sz="2800" dirty="0">
                <a:solidFill>
                  <a:schemeClr val="tx1"/>
                </a:solidFill>
              </a:rPr>
              <a:t>Federal Contractor Blacklisting</a:t>
            </a:r>
            <a:endParaRPr lang="en-US" sz="2800" dirty="0">
              <a:solidFill>
                <a:schemeClr val="tx1"/>
              </a:solidFill>
            </a:endParaRPr>
          </a:p>
        </p:txBody>
      </p:sp>
      <p:sp>
        <p:nvSpPr>
          <p:cNvPr id="3" name="Content Placeholder 2"/>
          <p:cNvSpPr>
            <a:spLocks noGrp="1"/>
          </p:cNvSpPr>
          <p:nvPr>
            <p:ph idx="1"/>
          </p:nvPr>
        </p:nvSpPr>
        <p:spPr>
          <a:xfrm>
            <a:off x="457200" y="1417638"/>
            <a:ext cx="8311199" cy="4901133"/>
          </a:xfrm>
        </p:spPr>
        <p:txBody>
          <a:bodyPr>
            <a:normAutofit/>
          </a:bodyPr>
          <a:lstStyle/>
          <a:p>
            <a:r>
              <a:rPr lang="en-US" sz="2500" dirty="0"/>
              <a:t>Issued on July 31, 2014. </a:t>
            </a:r>
          </a:p>
          <a:p>
            <a:r>
              <a:rPr lang="en-US" sz="2500" dirty="0"/>
              <a:t>Proposed implementing regulation issued on May 28, 2015.</a:t>
            </a:r>
          </a:p>
          <a:p>
            <a:r>
              <a:rPr lang="en-US" sz="2500" dirty="0"/>
              <a:t>Requires contractors seeking government contracts to disclose their employment and labor law violations for the past three years.</a:t>
            </a:r>
          </a:p>
          <a:p>
            <a:r>
              <a:rPr lang="en-US" sz="2500" dirty="0"/>
              <a:t>Requires initial disclosures with bid, upon award, and every six months after award.</a:t>
            </a:r>
          </a:p>
          <a:p>
            <a:r>
              <a:rPr lang="en-US" sz="2500" dirty="0"/>
              <a:t> Mandates that agencies consider violations as a disqualifying factor in awarding federal contracts.</a:t>
            </a:r>
          </a:p>
        </p:txBody>
      </p:sp>
    </p:spTree>
    <p:extLst>
      <p:ext uri="{BB962C8B-B14F-4D97-AF65-F5344CB8AC3E}">
        <p14:creationId xmlns:p14="http://schemas.microsoft.com/office/powerpoint/2010/main" val="307250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nsolosky\AppData\Local\Microsoft\Windows\Temporary Internet Files\Content.IE5\3W7UDXKK\standing-in-lin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4917" y="4341690"/>
            <a:ext cx="2097583" cy="148337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400" dirty="0">
                <a:solidFill>
                  <a:schemeClr val="tx1"/>
                </a:solidFill>
              </a:rPr>
              <a:t>To Whom Do All of these Requirements Apply?</a:t>
            </a:r>
            <a:endParaRPr lang="en-US" sz="3400" dirty="0">
              <a:solidFill>
                <a:schemeClr val="tx1"/>
              </a:solidFill>
            </a:endParaRPr>
          </a:p>
        </p:txBody>
      </p:sp>
      <p:sp>
        <p:nvSpPr>
          <p:cNvPr id="3" name="Content Placeholder 2"/>
          <p:cNvSpPr>
            <a:spLocks noGrp="1"/>
          </p:cNvSpPr>
          <p:nvPr>
            <p:ph idx="1"/>
          </p:nvPr>
        </p:nvSpPr>
        <p:spPr/>
        <p:txBody>
          <a:bodyPr>
            <a:normAutofit/>
          </a:bodyPr>
          <a:lstStyle/>
          <a:p>
            <a:r>
              <a:rPr lang="en-US" sz="2500" dirty="0"/>
              <a:t>All contractors and subcontractors who hold a Federal or federally-assisted </a:t>
            </a:r>
            <a:r>
              <a:rPr lang="en-US" sz="2500" dirty="0"/>
              <a:t>contract </a:t>
            </a:r>
            <a:r>
              <a:rPr lang="en-US" sz="2500" dirty="0"/>
              <a:t>in excess of </a:t>
            </a:r>
            <a:r>
              <a:rPr lang="en-US" sz="2500" b="1" dirty="0"/>
              <a:t>$10,000 </a:t>
            </a:r>
            <a:r>
              <a:rPr lang="en-US" sz="2500" dirty="0"/>
              <a:t>will be subject to regulatory requirements under one or more of the laws enforced by </a:t>
            </a:r>
            <a:r>
              <a:rPr lang="en-US" sz="2500" dirty="0" err="1"/>
              <a:t>OFCCP</a:t>
            </a:r>
            <a:r>
              <a:rPr lang="en-US" sz="2500" dirty="0"/>
              <a:t> depending upon the </a:t>
            </a:r>
            <a:r>
              <a:rPr lang="en-US" sz="2500" dirty="0"/>
              <a:t>$ of </a:t>
            </a:r>
            <a:r>
              <a:rPr lang="en-US" sz="2500" dirty="0"/>
              <a:t>the </a:t>
            </a:r>
            <a:r>
              <a:rPr lang="en-US" sz="2500" dirty="0"/>
              <a:t>contract and # of employees. </a:t>
            </a:r>
          </a:p>
          <a:p>
            <a:pPr lvl="1"/>
            <a:r>
              <a:rPr lang="en-US" dirty="0"/>
              <a:t>Once you are covered, it applies to all of your employees, including those working on non-federal projects.  </a:t>
            </a:r>
          </a:p>
        </p:txBody>
      </p:sp>
    </p:spTree>
    <p:extLst>
      <p:ext uri="{BB962C8B-B14F-4D97-AF65-F5344CB8AC3E}">
        <p14:creationId xmlns:p14="http://schemas.microsoft.com/office/powerpoint/2010/main" val="3430939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1"/>
                </a:solidFill>
              </a:rPr>
              <a:t>Reggie Jones</a:t>
            </a:r>
            <a:endParaRPr lang="en-US" sz="3200" dirty="0">
              <a:solidFill>
                <a:schemeClr val="tx1"/>
              </a:solidFill>
            </a:endParaRPr>
          </a:p>
        </p:txBody>
      </p:sp>
      <p:sp>
        <p:nvSpPr>
          <p:cNvPr id="3" name="Text Placeholder 2"/>
          <p:cNvSpPr>
            <a:spLocks noGrp="1"/>
          </p:cNvSpPr>
          <p:nvPr>
            <p:ph type="body" sz="quarter" idx="13"/>
          </p:nvPr>
        </p:nvSpPr>
        <p:spPr/>
        <p:txBody>
          <a:bodyPr/>
          <a:lstStyle/>
          <a:p>
            <a:r>
              <a:rPr lang="en-US" dirty="0" smtClean="0"/>
              <a:t>202-461-3111</a:t>
            </a:r>
          </a:p>
          <a:p>
            <a:r>
              <a:rPr lang="en-US" dirty="0" smtClean="0"/>
              <a:t>rjones@foxrothschild.com</a:t>
            </a:r>
            <a:endParaRPr lang="en-US" dirty="0"/>
          </a:p>
        </p:txBody>
      </p:sp>
    </p:spTree>
    <p:extLst>
      <p:ext uri="{BB962C8B-B14F-4D97-AF65-F5344CB8AC3E}">
        <p14:creationId xmlns:p14="http://schemas.microsoft.com/office/powerpoint/2010/main" val="3264762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chemeClr val="tx1"/>
                </a:solidFill>
              </a:rPr>
              <a:t>The Federal Compliance Requirements Are Piling Up &amp; They Are Onerous!</a:t>
            </a:r>
            <a:endParaRPr lang="en-US" sz="2800" dirty="0">
              <a:solidFill>
                <a:schemeClr val="tx1"/>
              </a:solidFill>
            </a:endParaRPr>
          </a:p>
        </p:txBody>
      </p:sp>
      <p:sp>
        <p:nvSpPr>
          <p:cNvPr id="3" name="Content Placeholder 2"/>
          <p:cNvSpPr>
            <a:spLocks noGrp="1"/>
          </p:cNvSpPr>
          <p:nvPr>
            <p:ph idx="1"/>
          </p:nvPr>
        </p:nvSpPr>
        <p:spPr>
          <a:xfrm>
            <a:off x="457200" y="1485900"/>
            <a:ext cx="8229600" cy="3881299"/>
          </a:xfrm>
        </p:spPr>
        <p:txBody>
          <a:bodyPr>
            <a:normAutofit/>
          </a:bodyPr>
          <a:lstStyle/>
          <a:p>
            <a:r>
              <a:rPr lang="en-US" sz="2400" dirty="0"/>
              <a:t>On </a:t>
            </a:r>
            <a:r>
              <a:rPr lang="en-US" sz="2400" b="1" dirty="0"/>
              <a:t>August 3, 2015</a:t>
            </a:r>
            <a:r>
              <a:rPr lang="en-US" sz="2400" dirty="0"/>
              <a:t>, four contractor advocacy groups wrote to President Obama’s Chief of Staff, Denis McDonough and Senior Advisor, Valerie Jarrett to say stop it – </a:t>
            </a:r>
            <a:r>
              <a:rPr lang="en-US" sz="2400" b="1" dirty="0"/>
              <a:t>Enough is enough</a:t>
            </a:r>
            <a:r>
              <a:rPr lang="en-US" sz="2400" b="1" dirty="0" smtClean="0"/>
              <a:t>!</a:t>
            </a:r>
            <a:endParaRPr lang="en-US" sz="2400" dirty="0"/>
          </a:p>
          <a:p>
            <a:r>
              <a:rPr lang="en-US" sz="2400" dirty="0"/>
              <a:t>National Defense Industrial Association (</a:t>
            </a:r>
            <a:r>
              <a:rPr lang="en-US" sz="2400" b="1" dirty="0" err="1"/>
              <a:t>NDIA</a:t>
            </a:r>
            <a:r>
              <a:rPr lang="en-US" sz="2400" dirty="0"/>
              <a:t>), Aerospace Industries Association (</a:t>
            </a:r>
            <a:r>
              <a:rPr lang="en-US" sz="2400" b="1" dirty="0" err="1"/>
              <a:t>AIA</a:t>
            </a:r>
            <a:r>
              <a:rPr lang="en-US" sz="2400" dirty="0"/>
              <a:t>), Professional Services Counsel (</a:t>
            </a:r>
            <a:r>
              <a:rPr lang="en-US" sz="2400" b="1" dirty="0" err="1"/>
              <a:t>PSC</a:t>
            </a:r>
            <a:r>
              <a:rPr lang="en-US" sz="2400" dirty="0"/>
              <a:t>), and the </a:t>
            </a:r>
            <a:r>
              <a:rPr lang="en-US" sz="2400" dirty="0" err="1"/>
              <a:t>The</a:t>
            </a:r>
            <a:r>
              <a:rPr lang="en-US" sz="2400" dirty="0"/>
              <a:t> Information Technology Industry (</a:t>
            </a:r>
            <a:r>
              <a:rPr lang="en-US" sz="2400" b="1" dirty="0" err="1"/>
              <a:t>ITI</a:t>
            </a:r>
            <a:r>
              <a:rPr lang="en-US" sz="2400" dirty="0"/>
              <a:t>).  </a:t>
            </a:r>
            <a:endParaRPr lang="en-US" sz="2400" dirty="0"/>
          </a:p>
        </p:txBody>
      </p:sp>
    </p:spTree>
    <p:extLst>
      <p:ext uri="{BB962C8B-B14F-4D97-AF65-F5344CB8AC3E}">
        <p14:creationId xmlns:p14="http://schemas.microsoft.com/office/powerpoint/2010/main" val="3575092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t>The August 3, 2015 Letter</a:t>
            </a:r>
            <a:endParaRPr lang="en-US" sz="3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3256" y="1126675"/>
            <a:ext cx="8228595" cy="31436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127464"/>
            <a:ext cx="7860708" cy="15191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34925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088" y="457200"/>
            <a:ext cx="8467768" cy="1390650"/>
          </a:xfrm>
        </p:spPr>
        <p:txBody>
          <a:bodyPr>
            <a:noAutofit/>
          </a:bodyPr>
          <a:lstStyle/>
          <a:p>
            <a:r>
              <a:rPr lang="en-US" sz="2800" dirty="0">
                <a:solidFill>
                  <a:schemeClr val="tx1"/>
                </a:solidFill>
              </a:rPr>
              <a:t>Not Only Have the Compliance Requirements Increased, Enforcement is at an All Time High</a:t>
            </a:r>
            <a:r>
              <a:rPr lang="en-US" sz="2800" dirty="0">
                <a:solidFill>
                  <a:schemeClr val="tx1"/>
                </a:solidFill>
              </a:rPr>
              <a:t>!</a:t>
            </a:r>
            <a:endParaRPr lang="en-US" sz="2800" dirty="0">
              <a:solidFill>
                <a:schemeClr val="tx1"/>
              </a:solidFill>
            </a:endParaRPr>
          </a:p>
        </p:txBody>
      </p:sp>
      <p:sp>
        <p:nvSpPr>
          <p:cNvPr id="3" name="Content Placeholder 2"/>
          <p:cNvSpPr>
            <a:spLocks noGrp="1"/>
          </p:cNvSpPr>
          <p:nvPr>
            <p:ph idx="1"/>
          </p:nvPr>
        </p:nvSpPr>
        <p:spPr>
          <a:xfrm>
            <a:off x="457200" y="2085976"/>
            <a:ext cx="8229600" cy="3656844"/>
          </a:xfrm>
        </p:spPr>
        <p:txBody>
          <a:bodyPr>
            <a:normAutofit/>
          </a:bodyPr>
          <a:lstStyle/>
          <a:p>
            <a:r>
              <a:rPr lang="en-US" dirty="0" smtClean="0"/>
              <a:t>The number of suspension and debarments has increased from </a:t>
            </a:r>
            <a:r>
              <a:rPr lang="en-US" b="1" dirty="0" smtClean="0"/>
              <a:t>1,836 in FY 2009</a:t>
            </a:r>
            <a:r>
              <a:rPr lang="en-US" dirty="0" smtClean="0"/>
              <a:t> to </a:t>
            </a:r>
            <a:r>
              <a:rPr lang="en-US" b="1" dirty="0" smtClean="0"/>
              <a:t>5,179 in FY 2015</a:t>
            </a:r>
            <a:r>
              <a:rPr lang="en-US" dirty="0" smtClean="0"/>
              <a:t> – an nearly </a:t>
            </a:r>
            <a:r>
              <a:rPr lang="en-US" b="1" dirty="0" smtClean="0"/>
              <a:t>300% increase</a:t>
            </a:r>
            <a:r>
              <a:rPr lang="en-US" b="1" dirty="0" smtClean="0"/>
              <a:t>!</a:t>
            </a:r>
            <a:endParaRPr lang="en-US" dirty="0"/>
          </a:p>
          <a:p>
            <a:r>
              <a:rPr lang="en-US" b="1" dirty="0" smtClean="0"/>
              <a:t>Sequestration</a:t>
            </a:r>
            <a:r>
              <a:rPr lang="en-US" dirty="0" smtClean="0"/>
              <a:t> is one of the driving forces – suspension and debarment cases are one way for the government to save money on </a:t>
            </a:r>
            <a:r>
              <a:rPr lang="en-US" dirty="0" smtClean="0"/>
              <a:t>contracts</a:t>
            </a:r>
            <a:endParaRPr lang="en-US" dirty="0"/>
          </a:p>
        </p:txBody>
      </p:sp>
    </p:spTree>
    <p:extLst>
      <p:ext uri="{BB962C8B-B14F-4D97-AF65-F5344CB8AC3E}">
        <p14:creationId xmlns:p14="http://schemas.microsoft.com/office/powerpoint/2010/main" val="3836045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394708" cy="5073193"/>
          </a:xfrm>
        </p:spPr>
        <p:txBody>
          <a:bodyPr>
            <a:normAutofit fontScale="85000" lnSpcReduction="20000"/>
          </a:bodyPr>
          <a:lstStyle/>
          <a:p>
            <a:r>
              <a:rPr lang="en-US" dirty="0"/>
              <a:t>DOJ recovered </a:t>
            </a:r>
            <a:r>
              <a:rPr lang="en-US" b="1" u="sng" dirty="0" smtClean="0"/>
              <a:t>$3.5 </a:t>
            </a:r>
            <a:r>
              <a:rPr lang="en-US" b="1" u="sng" dirty="0"/>
              <a:t>billion</a:t>
            </a:r>
            <a:r>
              <a:rPr lang="en-US" dirty="0"/>
              <a:t> in </a:t>
            </a:r>
            <a:r>
              <a:rPr lang="en-US" dirty="0" smtClean="0"/>
              <a:t>civil False Claims Act settlements </a:t>
            </a:r>
            <a:r>
              <a:rPr lang="en-US" dirty="0"/>
              <a:t>and judgments for FY </a:t>
            </a:r>
            <a:r>
              <a:rPr lang="en-US" dirty="0" smtClean="0"/>
              <a:t>2015</a:t>
            </a:r>
            <a:endParaRPr lang="en-US" dirty="0" smtClean="0"/>
          </a:p>
          <a:p>
            <a:pPr lvl="1"/>
            <a:r>
              <a:rPr lang="en-US" b="1" dirty="0" smtClean="0"/>
              <a:t>Fourth Consecutive Year</a:t>
            </a:r>
            <a:r>
              <a:rPr lang="en-US" dirty="0" smtClean="0"/>
              <a:t> of at least $3.5 Billion in recoveries</a:t>
            </a:r>
            <a:endParaRPr lang="en-US" dirty="0" smtClean="0"/>
          </a:p>
          <a:p>
            <a:pPr lvl="1"/>
            <a:r>
              <a:rPr lang="en-US" dirty="0" smtClean="0"/>
              <a:t>FY 2014 was Largest Ever at </a:t>
            </a:r>
            <a:r>
              <a:rPr lang="en-US" b="1" dirty="0" smtClean="0"/>
              <a:t>$5.7 Billion</a:t>
            </a:r>
            <a:endParaRPr lang="en-US" b="1" dirty="0" smtClean="0"/>
          </a:p>
          <a:p>
            <a:pPr lvl="1"/>
            <a:endParaRPr lang="en-US" sz="1800" dirty="0"/>
          </a:p>
          <a:p>
            <a:pPr lvl="0"/>
            <a:r>
              <a:rPr lang="en-US" sz="3400" dirty="0">
                <a:solidFill>
                  <a:prstClr val="black"/>
                </a:solidFill>
              </a:rPr>
              <a:t>In </a:t>
            </a:r>
            <a:r>
              <a:rPr lang="en-US" sz="3400" dirty="0">
                <a:solidFill>
                  <a:prstClr val="black"/>
                </a:solidFill>
              </a:rPr>
              <a:t>the last </a:t>
            </a:r>
            <a:r>
              <a:rPr lang="en-US" sz="3400" b="1" dirty="0">
                <a:solidFill>
                  <a:prstClr val="black"/>
                </a:solidFill>
              </a:rPr>
              <a:t>7</a:t>
            </a:r>
            <a:r>
              <a:rPr lang="en-US" sz="3400" dirty="0">
                <a:solidFill>
                  <a:prstClr val="black"/>
                </a:solidFill>
              </a:rPr>
              <a:t> </a:t>
            </a:r>
            <a:r>
              <a:rPr lang="en-US" sz="3400" b="1" dirty="0">
                <a:solidFill>
                  <a:prstClr val="black"/>
                </a:solidFill>
              </a:rPr>
              <a:t>years</a:t>
            </a:r>
            <a:r>
              <a:rPr lang="en-US" sz="3400" dirty="0">
                <a:solidFill>
                  <a:prstClr val="black"/>
                </a:solidFill>
              </a:rPr>
              <a:t>, the U.S. has recovered </a:t>
            </a:r>
            <a:r>
              <a:rPr lang="en-US" sz="3400" b="1" dirty="0">
                <a:solidFill>
                  <a:prstClr val="black"/>
                </a:solidFill>
              </a:rPr>
              <a:t>more money from private contractors</a:t>
            </a:r>
            <a:r>
              <a:rPr lang="en-US" sz="3400" dirty="0">
                <a:solidFill>
                  <a:prstClr val="black"/>
                </a:solidFill>
              </a:rPr>
              <a:t> based on alleged fraud against the Government than it had in the previous </a:t>
            </a:r>
            <a:r>
              <a:rPr lang="en-US" sz="3400" b="1" dirty="0">
                <a:solidFill>
                  <a:prstClr val="black"/>
                </a:solidFill>
              </a:rPr>
              <a:t>145</a:t>
            </a:r>
            <a:r>
              <a:rPr lang="en-US" sz="3400" dirty="0">
                <a:solidFill>
                  <a:prstClr val="black"/>
                </a:solidFill>
              </a:rPr>
              <a:t> years.</a:t>
            </a:r>
          </a:p>
          <a:p>
            <a:pPr lvl="0"/>
            <a:endParaRPr lang="en-US" sz="1800" dirty="0">
              <a:solidFill>
                <a:prstClr val="black"/>
              </a:solidFill>
            </a:endParaRPr>
          </a:p>
          <a:p>
            <a:pPr lvl="0"/>
            <a:r>
              <a:rPr lang="en-US" sz="3400" dirty="0" smtClean="0">
                <a:solidFill>
                  <a:prstClr val="black"/>
                </a:solidFill>
              </a:rPr>
              <a:t>Total recoveries since FY 2009 is </a:t>
            </a:r>
            <a:r>
              <a:rPr lang="en-US" sz="3400" b="1" dirty="0" smtClean="0">
                <a:solidFill>
                  <a:prstClr val="black"/>
                </a:solidFill>
              </a:rPr>
              <a:t>$26.4 Billion</a:t>
            </a:r>
            <a:endParaRPr lang="en-US" sz="3400" dirty="0">
              <a:solidFill>
                <a:prstClr val="black"/>
              </a:solidFill>
            </a:endParaRPr>
          </a:p>
          <a:p>
            <a:pPr marL="0" indent="0">
              <a:buNone/>
            </a:pPr>
            <a:r>
              <a:rPr lang="en-US" sz="3400" dirty="0">
                <a:solidFill>
                  <a:prstClr val="black"/>
                </a:solidFill>
              </a:rPr>
              <a:t> </a:t>
            </a:r>
            <a:endParaRPr lang="en-US" sz="3400" dirty="0">
              <a:solidFill>
                <a:prstClr val="black"/>
              </a:solidFill>
            </a:endParaRPr>
          </a:p>
          <a:p>
            <a:endParaRPr lang="en-US" dirty="0"/>
          </a:p>
          <a:p>
            <a:pPr marL="457144" lvl="1" indent="0">
              <a:buNone/>
            </a:pPr>
            <a:r>
              <a:rPr lang="en-US" dirty="0" smtClean="0"/>
              <a:t> </a:t>
            </a:r>
            <a:endParaRPr lang="en-US" dirty="0"/>
          </a:p>
          <a:p>
            <a:endParaRPr lang="en-US" dirty="0"/>
          </a:p>
        </p:txBody>
      </p:sp>
      <p:pic>
        <p:nvPicPr>
          <p:cNvPr id="2051" name="Picture 3" descr="C:\Users\nsolosky\AppData\Local\Microsoft\Windows\Temporary Internet Files\Content.IE5\D6WGH21J\Money_Bag_icon[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7674" y="589564"/>
            <a:ext cx="1720294" cy="120485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nsolosky\AppData\Local\Microsoft\Windows\Temporary Internet Files\Content.IE5\D6WGH21J\Money_Bag_icon[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9768" y="589564"/>
            <a:ext cx="1720294" cy="120485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nsolosky\AppData\Local\Microsoft\Windows\Temporary Internet Files\Content.IE5\D6WGH21J\Money_Bag_icon[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6140" y="589564"/>
            <a:ext cx="1720294" cy="120485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589564"/>
            <a:ext cx="1723640" cy="1203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4819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a:solidFill>
                  <a:schemeClr val="tx1"/>
                </a:solidFill>
              </a:rPr>
              <a:t>Why is This Happening?</a:t>
            </a:r>
            <a:endParaRPr lang="en-US" sz="3400" dirty="0">
              <a:solidFill>
                <a:schemeClr val="tx1"/>
              </a:solidFill>
            </a:endParaRPr>
          </a:p>
        </p:txBody>
      </p:sp>
      <p:sp>
        <p:nvSpPr>
          <p:cNvPr id="3" name="Content Placeholder 2"/>
          <p:cNvSpPr>
            <a:spLocks noGrp="1"/>
          </p:cNvSpPr>
          <p:nvPr>
            <p:ph idx="1"/>
          </p:nvPr>
        </p:nvSpPr>
        <p:spPr>
          <a:xfrm>
            <a:off x="457200" y="1417638"/>
            <a:ext cx="8229600" cy="5247964"/>
          </a:xfrm>
        </p:spPr>
        <p:txBody>
          <a:bodyPr>
            <a:normAutofit fontScale="70000" lnSpcReduction="20000"/>
          </a:bodyPr>
          <a:lstStyle/>
          <a:p>
            <a:r>
              <a:rPr lang="en-US" sz="2600" dirty="0" smtClean="0"/>
              <a:t>The </a:t>
            </a:r>
            <a:r>
              <a:rPr lang="en-US" sz="2600" b="1" dirty="0"/>
              <a:t>Fraud Enforcement and Recovery Act of 2009 (</a:t>
            </a:r>
            <a:r>
              <a:rPr lang="en-US" sz="2600" b="1" dirty="0" err="1"/>
              <a:t>FERA</a:t>
            </a:r>
            <a:r>
              <a:rPr lang="en-US" sz="2600" b="1" dirty="0"/>
              <a:t>) </a:t>
            </a:r>
            <a:r>
              <a:rPr lang="en-US" sz="2600" dirty="0"/>
              <a:t>lowered the legal standard to prove </a:t>
            </a:r>
            <a:r>
              <a:rPr lang="en-US" sz="2600" dirty="0" smtClean="0"/>
              <a:t>fraud.   </a:t>
            </a:r>
          </a:p>
          <a:p>
            <a:endParaRPr lang="en-US" sz="2600" dirty="0"/>
          </a:p>
          <a:p>
            <a:r>
              <a:rPr lang="en-US" sz="2600" dirty="0" smtClean="0"/>
              <a:t>The </a:t>
            </a:r>
            <a:r>
              <a:rPr lang="en-US" sz="2600" b="1" dirty="0" smtClean="0"/>
              <a:t>American </a:t>
            </a:r>
            <a:r>
              <a:rPr lang="en-US" sz="2600" b="1" dirty="0"/>
              <a:t>Reinvestment and Recovery Act (</a:t>
            </a:r>
            <a:r>
              <a:rPr lang="en-US" sz="2600" b="1" dirty="0" err="1"/>
              <a:t>ARRA</a:t>
            </a:r>
            <a:r>
              <a:rPr lang="en-US" sz="2600" b="1" dirty="0"/>
              <a:t>)</a:t>
            </a:r>
            <a:r>
              <a:rPr lang="en-US" sz="2600" dirty="0"/>
              <a:t> increased funding for staffing at the various Offices of the Inspector </a:t>
            </a:r>
            <a:r>
              <a:rPr lang="en-US" sz="2600" dirty="0" smtClean="0"/>
              <a:t>General.</a:t>
            </a:r>
          </a:p>
          <a:p>
            <a:endParaRPr lang="en-US" sz="2600" dirty="0"/>
          </a:p>
          <a:p>
            <a:r>
              <a:rPr lang="en-US" sz="2600" dirty="0" smtClean="0"/>
              <a:t>In 2011, the GAO investigated six federal agencies’ suspension </a:t>
            </a:r>
            <a:r>
              <a:rPr lang="en-US" sz="2600" dirty="0"/>
              <a:t>and debarment </a:t>
            </a:r>
            <a:r>
              <a:rPr lang="en-US" sz="2600" dirty="0" smtClean="0"/>
              <a:t>procedures and found that they weren’t enforcing the rules.  According to a 2014 GAO follow-up report, </a:t>
            </a:r>
            <a:r>
              <a:rPr lang="en-US" sz="2600" b="1" dirty="0"/>
              <a:t>the number of suspensions and debarments nearly tripled between 2011 and 2014</a:t>
            </a:r>
            <a:r>
              <a:rPr lang="en-US" sz="2600" dirty="0"/>
              <a:t>. </a:t>
            </a:r>
            <a:r>
              <a:rPr lang="en-US" sz="2600" dirty="0" smtClean="0"/>
              <a:t> </a:t>
            </a:r>
          </a:p>
          <a:p>
            <a:endParaRPr lang="en-US" sz="2600" dirty="0"/>
          </a:p>
          <a:p>
            <a:r>
              <a:rPr lang="en-US" sz="2600" dirty="0" smtClean="0"/>
              <a:t>On September </a:t>
            </a:r>
            <a:r>
              <a:rPr lang="en-US" sz="2600" dirty="0"/>
              <a:t>9, 2015, Deputy Attorney General, Sally </a:t>
            </a:r>
            <a:r>
              <a:rPr lang="en-US" sz="2600" dirty="0" err="1"/>
              <a:t>Quillian</a:t>
            </a:r>
            <a:r>
              <a:rPr lang="en-US" sz="2600" dirty="0"/>
              <a:t> Yates issued a memorandum (</a:t>
            </a:r>
            <a:r>
              <a:rPr lang="en-US" sz="2600" b="1" dirty="0"/>
              <a:t>The Yates Memo</a:t>
            </a:r>
            <a:r>
              <a:rPr lang="en-US" sz="2600" dirty="0"/>
              <a:t>) that directed Department of Justice attorneys to focus on individuals and not just their employers.  According to the Yates Memo, </a:t>
            </a:r>
            <a:r>
              <a:rPr lang="en-US" sz="2600" b="1" dirty="0"/>
              <a:t>“[o]ne of the most effective ways to combat corporate misconduct is by seeking accountability from the individuals who perpetrated the wrongdoing</a:t>
            </a:r>
            <a:r>
              <a:rPr lang="en-US" sz="2600" b="1" dirty="0" smtClean="0"/>
              <a:t>.</a:t>
            </a:r>
            <a:r>
              <a:rPr lang="en-US" b="1" dirty="0" smtClean="0"/>
              <a:t>”</a:t>
            </a:r>
          </a:p>
        </p:txBody>
      </p:sp>
    </p:spTree>
    <p:extLst>
      <p:ext uri="{BB962C8B-B14F-4D97-AF65-F5344CB8AC3E}">
        <p14:creationId xmlns:p14="http://schemas.microsoft.com/office/powerpoint/2010/main" val="1242476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solidFill>
                  <a:schemeClr val="tx1"/>
                </a:solidFill>
              </a:rPr>
              <a:t>What Areas Are the Most Susceptible to Investigation and Enforcement?</a:t>
            </a:r>
            <a:endParaRPr lang="en-US" sz="2800" dirty="0">
              <a:solidFill>
                <a:schemeClr val="tx1"/>
              </a:solidFill>
            </a:endParaRPr>
          </a:p>
        </p:txBody>
      </p:sp>
      <p:sp>
        <p:nvSpPr>
          <p:cNvPr id="3" name="Content Placeholder 2"/>
          <p:cNvSpPr>
            <a:spLocks noGrp="1"/>
          </p:cNvSpPr>
          <p:nvPr>
            <p:ph idx="1"/>
          </p:nvPr>
        </p:nvSpPr>
        <p:spPr/>
        <p:txBody>
          <a:bodyPr>
            <a:normAutofit fontScale="92500" lnSpcReduction="20000"/>
          </a:bodyPr>
          <a:lstStyle/>
          <a:p>
            <a:r>
              <a:rPr lang="en-US" dirty="0"/>
              <a:t>In the </a:t>
            </a:r>
            <a:r>
              <a:rPr lang="en-US" b="1" dirty="0"/>
              <a:t>building construction industry</a:t>
            </a:r>
            <a:r>
              <a:rPr lang="en-US" dirty="0"/>
              <a:t>, the government’s focus has been on pursuing alleged violations of the Small Business Administration (SBA) regulations (including the U.S. Department of Transportation’s Disadvantaged Business Enterprise (DBE) program), Buy American Act, Davis-Bacon Act, and Certified Cost or Pricing Data issues</a:t>
            </a:r>
            <a:r>
              <a:rPr lang="en-US" dirty="0" smtClean="0"/>
              <a:t>.</a:t>
            </a:r>
          </a:p>
          <a:p>
            <a:r>
              <a:rPr lang="en-US" b="1" dirty="0" smtClean="0"/>
              <a:t>Why?</a:t>
            </a:r>
          </a:p>
          <a:p>
            <a:pPr lvl="1"/>
            <a:r>
              <a:rPr lang="en-US" dirty="0" smtClean="0"/>
              <a:t>Unlike large defense contractors, construction contractors often don’t </a:t>
            </a:r>
            <a:r>
              <a:rPr lang="en-US" dirty="0" smtClean="0"/>
              <a:t>have </a:t>
            </a:r>
            <a:r>
              <a:rPr lang="en-US" dirty="0" smtClean="0"/>
              <a:t>large </a:t>
            </a:r>
            <a:r>
              <a:rPr lang="en-US" dirty="0" smtClean="0"/>
              <a:t>compliance staffs.</a:t>
            </a:r>
          </a:p>
          <a:p>
            <a:pPr lvl="1"/>
            <a:r>
              <a:rPr lang="en-US" dirty="0" smtClean="0"/>
              <a:t>There is often a disconnect between the bidding and proposal process and the ultimate design and construction of the project. </a:t>
            </a:r>
            <a:r>
              <a:rPr lang="en-US" dirty="0"/>
              <a:t> </a:t>
            </a:r>
          </a:p>
          <a:p>
            <a:endParaRPr lang="en-US" dirty="0"/>
          </a:p>
        </p:txBody>
      </p:sp>
    </p:spTree>
    <p:extLst>
      <p:ext uri="{BB962C8B-B14F-4D97-AF65-F5344CB8AC3E}">
        <p14:creationId xmlns:p14="http://schemas.microsoft.com/office/powerpoint/2010/main" val="476099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C:\Users\nsolosky\AppData\Local\Microsoft\Windows\Temporary Internet Files\Content.IE5\6UJQTN4B\capitol-building-clipart[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4521" y="4429201"/>
            <a:ext cx="1151200" cy="105675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525150"/>
            <a:ext cx="8043972" cy="1016312"/>
          </a:xfrm>
        </p:spPr>
        <p:txBody>
          <a:bodyPr>
            <a:normAutofit/>
          </a:bodyPr>
          <a:lstStyle/>
          <a:p>
            <a:r>
              <a:rPr lang="en-US" sz="3400" dirty="0">
                <a:solidFill>
                  <a:schemeClr val="tx1"/>
                </a:solidFill>
              </a:rPr>
              <a:t>What is the False Claims Act?</a:t>
            </a:r>
            <a:endParaRPr lang="en-US" sz="3400" dirty="0">
              <a:solidFill>
                <a:schemeClr val="tx1"/>
              </a:solidFill>
            </a:endParaRPr>
          </a:p>
        </p:txBody>
      </p:sp>
      <p:sp>
        <p:nvSpPr>
          <p:cNvPr id="3" name="Content Placeholder 2"/>
          <p:cNvSpPr>
            <a:spLocks noGrp="1"/>
          </p:cNvSpPr>
          <p:nvPr>
            <p:ph idx="1"/>
          </p:nvPr>
        </p:nvSpPr>
        <p:spPr>
          <a:xfrm>
            <a:off x="457200" y="1362075"/>
            <a:ext cx="8229600" cy="5303527"/>
          </a:xfrm>
        </p:spPr>
        <p:txBody>
          <a:bodyPr>
            <a:normAutofit/>
          </a:bodyPr>
          <a:lstStyle/>
          <a:p>
            <a:pPr marL="241059" indent="-241059" defTabSz="642823"/>
            <a:r>
              <a:rPr lang="en-US" sz="2400" dirty="0">
                <a:solidFill>
                  <a:prstClr val="black"/>
                </a:solidFill>
              </a:rPr>
              <a:t>The </a:t>
            </a:r>
            <a:r>
              <a:rPr lang="en-US" sz="2400" b="1" dirty="0">
                <a:solidFill>
                  <a:prstClr val="black"/>
                </a:solidFill>
              </a:rPr>
              <a:t>Civil False Claims Act</a:t>
            </a:r>
            <a:r>
              <a:rPr lang="en-US" sz="2400" dirty="0">
                <a:solidFill>
                  <a:prstClr val="black"/>
                </a:solidFill>
              </a:rPr>
              <a:t>  (31 USC 3729-3733) and liability to the U.S. Government</a:t>
            </a:r>
          </a:p>
          <a:p>
            <a:pPr marL="241059" indent="-241059" defTabSz="642823"/>
            <a:r>
              <a:rPr lang="en-US" sz="2400" dirty="0">
                <a:solidFill>
                  <a:prstClr val="black"/>
                </a:solidFill>
              </a:rPr>
              <a:t>Primary and most effective tool used by the Government to combat </a:t>
            </a:r>
            <a:r>
              <a:rPr lang="en-US" sz="2400" b="1" dirty="0">
                <a:solidFill>
                  <a:prstClr val="black"/>
                </a:solidFill>
              </a:rPr>
              <a:t>fraud</a:t>
            </a:r>
            <a:r>
              <a:rPr lang="en-US" sz="2400" dirty="0">
                <a:solidFill>
                  <a:prstClr val="black"/>
                </a:solidFill>
              </a:rPr>
              <a:t> on Federal </a:t>
            </a:r>
            <a:r>
              <a:rPr lang="en-US" sz="2400" dirty="0">
                <a:solidFill>
                  <a:prstClr val="black"/>
                </a:solidFill>
              </a:rPr>
              <a:t>contracts</a:t>
            </a:r>
          </a:p>
          <a:p>
            <a:pPr marL="241059" indent="-241059" defTabSz="642823"/>
            <a:r>
              <a:rPr lang="en-US" sz="2400" dirty="0">
                <a:solidFill>
                  <a:prstClr val="black"/>
                </a:solidFill>
              </a:rPr>
              <a:t>Enacted during the </a:t>
            </a:r>
            <a:r>
              <a:rPr lang="en-US" sz="2400" b="1" dirty="0">
                <a:solidFill>
                  <a:prstClr val="black"/>
                </a:solidFill>
              </a:rPr>
              <a:t>Civil War </a:t>
            </a:r>
            <a:r>
              <a:rPr lang="en-US" sz="2400" dirty="0">
                <a:solidFill>
                  <a:prstClr val="black"/>
                </a:solidFill>
              </a:rPr>
              <a:t>(1863) to                   combat wartime </a:t>
            </a:r>
            <a:r>
              <a:rPr lang="en-US" sz="2400" dirty="0" smtClean="0">
                <a:solidFill>
                  <a:prstClr val="black"/>
                </a:solidFill>
              </a:rPr>
              <a:t>profiteering</a:t>
            </a:r>
            <a:endParaRPr lang="en-US" sz="2400" dirty="0">
              <a:solidFill>
                <a:prstClr val="black"/>
              </a:solidFill>
            </a:endParaRPr>
          </a:p>
          <a:p>
            <a:pPr marL="241059" indent="-241059" defTabSz="642823"/>
            <a:r>
              <a:rPr lang="en-US" sz="2400" dirty="0">
                <a:solidFill>
                  <a:prstClr val="black"/>
                </a:solidFill>
              </a:rPr>
              <a:t>Civil War Profiteer:  “You </a:t>
            </a:r>
            <a:r>
              <a:rPr lang="en-US" sz="2400" dirty="0">
                <a:solidFill>
                  <a:prstClr val="black"/>
                </a:solidFill>
              </a:rPr>
              <a:t>can sell </a:t>
            </a:r>
            <a:r>
              <a:rPr lang="en-US" sz="2400" dirty="0" smtClean="0">
                <a:solidFill>
                  <a:prstClr val="black"/>
                </a:solidFill>
              </a:rPr>
              <a:t>anything to </a:t>
            </a:r>
            <a:r>
              <a:rPr lang="en-US" sz="2400" dirty="0">
                <a:solidFill>
                  <a:prstClr val="black"/>
                </a:solidFill>
              </a:rPr>
              <a:t>the </a:t>
            </a:r>
            <a:r>
              <a:rPr lang="en-US" sz="2400" dirty="0">
                <a:solidFill>
                  <a:prstClr val="black"/>
                </a:solidFill>
              </a:rPr>
              <a:t>government at almost any </a:t>
            </a:r>
            <a:r>
              <a:rPr lang="en-US" sz="2400" dirty="0">
                <a:solidFill>
                  <a:prstClr val="black"/>
                </a:solidFill>
              </a:rPr>
              <a:t>price, if </a:t>
            </a:r>
            <a:r>
              <a:rPr lang="en-US" sz="2400" dirty="0">
                <a:solidFill>
                  <a:prstClr val="black"/>
                </a:solidFill>
              </a:rPr>
              <a:t>you’ve got </a:t>
            </a:r>
            <a:r>
              <a:rPr lang="en-US" sz="2400" dirty="0">
                <a:solidFill>
                  <a:prstClr val="black"/>
                </a:solidFill>
              </a:rPr>
              <a:t> </a:t>
            </a:r>
            <a:r>
              <a:rPr lang="en-US" sz="2400" dirty="0" smtClean="0">
                <a:solidFill>
                  <a:prstClr val="black"/>
                </a:solidFill>
              </a:rPr>
              <a:t>              the </a:t>
            </a:r>
            <a:r>
              <a:rPr lang="en-US" sz="2400" dirty="0">
                <a:solidFill>
                  <a:prstClr val="black"/>
                </a:solidFill>
              </a:rPr>
              <a:t>guts to </a:t>
            </a:r>
            <a:r>
              <a:rPr lang="en-US" sz="2400" dirty="0">
                <a:solidFill>
                  <a:prstClr val="black"/>
                </a:solidFill>
              </a:rPr>
              <a:t>ask”</a:t>
            </a:r>
            <a:r>
              <a:rPr lang="en-US" dirty="0">
                <a:solidFill>
                  <a:prstClr val="black"/>
                </a:solidFill>
              </a:rPr>
              <a:t> </a:t>
            </a:r>
            <a:endParaRPr lang="en-US" dirty="0">
              <a:solidFill>
                <a:prstClr val="black"/>
              </a:solidFill>
            </a:endParaRPr>
          </a:p>
          <a:p>
            <a:pPr marL="241059" indent="-241059" defTabSz="642823"/>
            <a:endParaRPr lang="en-US" dirty="0">
              <a:solidFill>
                <a:prstClr val="black"/>
              </a:solidFill>
            </a:endParaRPr>
          </a:p>
          <a:p>
            <a:endParaRPr lang="en-US" dirty="0"/>
          </a:p>
        </p:txBody>
      </p:sp>
    </p:spTree>
    <p:extLst>
      <p:ext uri="{BB962C8B-B14F-4D97-AF65-F5344CB8AC3E}">
        <p14:creationId xmlns:p14="http://schemas.microsoft.com/office/powerpoint/2010/main" val="155479884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item.xml>��< ? x m l   v e r s i o n = " 1 . 0 "   e n c o d i n g = " u t f - 1 6 " ? >  
 < p r o p e r t i e s   x m l n s = " h t t p : / / w w w . i m a n a g e . c o m / w o r k / x m l s c h e m a " >  
     < d o c u m e n t i d > A c t i v e ! 4 0 3 0 8 1 6 2 . 1 < / d o c u m e n t i d >  
     < s e n d e r i d > R J O N E S < / s e n d e r i d >  
     < s e n d e r e m a i l > R J O N E S @ F O X R O T H S C H I L D . C O M < / s e n d e r e m a i l >  
     < l a s t m o d i f i e d > 2 0 1 6 - 0 5 - 0 5 T 1 6 : 3 1 : 4 1 . 0 0 0 0 0 0 0 - 0 4 : 0 0 < / l a s t m o d i f i e d >  
     < d a t a b a s e > A c t i v e < / d a t a b a s e >  
 < / p r o p e r t i e s > 
</file>

<file path=docProps/app.xml><?xml version="1.0" encoding="utf-8"?>
<Properties xmlns="http://schemas.openxmlformats.org/officeDocument/2006/extended-properties" xmlns:vt="http://schemas.openxmlformats.org/officeDocument/2006/docPropsVTypes">
  <Template>blank</Template>
  <TotalTime>0</TotalTime>
  <Words>1856</Words>
  <Application>Microsoft Office PowerPoint</Application>
  <PresentationFormat>On-screen Show (4:3)</PresentationFormat>
  <Paragraphs>183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Blank</vt:lpstr>
      <vt:lpstr>Federal Government Contracting 2016 Compliance Update</vt:lpstr>
      <vt:lpstr>Presented By</vt:lpstr>
      <vt:lpstr>The Federal Compliance Requirements Are Piling Up &amp; They Are Onerous!</vt:lpstr>
      <vt:lpstr>The August 3, 2015 Letter</vt:lpstr>
      <vt:lpstr>Not Only Have the Compliance Requirements Increased, Enforcement is at an All Time High!</vt:lpstr>
      <vt:lpstr>PowerPoint Presentation</vt:lpstr>
      <vt:lpstr>Why is This Happening?</vt:lpstr>
      <vt:lpstr>What Areas Are the Most Susceptible to Investigation and Enforcement?</vt:lpstr>
      <vt:lpstr>What is the False Claims Act?</vt:lpstr>
      <vt:lpstr>Today’s False Claims Act Reality</vt:lpstr>
      <vt:lpstr>False Claims Act Liability</vt:lpstr>
      <vt:lpstr>The Elements of a False Claim</vt:lpstr>
      <vt:lpstr> Recent Amendments to the False Claims Act </vt:lpstr>
      <vt:lpstr>Who Can Bring a False Claims Action?</vt:lpstr>
      <vt:lpstr>False Claims Act: What Can’t You Do?</vt:lpstr>
      <vt:lpstr>What Happens if You Do?</vt:lpstr>
      <vt:lpstr>How to Protect  Your Business</vt:lpstr>
      <vt:lpstr>SBA Regulation and Legislation Update</vt:lpstr>
      <vt:lpstr>SBA Regulation and Legislation Update</vt:lpstr>
      <vt:lpstr>Case Studies: False Claims Act &amp; Davis Bacon</vt:lpstr>
      <vt:lpstr>Case Studies: False Claims Act &amp; Davis Bacon</vt:lpstr>
      <vt:lpstr>False Claims Act Case Studies: Small Business Cases</vt:lpstr>
      <vt:lpstr>EEO &amp; Affirmative Action</vt:lpstr>
      <vt:lpstr>The Basics</vt:lpstr>
      <vt:lpstr>What is Required?</vt:lpstr>
      <vt:lpstr>What is Required?</vt:lpstr>
      <vt:lpstr>EO 13673 (Fair Pay &amp; Safe Workplaces) Federal Contractor Blacklisting</vt:lpstr>
      <vt:lpstr>To Whom Do All of these Requirements Apply?</vt:lpstr>
      <vt:lpstr>Reggie Jones</vt:lpstr>
    </vt:vector>
  </TitlesOfParts>
  <Company>Fox Rothschild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Government Contracting 2016 Compliance Update</dc:title>
  <dc:creator>Nicholas Solosky</dc:creator>
  <cp:lastModifiedBy>Nicholas Solosky</cp:lastModifiedBy>
  <cp:revision>4</cp:revision>
  <dcterms:created xsi:type="dcterms:W3CDTF">2016-05-05T19:31:49Z</dcterms:created>
  <dcterms:modified xsi:type="dcterms:W3CDTF">2016-05-05T20:31:41Z</dcterms:modified>
</cp:coreProperties>
</file>